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67" r:id="rId7"/>
    <p:sldId id="268" r:id="rId8"/>
    <p:sldId id="269" r:id="rId9"/>
    <p:sldId id="270" r:id="rId10"/>
    <p:sldId id="275" r:id="rId11"/>
    <p:sldId id="276" r:id="rId12"/>
    <p:sldId id="277" r:id="rId13"/>
    <p:sldId id="282" r:id="rId14"/>
    <p:sldId id="278" r:id="rId15"/>
    <p:sldId id="279" r:id="rId16"/>
    <p:sldId id="280" r:id="rId17"/>
    <p:sldId id="281" r:id="rId18"/>
    <p:sldId id="260" r:id="rId19"/>
    <p:sldId id="271" r:id="rId20"/>
    <p:sldId id="272" r:id="rId21"/>
    <p:sldId id="261" r:id="rId22"/>
    <p:sldId id="262" r:id="rId23"/>
    <p:sldId id="283" r:id="rId24"/>
    <p:sldId id="263" r:id="rId25"/>
    <p:sldId id="273" r:id="rId26"/>
    <p:sldId id="274" r:id="rId27"/>
    <p:sldId id="264" r:id="rId28"/>
    <p:sldId id="2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3"/>
    <p:restoredTop sz="94658"/>
  </p:normalViewPr>
  <p:slideViewPr>
    <p:cSldViewPr snapToGrid="0">
      <p:cViewPr varScale="1">
        <p:scale>
          <a:sx n="120" d="100"/>
          <a:sy n="120" d="100"/>
        </p:scale>
        <p:origin x="9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56930-7AA7-0EA0-E12B-7388CCD38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02FE54-57CE-CB04-812A-BA9EDA2AA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57C0F-6796-20DA-02A7-7F9EB28EE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8693C-ACCF-B200-9F19-EFB3A9300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4BC2E-90AE-054F-0973-57E838209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6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AB9BC-135B-1788-C593-B300238F6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1B997-8E39-D79C-6FAB-B6810F3B2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D4A55-AE05-7FB3-32F5-DDAD24E1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2AD29-1D75-DD25-5A25-F62747F91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38C80-2929-DC35-68F2-3405F7A9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89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89399-BF3A-2DD5-111C-0071B3D47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A341A-7C46-B75E-6261-38CEDA849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E8D55-5106-6ECC-DD30-87213EBE5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33E8C-1B62-C35B-4B9E-3FF898CF6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24837-14C7-62C1-629E-9454865B5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7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A6619-6748-F365-095D-E65D6810F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3FFF6-0BD2-FFDB-46DD-8EC10EDDF5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72E95-2881-4F43-2AF2-BD6947DC5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E7EB34-F3C4-34C3-2655-B190C7A8B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781A3-9EE0-FA68-670D-8F4231F58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52C41B-0695-CEDA-7E32-EE92224F7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25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59B43-B5FF-AF07-4044-EB73CADCE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CC77E-3858-D8A5-CD0D-342DE1F2E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C6C52-1760-6E04-B6FF-FB0BE0BB6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51F9A9-B324-82D8-F596-F7F9D4E0F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6CA6F3-54EE-C266-F0B5-1B8A5C0A6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380971-81B7-9287-A02C-057BD4604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C05CBA-61B3-A6CC-C0B8-CCD61EFC7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0D978D-1DC8-0004-0BF1-42CA5A6D6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75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099F-CD0A-320A-A650-DBFC65C54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7EB3FD-168D-8EAC-941C-A2C762E0B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1EDBB3-BA7F-195F-98D1-F118E308B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62F75-85EF-B94D-9086-C98CA933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0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92AF3F-69E9-1AF8-4E01-DEAD1AFBE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FCB936-6A79-89EE-036D-8B5F6140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7C1DA-19D6-C71C-9D3D-864DBCC7B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6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C0829-6A90-C9AF-8D60-CE03AF159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40E8E-DF0B-FE5D-0CCB-E7BD011AE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431C9-031A-59F9-644E-4768847AC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D71D28-D42B-E0C8-AAE3-2116C9787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7D5B1-8B55-1E19-EA95-FBF07EA0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DC273-0F18-A24A-ECD7-E4E019F30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0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D319-F57F-2909-B6BA-2BBC18425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C0169F-C34C-39B4-AB88-DD81CA930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A9CF3-ACCB-D66A-15E9-5E31A7DDB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98B2C7-C626-69F6-FBA2-410B39CF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DA3951-0743-DABB-EE96-61E9C7B5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93367F-8941-7C3D-091B-6AD5E9764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31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A71E2-A11F-43D6-3F90-9FEE21AE5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C42A0-A1CE-6644-3A21-FC6460A6C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50F94-7E3D-9244-4F72-371A6E1A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74C82-2E98-11DB-1052-0403C49D3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514A9-239F-1701-9676-D592B3C00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88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82CC95-6C13-A16B-A54A-B0B3C17396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68655B-E45E-E107-A38F-A1513C9A3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884CA-BDA2-B61D-0F85-1446E20B7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8BA41-5721-2FC5-7D71-F9F3DE4C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E835C-751E-EB9D-0C1B-AE177FBE4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24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3495FE-82BB-C8E2-F4D0-42A19B82D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072D7-AD76-1B77-FA6D-B28A561C0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E9642-4397-4231-CEFE-6984CCABF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2239F1-6697-5141-81DF-14B8557C7D98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DD064-7133-CA9B-FBB6-0F8AFDA12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D420B-877B-306B-D81F-A024FCE70F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75129C-DF6C-6B44-9E11-4BC7F1E6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51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A8AF3-56FD-82FE-07D9-E05FAF4AE2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63522"/>
            <a:ext cx="9144000" cy="2387600"/>
          </a:xfrm>
        </p:spPr>
        <p:txBody>
          <a:bodyPr/>
          <a:lstStyle/>
          <a:p>
            <a:r>
              <a:rPr lang="en-US" altLang="zh-CN" dirty="0"/>
              <a:t>Aligning Diffusion Models with Human Preferences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579105-1B99-82A2-A3DB-4BC21F946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309" y="2084942"/>
            <a:ext cx="9475382" cy="36918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72603D-D543-E91E-9857-B48C3B7AEB44}"/>
              </a:ext>
            </a:extLst>
          </p:cNvPr>
          <p:cNvSpPr txBox="1"/>
          <p:nvPr/>
        </p:nvSpPr>
        <p:spPr>
          <a:xfrm>
            <a:off x="4161015" y="6188149"/>
            <a:ext cx="3869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https://diffusion-</a:t>
            </a:r>
            <a:r>
              <a:rPr lang="en-US" dirty="0" err="1"/>
              <a:t>alignment.github.io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77580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A2A81-B45B-9860-EF20-8530F5A8C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post-training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LLMs?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9954B1-1E2F-FC9B-93E8-480CF24BD988}"/>
              </a:ext>
            </a:extLst>
          </p:cNvPr>
          <p:cNvSpPr txBox="1"/>
          <p:nvPr/>
        </p:nvSpPr>
        <p:spPr>
          <a:xfrm>
            <a:off x="838200" y="2451093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2000" b="1" dirty="0"/>
              <a:t>Example 1: Simple Q&amp;A Prompt</a:t>
            </a:r>
          </a:p>
          <a:p>
            <a:pPr rtl="0">
              <a:buNone/>
            </a:pPr>
            <a:r>
              <a:rPr lang="en-AU" sz="2000" dirty="0">
                <a:latin typeface="Courier New" panose="02070309020205020404" pitchFamily="49" charset="0"/>
              </a:rPr>
              <a:t>Question: What is the capital of France?</a:t>
            </a:r>
            <a:br>
              <a:rPr lang="en-AU" sz="2000" dirty="0">
                <a:latin typeface="Courier New" panose="02070309020205020404" pitchFamily="49" charset="0"/>
              </a:rPr>
            </a:br>
            <a:r>
              <a:rPr lang="en-AU" sz="2000" dirty="0">
                <a:latin typeface="Courier New" panose="02070309020205020404" pitchFamily="49" charset="0"/>
              </a:rPr>
              <a:t>Answer:</a:t>
            </a:r>
          </a:p>
          <a:p>
            <a:pPr>
              <a:buNone/>
            </a:pPr>
            <a:r>
              <a:rPr lang="en-AU" sz="2000" dirty="0"/>
              <a:t>GPT-2 continues after </a:t>
            </a:r>
            <a:r>
              <a:rPr lang="en-AU" sz="2000" dirty="0">
                <a:latin typeface="Courier New" panose="02070309020205020404" pitchFamily="49" charset="0"/>
              </a:rPr>
              <a:t>Answer:</a:t>
            </a:r>
            <a:r>
              <a:rPr lang="en-AU" sz="20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4BCB41-037D-A8AB-222D-F6A5AF544C50}"/>
              </a:ext>
            </a:extLst>
          </p:cNvPr>
          <p:cNvSpPr txBox="1"/>
          <p:nvPr/>
        </p:nvSpPr>
        <p:spPr>
          <a:xfrm>
            <a:off x="838200" y="1700857"/>
            <a:ext cx="7450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LLMs</a:t>
            </a:r>
            <a:r>
              <a:rPr lang="zh-CN" altLang="en-US" sz="2400" dirty="0"/>
              <a:t> </a:t>
            </a:r>
            <a:r>
              <a:rPr lang="en-US" altLang="zh-CN" sz="2400" dirty="0"/>
              <a:t>cannot</a:t>
            </a:r>
            <a:r>
              <a:rPr lang="zh-CN" altLang="en-US" sz="2400" dirty="0"/>
              <a:t> </a:t>
            </a:r>
            <a:r>
              <a:rPr lang="en-US" altLang="zh-CN" sz="2400" dirty="0"/>
              <a:t>chat</a:t>
            </a:r>
            <a:r>
              <a:rPr lang="zh-CN" altLang="en-US" sz="2400" dirty="0"/>
              <a:t> </a:t>
            </a:r>
            <a:r>
              <a:rPr lang="en-US" altLang="zh-CN" sz="2400" dirty="0"/>
              <a:t>with</a:t>
            </a:r>
            <a:r>
              <a:rPr lang="zh-CN" altLang="en-US" sz="2400" dirty="0"/>
              <a:t> </a:t>
            </a:r>
            <a:r>
              <a:rPr lang="en-US" altLang="zh-CN" sz="2400" dirty="0"/>
              <a:t>people</a:t>
            </a:r>
            <a:r>
              <a:rPr lang="zh-CN" altLang="en-US" sz="2400" dirty="0"/>
              <a:t> </a:t>
            </a:r>
            <a:r>
              <a:rPr lang="en-US" altLang="zh-CN" sz="2400" dirty="0"/>
              <a:t>merely</a:t>
            </a:r>
            <a:r>
              <a:rPr lang="zh-CN" altLang="en-US" sz="2400" dirty="0"/>
              <a:t> </a:t>
            </a:r>
            <a:r>
              <a:rPr lang="en-US" altLang="zh-CN" sz="2400" dirty="0"/>
              <a:t>after</a:t>
            </a:r>
            <a:r>
              <a:rPr lang="zh-CN" altLang="en-US" sz="2400" dirty="0"/>
              <a:t> </a:t>
            </a:r>
            <a:r>
              <a:rPr lang="en-US" altLang="zh-CN" sz="2400" dirty="0"/>
              <a:t>pre-training</a:t>
            </a:r>
            <a:r>
              <a:rPr lang="zh-CN" altLang="en-US" sz="2400" dirty="0"/>
              <a:t>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88C484-0D15-7696-BA1A-C750926A3232}"/>
                  </a:ext>
                </a:extLst>
              </p:cNvPr>
              <p:cNvSpPr txBox="1"/>
              <p:nvPr/>
            </p:nvSpPr>
            <p:spPr>
              <a:xfrm>
                <a:off x="838200" y="4370880"/>
                <a:ext cx="6110584" cy="12115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</m:d>
                            </m:den>
                          </m:f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ctrl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r>
                                    <a:rPr lang="en-US" altLang="zh-CN" sz="2800" b="0" i="1" smtClean="0">
                                      <a:latin typeface="Cambria Math" panose="02040503050406030204" pitchFamily="18" charset="0"/>
                                    </a:rPr>
                                    <m:t>𝑙𝑜𝑔</m:t>
                                  </m:r>
                                  <m:sSub>
                                    <m:sSubPr>
                                      <m:ctrlP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b>
                                      </m:s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|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altLang="zh-CN" sz="2800" b="0" i="1" smtClean="0">
                                          <a:latin typeface="Cambria Math" panose="02040503050406030204" pitchFamily="18" charset="0"/>
                                        </a:rPr>
                                        <m:t>,…,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B88C484-0D15-7696-BA1A-C750926A32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370880"/>
                <a:ext cx="6110584" cy="1211550"/>
              </a:xfrm>
              <a:prstGeom prst="rect">
                <a:avLst/>
              </a:prstGeom>
              <a:blipFill>
                <a:blip r:embed="rId2"/>
                <a:stretch>
                  <a:fillRect l="-415" t="-112500" b="-17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A053D83-F4F4-0287-8702-73720FE89F22}"/>
              </a:ext>
            </a:extLst>
          </p:cNvPr>
          <p:cNvSpPr txBox="1"/>
          <p:nvPr/>
        </p:nvSpPr>
        <p:spPr>
          <a:xfrm>
            <a:off x="7300784" y="2240000"/>
            <a:ext cx="48912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Ins</a:t>
            </a:r>
            <a:r>
              <a:rPr lang="en-US" altLang="zh-CN" sz="2400" b="1" dirty="0"/>
              <a:t>truction</a:t>
            </a:r>
            <a:r>
              <a:rPr lang="zh-CN" altLang="en-US" sz="2400" b="1" dirty="0"/>
              <a:t> </a:t>
            </a:r>
            <a:r>
              <a:rPr lang="en-US" altLang="zh-CN" sz="2400" b="1" dirty="0"/>
              <a:t>tuning</a:t>
            </a:r>
            <a:r>
              <a:rPr lang="en-US" altLang="zh-CN" sz="2400" dirty="0"/>
              <a:t>:</a:t>
            </a:r>
            <a:r>
              <a:rPr lang="zh-CN" altLang="en-US" sz="2400" dirty="0"/>
              <a:t> </a:t>
            </a:r>
            <a:endParaRPr lang="en-AU" altLang="zh-CN" sz="2400" dirty="0"/>
          </a:p>
          <a:p>
            <a:r>
              <a:rPr lang="en-US" altLang="zh-CN" sz="2400" dirty="0"/>
              <a:t>Let</a:t>
            </a:r>
            <a:r>
              <a:rPr lang="zh-CN" altLang="en-US" sz="2400" dirty="0"/>
              <a:t> </a:t>
            </a:r>
            <a:r>
              <a:rPr lang="en-US" altLang="zh-CN" sz="2400" dirty="0"/>
              <a:t>LLMs</a:t>
            </a:r>
            <a:r>
              <a:rPr lang="zh-CN" altLang="en-US" sz="2400" dirty="0"/>
              <a:t> </a:t>
            </a:r>
            <a:r>
              <a:rPr lang="en-US" altLang="zh-CN" sz="2400" dirty="0"/>
              <a:t>be</a:t>
            </a:r>
            <a:r>
              <a:rPr lang="zh-CN" altLang="en-US" sz="2400" dirty="0"/>
              <a:t> </a:t>
            </a:r>
            <a:r>
              <a:rPr lang="en-US" altLang="zh-CN" sz="2400" dirty="0"/>
              <a:t>able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communicate</a:t>
            </a:r>
            <a:r>
              <a:rPr lang="zh-CN" altLang="en-US" sz="2400" dirty="0"/>
              <a:t> </a:t>
            </a:r>
            <a:r>
              <a:rPr lang="en-US" altLang="zh-CN" sz="2400" dirty="0"/>
              <a:t>with</a:t>
            </a:r>
            <a:r>
              <a:rPr lang="zh-CN" altLang="en-US" sz="2400" dirty="0"/>
              <a:t> </a:t>
            </a:r>
            <a:r>
              <a:rPr lang="en-US" altLang="zh-CN" sz="2400" dirty="0"/>
              <a:t>people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follow</a:t>
            </a:r>
            <a:r>
              <a:rPr lang="zh-CN" altLang="en-US" sz="2400" dirty="0"/>
              <a:t> </a:t>
            </a:r>
            <a:r>
              <a:rPr lang="en-US" altLang="zh-CN" sz="2400" dirty="0"/>
              <a:t>instructions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318229-178B-EFBE-8390-488999AC611B}"/>
              </a:ext>
            </a:extLst>
          </p:cNvPr>
          <p:cNvSpPr txBox="1"/>
          <p:nvPr/>
        </p:nvSpPr>
        <p:spPr>
          <a:xfrm>
            <a:off x="7300784" y="4191825"/>
            <a:ext cx="48912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DPO/GRPO</a:t>
            </a:r>
            <a:r>
              <a:rPr lang="en-US" altLang="zh-CN" sz="2400" dirty="0"/>
              <a:t>:</a:t>
            </a:r>
            <a:r>
              <a:rPr lang="zh-CN" altLang="en-US" sz="2400" dirty="0"/>
              <a:t> </a:t>
            </a:r>
            <a:endParaRPr lang="en-AU" altLang="zh-CN" sz="2400" dirty="0"/>
          </a:p>
          <a:p>
            <a:r>
              <a:rPr lang="en-US" altLang="zh-CN" sz="2400" dirty="0"/>
              <a:t>Improve</a:t>
            </a:r>
            <a:r>
              <a:rPr lang="zh-CN" altLang="en-US" sz="2400" dirty="0"/>
              <a:t> </a:t>
            </a:r>
            <a:r>
              <a:rPr lang="en-US" altLang="zh-CN" sz="2400" dirty="0"/>
              <a:t>LLM</a:t>
            </a:r>
            <a:r>
              <a:rPr lang="zh-CN" altLang="en-US" sz="2400" dirty="0"/>
              <a:t> </a:t>
            </a:r>
            <a:r>
              <a:rPr lang="en-US" altLang="zh-CN" sz="2400" dirty="0"/>
              <a:t>responses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be</a:t>
            </a:r>
            <a:r>
              <a:rPr lang="zh-CN" altLang="en-US" sz="2400" dirty="0"/>
              <a:t> </a:t>
            </a:r>
            <a:r>
              <a:rPr lang="en-US" altLang="zh-CN" sz="2400" dirty="0"/>
              <a:t>more</a:t>
            </a:r>
            <a:r>
              <a:rPr lang="zh-CN" altLang="en-US" sz="2400" dirty="0"/>
              <a:t> </a:t>
            </a:r>
            <a:r>
              <a:rPr lang="en-US" altLang="zh-CN" sz="2400" dirty="0"/>
              <a:t>aligned</a:t>
            </a:r>
            <a:r>
              <a:rPr lang="zh-CN" altLang="en-US" sz="2400" dirty="0"/>
              <a:t> </a:t>
            </a:r>
            <a:r>
              <a:rPr lang="en-US" altLang="zh-CN" sz="2400" dirty="0"/>
              <a:t>with</a:t>
            </a:r>
            <a:r>
              <a:rPr lang="zh-CN" altLang="en-US" sz="2400" dirty="0"/>
              <a:t> </a:t>
            </a:r>
            <a:r>
              <a:rPr lang="en-US" altLang="zh-CN" sz="2400" dirty="0"/>
              <a:t>human</a:t>
            </a:r>
            <a:r>
              <a:rPr lang="zh-CN" altLang="en-US" sz="2400" dirty="0"/>
              <a:t> </a:t>
            </a:r>
            <a:r>
              <a:rPr lang="en-US" altLang="zh-CN" sz="2400" dirty="0"/>
              <a:t>preferences</a:t>
            </a:r>
            <a:r>
              <a:rPr lang="zh-CN" altLang="en-US" sz="2400" dirty="0"/>
              <a:t> </a:t>
            </a:r>
            <a:r>
              <a:rPr lang="en-US" altLang="zh-CN" sz="2400" dirty="0"/>
              <a:t>/</a:t>
            </a:r>
            <a:r>
              <a:rPr lang="zh-CN" altLang="en-US" sz="2400" dirty="0"/>
              <a:t> </a:t>
            </a:r>
            <a:r>
              <a:rPr lang="en-US" altLang="zh-CN" sz="2400" dirty="0"/>
              <a:t>accurate</a:t>
            </a:r>
            <a:endParaRPr lang="en-US" sz="2400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8C872532-251B-20FD-BF7A-90289136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3341728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3D7F-EAE4-62D8-CC84-D234756A5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60"/>
            <a:ext cx="10515600" cy="1325563"/>
          </a:xfrm>
        </p:spPr>
        <p:txBody>
          <a:bodyPr/>
          <a:lstStyle/>
          <a:p>
            <a:r>
              <a:rPr lang="en-US" altLang="zh-CN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post-training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0A2C9-B5CC-7B95-C231-4477D6265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9822"/>
            <a:ext cx="7582786" cy="5163917"/>
          </a:xfrm>
        </p:spPr>
        <p:txBody>
          <a:bodyPr>
            <a:normAutofit/>
          </a:bodyPr>
          <a:lstStyle/>
          <a:p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there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need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instruction</a:t>
            </a:r>
            <a:r>
              <a:rPr lang="zh-CN" altLang="en-US" dirty="0"/>
              <a:t> </a:t>
            </a:r>
            <a:r>
              <a:rPr lang="en-US" altLang="zh-CN" dirty="0"/>
              <a:t>tuning?</a:t>
            </a:r>
          </a:p>
          <a:p>
            <a:pPr lvl="1"/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need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t2i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</a:p>
          <a:p>
            <a:r>
              <a:rPr lang="en-US" altLang="zh-CN" dirty="0"/>
              <a:t>What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aim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post-training</a:t>
            </a:r>
            <a:r>
              <a:rPr lang="zh-CN" altLang="en-US" dirty="0"/>
              <a:t> </a:t>
            </a:r>
            <a:r>
              <a:rPr lang="en-US" altLang="zh-CN" dirty="0"/>
              <a:t>then?</a:t>
            </a:r>
          </a:p>
          <a:p>
            <a:pPr lvl="1"/>
            <a:r>
              <a:rPr lang="en-US" altLang="zh-CN" dirty="0"/>
              <a:t>Pre-training</a:t>
            </a:r>
            <a:r>
              <a:rPr lang="zh-CN" altLang="en-US" dirty="0"/>
              <a:t> </a:t>
            </a:r>
            <a:r>
              <a:rPr lang="en-US" altLang="zh-CN" dirty="0"/>
              <a:t>images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amount,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wide</a:t>
            </a:r>
            <a:r>
              <a:rPr lang="zh-CN" altLang="en-US" dirty="0"/>
              <a:t> </a:t>
            </a:r>
            <a:r>
              <a:rPr lang="en-US" altLang="zh-CN" dirty="0"/>
              <a:t>coverage,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various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</a:p>
          <a:p>
            <a:pPr lvl="1"/>
            <a:r>
              <a:rPr lang="en-US" altLang="zh-CN" dirty="0"/>
              <a:t>Good-quality</a:t>
            </a:r>
            <a:r>
              <a:rPr lang="zh-CN" altLang="en-US" dirty="0"/>
              <a:t> </a:t>
            </a:r>
            <a:r>
              <a:rPr lang="en-US" altLang="zh-CN" dirty="0"/>
              <a:t>images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smaller</a:t>
            </a:r>
            <a:r>
              <a:rPr lang="zh-CN" altLang="en-US" dirty="0"/>
              <a:t> </a:t>
            </a:r>
            <a:r>
              <a:rPr lang="en-US" altLang="zh-CN" dirty="0"/>
              <a:t>distribution</a:t>
            </a:r>
          </a:p>
          <a:p>
            <a:r>
              <a:rPr lang="en-US" altLang="zh-CN" dirty="0"/>
              <a:t>Improve</a:t>
            </a:r>
            <a:r>
              <a:rPr lang="zh-CN" altLang="en-US" dirty="0"/>
              <a:t> </a:t>
            </a:r>
            <a:r>
              <a:rPr lang="en-US" altLang="zh-CN" dirty="0"/>
              <a:t>image</a:t>
            </a:r>
            <a:r>
              <a:rPr lang="zh-CN" altLang="en-US" dirty="0"/>
              <a:t> </a:t>
            </a:r>
            <a:r>
              <a:rPr lang="en-US" altLang="zh-CN" dirty="0"/>
              <a:t>quality</a:t>
            </a:r>
          </a:p>
          <a:p>
            <a:pPr lvl="1"/>
            <a:r>
              <a:rPr lang="en-US" altLang="zh-CN" dirty="0"/>
              <a:t>Text-image</a:t>
            </a:r>
            <a:r>
              <a:rPr lang="zh-CN" altLang="en-US" dirty="0"/>
              <a:t> </a:t>
            </a:r>
            <a:r>
              <a:rPr lang="en-US" altLang="zh-CN" dirty="0"/>
              <a:t>alignment</a:t>
            </a:r>
          </a:p>
          <a:p>
            <a:pPr lvl="1"/>
            <a:r>
              <a:rPr lang="en-US" altLang="zh-CN" dirty="0"/>
              <a:t>Aesthetics</a:t>
            </a:r>
          </a:p>
          <a:p>
            <a:pPr lvl="1"/>
            <a:r>
              <a:rPr lang="en-US" altLang="zh-CN" dirty="0"/>
              <a:t>Realism</a:t>
            </a:r>
          </a:p>
          <a:p>
            <a:pPr lvl="1"/>
            <a:r>
              <a:rPr lang="en-US" altLang="zh-CN" dirty="0"/>
              <a:t>Text</a:t>
            </a:r>
            <a:r>
              <a:rPr lang="zh-CN" altLang="en-US" dirty="0"/>
              <a:t> </a:t>
            </a:r>
            <a:r>
              <a:rPr lang="en-US" altLang="zh-CN" dirty="0"/>
              <a:t>rendering</a:t>
            </a:r>
          </a:p>
          <a:p>
            <a:pPr lvl="1"/>
            <a:r>
              <a:rPr lang="en-US" altLang="zh-CN" dirty="0" err="1"/>
              <a:t>etc</a:t>
            </a:r>
            <a:endParaRPr lang="en-US" altLang="zh-CN" dirty="0"/>
          </a:p>
          <a:p>
            <a:pPr lvl="1"/>
            <a:endParaRPr lang="en-US" altLang="zh-CN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50DB5D-6213-ADEF-DACC-A3851E1F4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8896" y="1371709"/>
            <a:ext cx="3290845" cy="32688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07B250-4D9C-00AA-92CE-CF1F2D113248}"/>
              </a:ext>
            </a:extLst>
          </p:cNvPr>
          <p:cNvSpPr txBox="1"/>
          <p:nvPr/>
        </p:nvSpPr>
        <p:spPr>
          <a:xfrm>
            <a:off x="8155369" y="5078694"/>
            <a:ext cx="42457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Spaceship and waves, 3d, unreal engine 5, octane render, detailed, </a:t>
            </a:r>
            <a:r>
              <a:rPr lang="en-AU" i="1" dirty="0" err="1"/>
              <a:t>cinematografic</a:t>
            </a:r>
            <a:r>
              <a:rPr lang="en-AU" i="1" dirty="0"/>
              <a:t>, cinema 4 d, </a:t>
            </a:r>
            <a:r>
              <a:rPr lang="en-AU" i="1" dirty="0" err="1"/>
              <a:t>nvidia</a:t>
            </a:r>
            <a:r>
              <a:rPr lang="en-AU" i="1" dirty="0"/>
              <a:t> ray tracing graphics, </a:t>
            </a:r>
            <a:r>
              <a:rPr lang="en-AU" i="1" dirty="0" err="1"/>
              <a:t>artstation</a:t>
            </a:r>
            <a:r>
              <a:rPr lang="en-AU" i="1" dirty="0"/>
              <a:t>, </a:t>
            </a:r>
            <a:r>
              <a:rPr lang="en-AU" i="1" dirty="0" err="1"/>
              <a:t>greg</a:t>
            </a:r>
            <a:r>
              <a:rPr lang="en-AU" i="1" dirty="0"/>
              <a:t> </a:t>
            </a:r>
            <a:r>
              <a:rPr lang="en-AU" i="1" dirty="0" err="1"/>
              <a:t>rutkowski</a:t>
            </a:r>
            <a:r>
              <a:rPr lang="en-AU" i="1" dirty="0"/>
              <a:t> style, style </a:t>
            </a:r>
            <a:r>
              <a:rPr lang="en-AU" i="1" dirty="0" err="1"/>
              <a:t>rene</a:t>
            </a:r>
            <a:r>
              <a:rPr lang="en-AU" i="1" dirty="0"/>
              <a:t> </a:t>
            </a:r>
            <a:r>
              <a:rPr lang="en-AU" i="1" dirty="0" err="1"/>
              <a:t>magritte</a:t>
            </a:r>
            <a:r>
              <a:rPr lang="en-AU" i="1" dirty="0"/>
              <a:t>.</a:t>
            </a:r>
            <a:endParaRPr lang="en-US" i="1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0D905AE-1B4B-EC49-9FB8-017CA933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1559733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6E90-E30B-ABAC-40DF-71EAC0FA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post-train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59DEB-7B42-D498-D283-EF58B811A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782" y="1361076"/>
            <a:ext cx="3290845" cy="32688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1BE9B1-5026-91EE-440F-8B0C13EB5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308" y="1361076"/>
            <a:ext cx="3255810" cy="3268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F4005C-6850-E370-E375-7AD58F0A93B4}"/>
              </a:ext>
            </a:extLst>
          </p:cNvPr>
          <p:cNvSpPr txBox="1"/>
          <p:nvPr/>
        </p:nvSpPr>
        <p:spPr>
          <a:xfrm>
            <a:off x="1821096" y="4695562"/>
            <a:ext cx="322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Original</a:t>
            </a:r>
            <a:r>
              <a:rPr lang="zh-CN" altLang="en-US" dirty="0"/>
              <a:t> </a:t>
            </a:r>
            <a:r>
              <a:rPr lang="en-US" altLang="zh-CN" dirty="0"/>
              <a:t>(only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pre-training)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3030FE-CAF3-4EDE-0FDC-EDD27D98D3B7}"/>
              </a:ext>
            </a:extLst>
          </p:cNvPr>
          <p:cNvSpPr txBox="1"/>
          <p:nvPr/>
        </p:nvSpPr>
        <p:spPr>
          <a:xfrm>
            <a:off x="7346552" y="4695562"/>
            <a:ext cx="173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w/</a:t>
            </a:r>
            <a:r>
              <a:rPr lang="zh-CN" altLang="en-US" dirty="0"/>
              <a:t> </a:t>
            </a:r>
            <a:r>
              <a:rPr lang="en-US" altLang="zh-CN" dirty="0"/>
              <a:t>post-training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29259D-125C-021D-BF0F-03E1185E8B16}"/>
              </a:ext>
            </a:extLst>
          </p:cNvPr>
          <p:cNvSpPr txBox="1"/>
          <p:nvPr/>
        </p:nvSpPr>
        <p:spPr>
          <a:xfrm>
            <a:off x="838200" y="5226246"/>
            <a:ext cx="11091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Spaceship and waves, 3d, unreal engine 5, octane render, detailed, </a:t>
            </a:r>
            <a:r>
              <a:rPr lang="en-AU" i="1" dirty="0" err="1"/>
              <a:t>cinematografic</a:t>
            </a:r>
            <a:r>
              <a:rPr lang="en-AU" i="1" dirty="0"/>
              <a:t>, cinema 4 d, </a:t>
            </a:r>
            <a:r>
              <a:rPr lang="en-AU" i="1" dirty="0" err="1"/>
              <a:t>nvidia</a:t>
            </a:r>
            <a:r>
              <a:rPr lang="en-AU" i="1" dirty="0"/>
              <a:t> ray tracing graphics, </a:t>
            </a:r>
            <a:r>
              <a:rPr lang="en-AU" i="1" dirty="0" err="1"/>
              <a:t>artstation</a:t>
            </a:r>
            <a:r>
              <a:rPr lang="en-AU" i="1" dirty="0"/>
              <a:t>, </a:t>
            </a:r>
            <a:r>
              <a:rPr lang="en-AU" i="1" dirty="0" err="1"/>
              <a:t>greg</a:t>
            </a:r>
            <a:r>
              <a:rPr lang="en-AU" i="1" dirty="0"/>
              <a:t> </a:t>
            </a:r>
            <a:r>
              <a:rPr lang="en-AU" i="1" dirty="0" err="1"/>
              <a:t>rutkowski</a:t>
            </a:r>
            <a:r>
              <a:rPr lang="en-AU" i="1" dirty="0"/>
              <a:t> style, style </a:t>
            </a:r>
            <a:r>
              <a:rPr lang="en-AU" i="1" dirty="0" err="1"/>
              <a:t>rene</a:t>
            </a:r>
            <a:r>
              <a:rPr lang="en-AU" i="1" dirty="0"/>
              <a:t> </a:t>
            </a:r>
            <a:r>
              <a:rPr lang="en-AU" i="1" dirty="0" err="1"/>
              <a:t>magritte</a:t>
            </a:r>
            <a:r>
              <a:rPr lang="en-AU" i="1" dirty="0"/>
              <a:t>.</a:t>
            </a:r>
            <a:endParaRPr lang="en-US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0A5AF7-2375-0E68-24C4-E31F0DB347D3}"/>
              </a:ext>
            </a:extLst>
          </p:cNvPr>
          <p:cNvSpPr txBox="1"/>
          <p:nvPr/>
        </p:nvSpPr>
        <p:spPr>
          <a:xfrm>
            <a:off x="552893" y="6464595"/>
            <a:ext cx="10939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Xu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 err="1"/>
              <a:t>ImageReward</a:t>
            </a:r>
            <a:r>
              <a:rPr lang="en-AU" altLang="zh-CN" dirty="0"/>
              <a:t>: Learning and Evaluating Human Preferences for Text-to-Image Generation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April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2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5502A-3460-094B-7085-912960A49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D5B7C-5794-180B-2038-E99B8BBE8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post-train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0FF4AE-D56E-4F99-2435-EBA6CA3D779F}"/>
              </a:ext>
            </a:extLst>
          </p:cNvPr>
          <p:cNvSpPr txBox="1"/>
          <p:nvPr/>
        </p:nvSpPr>
        <p:spPr>
          <a:xfrm>
            <a:off x="1821096" y="4695562"/>
            <a:ext cx="322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Original</a:t>
            </a:r>
            <a:r>
              <a:rPr lang="zh-CN" altLang="en-US" dirty="0"/>
              <a:t> </a:t>
            </a:r>
            <a:r>
              <a:rPr lang="en-US" altLang="zh-CN" dirty="0"/>
              <a:t>(only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pre-training)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FA93CC-5C71-B23E-1998-8962FB1B285B}"/>
              </a:ext>
            </a:extLst>
          </p:cNvPr>
          <p:cNvSpPr txBox="1"/>
          <p:nvPr/>
        </p:nvSpPr>
        <p:spPr>
          <a:xfrm>
            <a:off x="7346552" y="4695562"/>
            <a:ext cx="173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w/</a:t>
            </a:r>
            <a:r>
              <a:rPr lang="zh-CN" altLang="en-US" dirty="0"/>
              <a:t> </a:t>
            </a:r>
            <a:r>
              <a:rPr lang="en-US" altLang="zh-CN" dirty="0"/>
              <a:t>post-training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81407A-741C-F50D-D194-C5A584C97ED6}"/>
              </a:ext>
            </a:extLst>
          </p:cNvPr>
          <p:cNvSpPr txBox="1"/>
          <p:nvPr/>
        </p:nvSpPr>
        <p:spPr>
          <a:xfrm>
            <a:off x="838200" y="5226246"/>
            <a:ext cx="11091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Portrait of a man who looks like a bulldog, oil on canvas by </a:t>
            </a:r>
            <a:r>
              <a:rPr lang="en-AU" i="1" dirty="0" err="1"/>
              <a:t>william</a:t>
            </a:r>
            <a:r>
              <a:rPr lang="en-AU" i="1" dirty="0"/>
              <a:t> </a:t>
            </a:r>
            <a:r>
              <a:rPr lang="en-AU" i="1" dirty="0" err="1"/>
              <a:t>sidney</a:t>
            </a:r>
            <a:r>
              <a:rPr lang="en-AU" i="1" dirty="0"/>
              <a:t> </a:t>
            </a:r>
            <a:r>
              <a:rPr lang="en-AU" i="1" dirty="0" err="1"/>
              <a:t>mont</a:t>
            </a:r>
            <a:r>
              <a:rPr lang="en-AU" i="1" dirty="0"/>
              <a:t>, 1 8 8 3, trending on art station.</a:t>
            </a:r>
            <a:endParaRPr lang="en-US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13BAFB-2A44-B4E3-B580-D17F708393C2}"/>
              </a:ext>
            </a:extLst>
          </p:cNvPr>
          <p:cNvSpPr txBox="1"/>
          <p:nvPr/>
        </p:nvSpPr>
        <p:spPr>
          <a:xfrm>
            <a:off x="552893" y="6464595"/>
            <a:ext cx="10939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Xu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 err="1"/>
              <a:t>ImageReward</a:t>
            </a:r>
            <a:r>
              <a:rPr lang="en-AU" altLang="zh-CN" dirty="0"/>
              <a:t>: Learning and Evaluating Human Preferences for Text-to-Image Generation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April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7F20BF-13EA-72AC-0FAB-063A61F4C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096" y="1361076"/>
            <a:ext cx="3280155" cy="3272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4EC01F-5422-C6DE-8D36-2B9E26CCF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617" y="1325563"/>
            <a:ext cx="3249191" cy="32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922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6AB5-A3CC-6137-4586-6CBB073AF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56008-9595-810D-D824-9162F3EBC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post-train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models?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939D10-9321-DDA2-F84A-FE62040F68F3}"/>
              </a:ext>
            </a:extLst>
          </p:cNvPr>
          <p:cNvSpPr txBox="1"/>
          <p:nvPr/>
        </p:nvSpPr>
        <p:spPr>
          <a:xfrm>
            <a:off x="1821096" y="4695562"/>
            <a:ext cx="322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Original</a:t>
            </a:r>
            <a:r>
              <a:rPr lang="zh-CN" altLang="en-US" dirty="0"/>
              <a:t> </a:t>
            </a:r>
            <a:r>
              <a:rPr lang="en-US" altLang="zh-CN" dirty="0"/>
              <a:t>(only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pre-training)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2DA3F1-F0F8-406D-70B5-CAE0A60D1035}"/>
              </a:ext>
            </a:extLst>
          </p:cNvPr>
          <p:cNvSpPr txBox="1"/>
          <p:nvPr/>
        </p:nvSpPr>
        <p:spPr>
          <a:xfrm>
            <a:off x="7346552" y="4695562"/>
            <a:ext cx="173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w/</a:t>
            </a:r>
            <a:r>
              <a:rPr lang="zh-CN" altLang="en-US" dirty="0"/>
              <a:t> </a:t>
            </a:r>
            <a:r>
              <a:rPr lang="en-US" altLang="zh-CN" dirty="0"/>
              <a:t>post-training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78F0EA-7A48-0BE4-D923-F47097B44DD7}"/>
              </a:ext>
            </a:extLst>
          </p:cNvPr>
          <p:cNvSpPr txBox="1"/>
          <p:nvPr/>
        </p:nvSpPr>
        <p:spPr>
          <a:xfrm>
            <a:off x="838200" y="5226246"/>
            <a:ext cx="11091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Portrait of a man who looks like a bulldog, oil on canvas by </a:t>
            </a:r>
            <a:r>
              <a:rPr lang="en-AU" i="1" dirty="0" err="1"/>
              <a:t>william</a:t>
            </a:r>
            <a:r>
              <a:rPr lang="en-AU" i="1" dirty="0"/>
              <a:t> </a:t>
            </a:r>
            <a:r>
              <a:rPr lang="en-AU" i="1" dirty="0" err="1"/>
              <a:t>sidney</a:t>
            </a:r>
            <a:r>
              <a:rPr lang="en-AU" i="1" dirty="0"/>
              <a:t> </a:t>
            </a:r>
            <a:r>
              <a:rPr lang="en-AU" i="1" dirty="0" err="1"/>
              <a:t>mont</a:t>
            </a:r>
            <a:r>
              <a:rPr lang="en-AU" i="1" dirty="0"/>
              <a:t>, 1 8 8 3, trending on art station.</a:t>
            </a:r>
            <a:endParaRPr lang="en-US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B702B6-8941-FEAE-6C85-07D088E83C6B}"/>
              </a:ext>
            </a:extLst>
          </p:cNvPr>
          <p:cNvSpPr txBox="1"/>
          <p:nvPr/>
        </p:nvSpPr>
        <p:spPr>
          <a:xfrm>
            <a:off x="552893" y="6464595"/>
            <a:ext cx="10939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Xu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 err="1"/>
              <a:t>ImageReward</a:t>
            </a:r>
            <a:r>
              <a:rPr lang="en-AU" altLang="zh-CN" dirty="0"/>
              <a:t>: Learning and Evaluating Human Preferences for Text-to-Image Generation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April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D61693-4F2D-F2DE-BE5C-9E0B432B2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912" y="1325563"/>
            <a:ext cx="3272400" cy="327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3AA24C-285C-258D-1772-D880AF992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728" y="1325563"/>
            <a:ext cx="3248970" cy="32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69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A20C0A-FCA5-7CB2-7910-290E9ED80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08" y="627076"/>
            <a:ext cx="11259236" cy="564458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39D98A2-45E2-A25D-3F3C-F2E20721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27076"/>
          </a:xfrm>
        </p:spPr>
        <p:txBody>
          <a:bodyPr>
            <a:normAutofit fontScale="90000"/>
          </a:bodyPr>
          <a:lstStyle/>
          <a:p>
            <a:r>
              <a:rPr lang="en-US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post-train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models?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C89603-60BA-45AF-7CE3-20CFF0869747}"/>
              </a:ext>
            </a:extLst>
          </p:cNvPr>
          <p:cNvSpPr txBox="1"/>
          <p:nvPr/>
        </p:nvSpPr>
        <p:spPr>
          <a:xfrm>
            <a:off x="94564" y="6409850"/>
            <a:ext cx="11932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Z.</a:t>
            </a:r>
            <a:r>
              <a:rPr lang="zh-CN" altLang="en-US" sz="1600" dirty="0"/>
              <a:t> </a:t>
            </a:r>
            <a:r>
              <a:rPr lang="en-US" altLang="zh-CN" sz="1600" dirty="0"/>
              <a:t>Liang</a:t>
            </a:r>
            <a:r>
              <a:rPr lang="zh-CN" altLang="en-US" sz="1600" dirty="0"/>
              <a:t> </a:t>
            </a:r>
            <a:r>
              <a:rPr lang="en-US" altLang="zh-CN" sz="1600" dirty="0"/>
              <a:t>et</a:t>
            </a:r>
            <a:r>
              <a:rPr lang="zh-CN" altLang="en-US" sz="1600" dirty="0"/>
              <a:t> </a:t>
            </a:r>
            <a:r>
              <a:rPr lang="en-US" altLang="zh-CN" sz="1600" dirty="0"/>
              <a:t>al.,</a:t>
            </a:r>
            <a:r>
              <a:rPr lang="zh-CN" altLang="en-US" sz="1600" dirty="0"/>
              <a:t> </a:t>
            </a:r>
            <a:r>
              <a:rPr lang="en-US" sz="1600" dirty="0"/>
              <a:t>Aesthetic post-training diffusion models from generic preferences with step-by-step preference optimization</a:t>
            </a:r>
            <a:r>
              <a:rPr lang="en-US" altLang="zh-CN" sz="1600" dirty="0"/>
              <a:t>.</a:t>
            </a:r>
            <a:r>
              <a:rPr lang="zh-CN" altLang="en-US" sz="1600" dirty="0"/>
              <a:t> </a:t>
            </a:r>
            <a:r>
              <a:rPr lang="en-US" altLang="zh-CN" sz="1600" dirty="0"/>
              <a:t>CVPR</a:t>
            </a:r>
            <a:r>
              <a:rPr lang="zh-CN" altLang="en-US" sz="1600" dirty="0"/>
              <a:t> </a:t>
            </a:r>
            <a:r>
              <a:rPr lang="en-US" altLang="zh-CN" sz="1600" dirty="0"/>
              <a:t>2025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1063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A854F3-9925-A9E7-1781-FDA0D4484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66" y="678366"/>
            <a:ext cx="11361234" cy="56806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BE9355-08FC-7216-B705-F3985200CF13}"/>
              </a:ext>
            </a:extLst>
          </p:cNvPr>
          <p:cNvSpPr txBox="1"/>
          <p:nvPr/>
        </p:nvSpPr>
        <p:spPr>
          <a:xfrm>
            <a:off x="94564" y="6409850"/>
            <a:ext cx="11932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Z.</a:t>
            </a:r>
            <a:r>
              <a:rPr lang="zh-CN" altLang="en-US" sz="1600" dirty="0"/>
              <a:t> </a:t>
            </a:r>
            <a:r>
              <a:rPr lang="en-US" altLang="zh-CN" sz="1600" dirty="0"/>
              <a:t>Liang</a:t>
            </a:r>
            <a:r>
              <a:rPr lang="zh-CN" altLang="en-US" sz="1600" dirty="0"/>
              <a:t> </a:t>
            </a:r>
            <a:r>
              <a:rPr lang="en-US" altLang="zh-CN" sz="1600" dirty="0"/>
              <a:t>et</a:t>
            </a:r>
            <a:r>
              <a:rPr lang="zh-CN" altLang="en-US" sz="1600" dirty="0"/>
              <a:t> </a:t>
            </a:r>
            <a:r>
              <a:rPr lang="en-US" altLang="zh-CN" sz="1600" dirty="0"/>
              <a:t>al.,</a:t>
            </a:r>
            <a:r>
              <a:rPr lang="zh-CN" altLang="en-US" sz="1600" dirty="0"/>
              <a:t> </a:t>
            </a:r>
            <a:r>
              <a:rPr lang="en-US" sz="1600" dirty="0"/>
              <a:t>Aesthetic post-training diffusion models from generic preferences with step-by-step preference optimization</a:t>
            </a:r>
            <a:r>
              <a:rPr lang="en-US" altLang="zh-CN" sz="1600" dirty="0"/>
              <a:t>.</a:t>
            </a:r>
            <a:r>
              <a:rPr lang="zh-CN" altLang="en-US" sz="1600" dirty="0"/>
              <a:t> </a:t>
            </a:r>
            <a:r>
              <a:rPr lang="en-US" altLang="zh-CN" sz="1600" dirty="0"/>
              <a:t>CVPR</a:t>
            </a:r>
            <a:r>
              <a:rPr lang="zh-CN" altLang="en-US" sz="1600" dirty="0"/>
              <a:t> </a:t>
            </a:r>
            <a:r>
              <a:rPr lang="en-US" altLang="zh-CN" sz="1600" dirty="0"/>
              <a:t>2025</a:t>
            </a:r>
            <a:endParaRPr lang="en-US" sz="16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FF7A50-76E0-66FD-1E24-578998A58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27499"/>
          </a:xfrm>
        </p:spPr>
        <p:txBody>
          <a:bodyPr>
            <a:normAutofit fontScale="90000"/>
          </a:bodyPr>
          <a:lstStyle/>
          <a:p>
            <a:r>
              <a:rPr lang="en-US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post-train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051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7D54-F552-51AD-DCF8-66581980D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463671" cy="1325563"/>
          </a:xfrm>
        </p:spPr>
        <p:txBody>
          <a:bodyPr/>
          <a:lstStyle/>
          <a:p>
            <a:r>
              <a:rPr lang="en-US" altLang="zh-CN" dirty="0"/>
              <a:t>Three</a:t>
            </a:r>
            <a:r>
              <a:rPr lang="zh-CN" altLang="en-US" dirty="0"/>
              <a:t> </a:t>
            </a:r>
            <a:r>
              <a:rPr lang="en-US" altLang="zh-CN" dirty="0"/>
              <a:t>major</a:t>
            </a:r>
            <a:r>
              <a:rPr lang="zh-CN" altLang="en-US" dirty="0"/>
              <a:t> </a:t>
            </a:r>
            <a:r>
              <a:rPr lang="en-US" altLang="zh-CN" dirty="0"/>
              <a:t>categories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post-training</a:t>
            </a:r>
            <a:r>
              <a:rPr lang="zh-CN" altLang="en-US" dirty="0"/>
              <a:t> </a:t>
            </a:r>
            <a:r>
              <a:rPr lang="en-US" altLang="zh-CN" dirty="0"/>
              <a:t>methods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ADEC0-7BE5-C65E-63A0-8328DA7C5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Policy</a:t>
            </a:r>
            <a:r>
              <a:rPr lang="zh-CN" altLang="en-US" dirty="0"/>
              <a:t> </a:t>
            </a:r>
            <a:r>
              <a:rPr lang="en-US" altLang="zh-CN" dirty="0"/>
              <a:t>gradient:</a:t>
            </a:r>
            <a:r>
              <a:rPr lang="zh-CN" altLang="en-US" dirty="0"/>
              <a:t> </a:t>
            </a:r>
            <a:r>
              <a:rPr lang="en-US" altLang="zh-CN" dirty="0"/>
              <a:t>DDPO,</a:t>
            </a:r>
            <a:r>
              <a:rPr lang="zh-CN" altLang="en-US" dirty="0"/>
              <a:t> </a:t>
            </a:r>
            <a:r>
              <a:rPr lang="en-US" altLang="zh-CN" dirty="0"/>
              <a:t>AWM</a:t>
            </a:r>
            <a:r>
              <a:rPr lang="zh-CN" altLang="en-US" dirty="0"/>
              <a:t> </a:t>
            </a:r>
            <a:r>
              <a:rPr lang="en-US" altLang="zh-CN" dirty="0"/>
              <a:t>(Shuchen</a:t>
            </a:r>
            <a:r>
              <a:rPr lang="zh-CN" altLang="en-US" dirty="0"/>
              <a:t> </a:t>
            </a:r>
            <a:r>
              <a:rPr lang="en-US" altLang="zh-CN" dirty="0"/>
              <a:t>Xue),</a:t>
            </a:r>
            <a:r>
              <a:rPr lang="zh-CN" altLang="en-US" dirty="0"/>
              <a:t> </a:t>
            </a:r>
            <a:r>
              <a:rPr lang="en-US" altLang="zh-CN" dirty="0"/>
              <a:t>GRPO</a:t>
            </a:r>
            <a:r>
              <a:rPr lang="zh-CN" altLang="en-US" dirty="0"/>
              <a:t> </a:t>
            </a:r>
            <a:r>
              <a:rPr lang="en-US" altLang="zh-CN" dirty="0"/>
              <a:t>(Jie</a:t>
            </a:r>
            <a:r>
              <a:rPr lang="zh-CN" altLang="en-US" dirty="0"/>
              <a:t> </a:t>
            </a:r>
            <a:r>
              <a:rPr lang="en-US" altLang="zh-CN" dirty="0"/>
              <a:t>Liu)</a:t>
            </a:r>
          </a:p>
          <a:p>
            <a:r>
              <a:rPr lang="en-US" altLang="zh-CN" dirty="0"/>
              <a:t>Direct-gradient</a:t>
            </a:r>
            <a:r>
              <a:rPr lang="zh-CN" altLang="en-US" dirty="0"/>
              <a:t> </a:t>
            </a:r>
            <a:r>
              <a:rPr lang="en-US" altLang="zh-CN" dirty="0"/>
              <a:t>backpropagation:</a:t>
            </a:r>
            <a:r>
              <a:rPr lang="zh-CN" altLang="en-US" dirty="0"/>
              <a:t> </a:t>
            </a:r>
            <a:r>
              <a:rPr lang="en-US" altLang="zh-CN" dirty="0" err="1"/>
              <a:t>ReFL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 err="1"/>
              <a:t>LeapAlign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CN" dirty="0" err="1"/>
              <a:t>Zhanhao</a:t>
            </a:r>
            <a:r>
              <a:rPr lang="zh-CN" altLang="en-US" dirty="0"/>
              <a:t> </a:t>
            </a:r>
            <a:r>
              <a:rPr lang="en-US" altLang="zh-CN" dirty="0"/>
              <a:t>Liang)</a:t>
            </a:r>
          </a:p>
          <a:p>
            <a:r>
              <a:rPr lang="en-US" altLang="zh-CN" dirty="0"/>
              <a:t>DPO: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DPO,</a:t>
            </a:r>
            <a:r>
              <a:rPr lang="zh-CN" altLang="en-US" dirty="0"/>
              <a:t> </a:t>
            </a:r>
            <a:r>
              <a:rPr lang="en-US" altLang="zh-CN" dirty="0"/>
              <a:t>SPO</a:t>
            </a:r>
            <a:r>
              <a:rPr lang="zh-CN" altLang="en-US" dirty="0"/>
              <a:t> </a:t>
            </a:r>
            <a:r>
              <a:rPr lang="en-US" altLang="zh-CN" dirty="0" err="1"/>
              <a:t>etc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CN" dirty="0" err="1"/>
              <a:t>Zhanhao</a:t>
            </a:r>
            <a:r>
              <a:rPr lang="zh-CN" altLang="en-US" dirty="0"/>
              <a:t> </a:t>
            </a:r>
            <a:r>
              <a:rPr lang="en-US" altLang="zh-CN" dirty="0"/>
              <a:t>Liang)</a:t>
            </a:r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560C326-0AEB-67E9-2CD2-99B73339A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3569203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AFF2E-092D-695B-7345-0F1391B8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3" y="-248056"/>
            <a:ext cx="12053777" cy="1325563"/>
          </a:xfrm>
        </p:spPr>
        <p:txBody>
          <a:bodyPr>
            <a:normAutofit/>
          </a:bodyPr>
          <a:lstStyle/>
          <a:p>
            <a:r>
              <a:rPr lang="en-US" sz="3600" dirty="0"/>
              <a:t>Po</a:t>
            </a:r>
            <a:r>
              <a:rPr lang="en-US" altLang="zh-CN" sz="3600" dirty="0"/>
              <a:t>licy</a:t>
            </a:r>
            <a:r>
              <a:rPr lang="zh-CN" altLang="en-US" sz="3600" dirty="0"/>
              <a:t> </a:t>
            </a:r>
            <a:r>
              <a:rPr lang="en-US" altLang="zh-CN" sz="3600" dirty="0"/>
              <a:t>gradient:</a:t>
            </a:r>
            <a:r>
              <a:rPr lang="zh-CN" altLang="en-US" sz="3600" dirty="0"/>
              <a:t> </a:t>
            </a:r>
            <a:r>
              <a:rPr lang="en-US" altLang="zh-CN" sz="3600" dirty="0"/>
              <a:t>Denoising</a:t>
            </a:r>
            <a:r>
              <a:rPr lang="zh-CN" altLang="en-US" sz="3600" dirty="0"/>
              <a:t> </a:t>
            </a:r>
            <a:r>
              <a:rPr lang="en-US" altLang="zh-CN" sz="3600" dirty="0"/>
              <a:t>diffusion</a:t>
            </a:r>
            <a:r>
              <a:rPr lang="zh-CN" altLang="en-US" sz="3600" dirty="0"/>
              <a:t> </a:t>
            </a:r>
            <a:r>
              <a:rPr lang="en-US" altLang="zh-CN" sz="3600" dirty="0"/>
              <a:t>policy</a:t>
            </a:r>
            <a:r>
              <a:rPr lang="zh-CN" altLang="en-US" sz="3600" dirty="0"/>
              <a:t> </a:t>
            </a:r>
            <a:r>
              <a:rPr lang="en-US" altLang="zh-CN" sz="3600" dirty="0"/>
              <a:t>optimization</a:t>
            </a:r>
            <a:r>
              <a:rPr lang="zh-CN" altLang="en-US" sz="3600" dirty="0"/>
              <a:t> </a:t>
            </a:r>
            <a:r>
              <a:rPr lang="en-US" altLang="zh-CN" sz="3600" dirty="0"/>
              <a:t>(DDPO)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3D3952-59EE-2C1F-8888-6BEC965E0C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6688" y="1030217"/>
                <a:ext cx="11215577" cy="5262563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AU" dirty="0"/>
                  <a:t>Diffusion models are trained via denoising score matching:</a:t>
                </a:r>
              </a:p>
              <a:p>
                <a:r>
                  <a:rPr lang="en-AU" dirty="0"/>
                  <a:t>Forward process: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sepChr m:val=",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rad>
                        </m:e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ar-AE" dirty="0"/>
              </a:p>
              <a:p>
                <a:r>
                  <a:rPr lang="en-AU" dirty="0"/>
                  <a:t>Reverse model: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l-GR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r>
                  <a:rPr lang="en-AU" dirty="0"/>
                  <a:t>Training objective (noise prediction form):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AU" i="1"/>
                            <m:t>DM</m:t>
                          </m:r>
                        </m:sub>
                      </m:sSub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∥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sepChr m:val=",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ar-AE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e>
                            <m:sup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br>
                  <a:rPr lang="ar-AE" dirty="0"/>
                </a:br>
                <a:endParaRPr lang="ar-AE" dirty="0"/>
              </a:p>
              <a:p>
                <a:pPr marL="0" indent="0">
                  <a:buNone/>
                </a:pPr>
                <a:r>
                  <a:rPr lang="en-AU" b="1" dirty="0"/>
                  <a:t>Limitation</a:t>
                </a:r>
              </a:p>
              <a:p>
                <a:r>
                  <a:rPr lang="en-AU" dirty="0"/>
                  <a:t>This optimizes </a:t>
                </a:r>
                <a:r>
                  <a:rPr lang="en-AU" b="1" dirty="0"/>
                  <a:t>likelihood</a:t>
                </a:r>
                <a:r>
                  <a:rPr lang="en-AU" dirty="0"/>
                  <a:t>, but we care about: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func>
                            <m:funcPr>
                              <m:ctrlPr>
                                <a:rPr lang="en-AU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/>
                          </m:func>
                        </m:e>
                        <m:lim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m:rPr>
                          <m:nor/>
                        </m:rPr>
                        <a:rPr lang="ar-AE" i="1"/>
                        <m:t>  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:r>
                  <a:rPr lang="en-AU" dirty="0"/>
                  <a:t>where:</a:t>
                </a:r>
              </a:p>
              <a:p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ar-AE" dirty="0"/>
                  <a:t>= </a:t>
                </a:r>
                <a:r>
                  <a:rPr lang="en-AU" dirty="0"/>
                  <a:t>aesthetic score, compressibility, VLM alignment, etc.</a:t>
                </a:r>
              </a:p>
              <a:p>
                <a:r>
                  <a:rPr lang="en-AU" dirty="0"/>
                  <a:t>Typically </a:t>
                </a:r>
                <a:r>
                  <a:rPr lang="en-AU" b="1" dirty="0"/>
                  <a:t>non-differentiable</a:t>
                </a:r>
                <a:endParaRPr lang="en-AU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D3D3952-59EE-2C1F-8888-6BEC965E0C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6688" y="1030217"/>
                <a:ext cx="11215577" cy="5262563"/>
              </a:xfrm>
              <a:blipFill>
                <a:blip r:embed="rId2"/>
                <a:stretch>
                  <a:fillRect l="-905" t="-2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AB91FD4-DF27-D1C5-A357-7A1487A042D7}"/>
              </a:ext>
            </a:extLst>
          </p:cNvPr>
          <p:cNvSpPr txBox="1"/>
          <p:nvPr/>
        </p:nvSpPr>
        <p:spPr>
          <a:xfrm>
            <a:off x="616688" y="6411180"/>
            <a:ext cx="7841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Black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/>
              <a:t>Training Diffusion Models with Reinforcement Learning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May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89BD226-3E93-06A1-0D84-7A04F032D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AU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E2611D-00E4-5BF7-A0E4-4286D882D495}"/>
                  </a:ext>
                </a:extLst>
              </p:cNvPr>
              <p:cNvSpPr txBox="1"/>
              <p:nvPr/>
            </p:nvSpPr>
            <p:spPr>
              <a:xfrm>
                <a:off x="8920132" y="1943850"/>
                <a:ext cx="3271868" cy="1200329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policy;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state;</a:t>
                </a:r>
              </a:p>
              <a:p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sampling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step</a:t>
                </a:r>
                <a:r>
                  <a:rPr lang="ja-JP" altLang="en-US"/>
                  <a:t> </a:t>
                </a:r>
                <a:endParaRPr lang="en-AU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∼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action.</a:t>
                </a:r>
                <a:endParaRPr lang="en-AU" altLang="zh-C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5E2611D-00E4-5BF7-A0E4-4286D882D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0132" y="1943850"/>
                <a:ext cx="3271868" cy="1200329"/>
              </a:xfrm>
              <a:prstGeom prst="rect">
                <a:avLst/>
              </a:prstGeom>
              <a:blipFill>
                <a:blip r:embed="rId3"/>
                <a:stretch>
                  <a:fillRect l="-1154" t="-2062" b="-6186"/>
                </a:stretch>
              </a:blipFill>
              <a:ln w="127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1786E0-B80C-D186-8B5F-1FEB5C9432CA}"/>
                  </a:ext>
                </a:extLst>
              </p:cNvPr>
              <p:cNvSpPr txBox="1"/>
              <p:nvPr/>
            </p:nvSpPr>
            <p:spPr>
              <a:xfrm>
                <a:off x="8814391" y="3615070"/>
                <a:ext cx="3377609" cy="203132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Because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sampling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process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stochastic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(Gaussian),</a:t>
                </a:r>
                <a:r>
                  <a:rPr lang="zh-CN" altLang="en-US" dirty="0"/>
                  <a:t> </a:t>
                </a:r>
                <a:r>
                  <a:rPr lang="en-AU" dirty="0"/>
                  <a:t>we can apply policy gradient methods to directly compute gradients of the final reward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AU" dirty="0"/>
                  <a:t>e.g., aesthetic score</a:t>
                </a:r>
                <a:r>
                  <a:rPr lang="en-US" altLang="zh-CN" dirty="0"/>
                  <a:t>,</a:t>
                </a:r>
                <a:r>
                  <a:rPr lang="en-AU" dirty="0"/>
                  <a:t> with respect to the policy parameters,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E1786E0-B80C-D186-8B5F-1FEB5C9432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4391" y="3615070"/>
                <a:ext cx="3377609" cy="2031325"/>
              </a:xfrm>
              <a:prstGeom prst="rect">
                <a:avLst/>
              </a:prstGeom>
              <a:blipFill>
                <a:blip r:embed="rId4"/>
                <a:stretch>
                  <a:fillRect l="-1119" t="-1242" r="-1866" b="-3727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373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477A9-AA0B-7E0E-3B70-29E28F766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C6B7F-530E-3A50-EE4F-D70962201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3" y="-248056"/>
            <a:ext cx="12053777" cy="1325563"/>
          </a:xfrm>
        </p:spPr>
        <p:txBody>
          <a:bodyPr>
            <a:normAutofit/>
          </a:bodyPr>
          <a:lstStyle/>
          <a:p>
            <a:r>
              <a:rPr lang="en-AU" sz="3600" dirty="0"/>
              <a:t>Diffusion as a Markov Decision Process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AEED39-7072-6841-5B1F-08F29170C6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6688" y="712381"/>
                <a:ext cx="11437089" cy="5580399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AU" b="1" dirty="0"/>
                  <a:t>Key </a:t>
                </a:r>
                <a:r>
                  <a:rPr lang="en-US" altLang="zh-CN" b="1" dirty="0" err="1"/>
                  <a:t>i</a:t>
                </a:r>
                <a:r>
                  <a:rPr lang="en-AU" b="1" dirty="0" err="1"/>
                  <a:t>dea</a:t>
                </a:r>
                <a:r>
                  <a:rPr lang="en-AU" b="1" dirty="0"/>
                  <a:t>: Treat Reverse Diffusion as an MDP</a:t>
                </a:r>
              </a:p>
              <a:p>
                <a:r>
                  <a:rPr lang="en-AU" dirty="0"/>
                  <a:t>Trajectory: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ar-AE"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ar-AE">
                          <a:latin typeface="Cambria Math" panose="02040503050406030204" pitchFamily="18" charset="0"/>
                        </a:rPr>
                        <m:t>→⋯→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Define:</a:t>
                </a:r>
              </a:p>
              <a:p>
                <a:r>
                  <a:rPr lang="en-AU" b="1" dirty="0"/>
                  <a:t>State</a:t>
                </a:r>
                <a:r>
                  <a:rPr lang="en-AU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sepChr m:val=","/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zh-CN" altLang="en-US" b="0" i="1" smtClean="0"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en-AU" b="1" dirty="0"/>
                  <a:t>Action</a:t>
                </a:r>
                <a:r>
                  <a:rPr lang="en-AU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en-US" b="1" dirty="0"/>
                  <a:t>   </a:t>
                </a:r>
                <a:r>
                  <a:rPr lang="en-AU" b="1" dirty="0"/>
                  <a:t>Policy</a:t>
                </a:r>
                <a:r>
                  <a:rPr lang="en-AU" dirty="0"/>
                  <a:t>:</a:t>
                </a:r>
                <a:r>
                  <a:rPr lang="zh-CN" alt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ar-AE" dirty="0"/>
              </a:p>
              <a:p>
                <a:r>
                  <a:rPr lang="en-AU" b="1" dirty="0"/>
                  <a:t>Terminal reward only</a:t>
                </a:r>
                <a:r>
                  <a:rPr lang="en-AU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</m:e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mr>
                            <m:m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0,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AU" i="1"/>
                                  <m:t>otherwise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br>
                  <a:rPr lang="ar-AE" dirty="0"/>
                </a:br>
                <a:endParaRPr lang="ar-AE" dirty="0"/>
              </a:p>
              <a:p>
                <a:pPr marL="0" indent="0">
                  <a:buNone/>
                </a:pPr>
                <a:r>
                  <a:rPr lang="en-AU" b="1" dirty="0"/>
                  <a:t>RL Objective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where trajectory: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AU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sepChr m:val=",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ar-A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AEED39-7072-6841-5B1F-08F29170C6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6688" y="712381"/>
                <a:ext cx="11437089" cy="5580399"/>
              </a:xfrm>
              <a:blipFill>
                <a:blip r:embed="rId2"/>
                <a:stretch>
                  <a:fillRect l="-999" t="-1818" b="-1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5BCD8B1-78EB-2566-5415-C117DCAEBAAB}"/>
              </a:ext>
            </a:extLst>
          </p:cNvPr>
          <p:cNvSpPr txBox="1"/>
          <p:nvPr/>
        </p:nvSpPr>
        <p:spPr>
          <a:xfrm>
            <a:off x="616688" y="6411180"/>
            <a:ext cx="7841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Black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/>
              <a:t>Training Diffusion Models with Reinforcement Learning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May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14909AB-0A51-EA49-8DE1-4BA810B2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AU" altLang="en-US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AA49B2-75A7-0693-DF00-260827BC9667}"/>
                  </a:ext>
                </a:extLst>
              </p:cNvPr>
              <p:cNvSpPr txBox="1"/>
              <p:nvPr/>
            </p:nvSpPr>
            <p:spPr>
              <a:xfrm>
                <a:off x="8654902" y="3323529"/>
                <a:ext cx="2717347" cy="83099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/>
                  <a:t>No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reward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until</a:t>
                </a:r>
                <a:r>
                  <a:rPr lang="zh-CN" altLang="en-US" sz="24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endParaRPr lang="en-AU" altLang="zh-CN" sz="2400" b="0" dirty="0"/>
              </a:p>
              <a:p>
                <a:r>
                  <a:rPr lang="en-US" altLang="zh-CN" sz="2400" dirty="0"/>
                  <a:t>Like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chess?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AA49B2-75A7-0693-DF00-260827BC9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4902" y="3323529"/>
                <a:ext cx="2717347" cy="830997"/>
              </a:xfrm>
              <a:prstGeom prst="rect">
                <a:avLst/>
              </a:prstGeom>
              <a:blipFill>
                <a:blip r:embed="rId3"/>
                <a:stretch>
                  <a:fillRect l="-3704" t="-5970" b="-14925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5761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E53C8-4D00-DD47-90ED-89DBFDE39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2559"/>
          </a:xfrm>
        </p:spPr>
        <p:txBody>
          <a:bodyPr/>
          <a:lstStyle/>
          <a:p>
            <a:r>
              <a:rPr lang="en-AU" dirty="0"/>
              <a:t>DDPO: Policy Gradient for Diffusion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25CFBE-2630-6E93-E552-879C38224C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72559"/>
                <a:ext cx="10515600" cy="5404404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AU" b="1" dirty="0"/>
                  <a:t>Policy Gradient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ar-AE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ar-AE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AU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func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Since trajectory factorizes: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AU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func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grow m:val="on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</m:nary>
                        </m:fName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func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Thus: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nary>
                            <m:naryPr>
                              <m:chr m:val="∑"/>
                              <m:grow m:val="on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ar-AE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nary>
                          <m:func>
                            <m:funcPr>
                              <m:ctrlPr>
                                <a:rPr lang="en-AU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func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This is </a:t>
                </a:r>
                <a:r>
                  <a:rPr lang="en-AU" b="1" dirty="0"/>
                  <a:t>DDPOSF (score function estimator / REINFORCE)</a:t>
                </a:r>
                <a:r>
                  <a:rPr lang="en-AU" dirty="0"/>
                  <a:t>.</a:t>
                </a:r>
              </a:p>
              <a:p>
                <a:pPr marL="0" indent="0">
                  <a:buNone/>
                </a:pPr>
                <a:r>
                  <a:rPr lang="en-AU" b="1" dirty="0"/>
                  <a:t>Practical Update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AU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AU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AU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nary>
                        <m:naryPr>
                          <m:chr m:val="∑"/>
                          <m:grow m:val="on"/>
                          <m:supHide m:val="on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ar-AE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ar-AE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nary>
                      <m:func>
                        <m:funcPr>
                          <m:ctrlPr>
                            <a:rPr lang="en-AU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func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:r>
                  <a:rPr lang="en-AU" dirty="0"/>
                  <a:t>Optionally use baselines: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to reduce variance.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25CFBE-2630-6E93-E552-879C38224C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72559"/>
                <a:ext cx="10515600" cy="5404404"/>
              </a:xfrm>
              <a:blipFill>
                <a:blip r:embed="rId2"/>
                <a:stretch>
                  <a:fillRect l="-724" t="-2810" b="-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91BA02C-5813-B418-BC8B-29405D9EFD41}"/>
              </a:ext>
            </a:extLst>
          </p:cNvPr>
          <p:cNvSpPr txBox="1"/>
          <p:nvPr/>
        </p:nvSpPr>
        <p:spPr>
          <a:xfrm>
            <a:off x="8218967" y="772559"/>
            <a:ext cx="3887972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Log</a:t>
            </a:r>
            <a:r>
              <a:rPr lang="en-US" altLang="zh-CN" dirty="0"/>
              <a:t>-derivative</a:t>
            </a:r>
            <a:r>
              <a:rPr lang="zh-CN" altLang="en-US" dirty="0"/>
              <a:t> </a:t>
            </a:r>
            <a:r>
              <a:rPr lang="en-US" altLang="zh-CN" dirty="0"/>
              <a:t>trick;</a:t>
            </a:r>
          </a:p>
          <a:p>
            <a:r>
              <a:rPr lang="en-US" altLang="zh-CN" dirty="0"/>
              <a:t>Compute</a:t>
            </a:r>
            <a:r>
              <a:rPr lang="zh-CN" altLang="en-US" dirty="0"/>
              <a:t> </a:t>
            </a:r>
            <a:r>
              <a:rPr lang="en-US" altLang="zh-CN" dirty="0"/>
              <a:t>derivative</a:t>
            </a:r>
            <a:r>
              <a:rPr lang="zh-CN" altLang="en-US" dirty="0"/>
              <a:t> </a:t>
            </a:r>
            <a:r>
              <a:rPr lang="en-US" altLang="zh-CN" dirty="0" err="1"/>
              <a:t>w.r.t</a:t>
            </a:r>
            <a:r>
              <a:rPr lang="zh-CN" altLang="en-US" dirty="0"/>
              <a:t> </a:t>
            </a:r>
            <a:r>
              <a:rPr lang="en-US" altLang="zh-CN" dirty="0"/>
              <a:t>sampling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log</a:t>
            </a:r>
            <a:r>
              <a:rPr lang="zh-CN" altLang="en-US" dirty="0"/>
              <a:t> </a:t>
            </a:r>
            <a:r>
              <a:rPr lang="en-US" altLang="zh-CN" dirty="0"/>
              <a:t>probability.</a:t>
            </a:r>
            <a:r>
              <a:rPr lang="zh-CN" altLang="en-US" dirty="0"/>
              <a:t> </a:t>
            </a:r>
            <a:endParaRPr lang="en-AU" altLang="zh-CN" dirty="0"/>
          </a:p>
          <a:p>
            <a:r>
              <a:rPr lang="en-US" altLang="zh-CN" dirty="0"/>
              <a:t>R</a:t>
            </a:r>
            <a:r>
              <a:rPr lang="zh-CN" altLang="en-US" dirty="0"/>
              <a:t> </a:t>
            </a:r>
            <a:r>
              <a:rPr lang="en-US" altLang="zh-CN" dirty="0"/>
              <a:t>doesn’t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differentiable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C606E8-976B-D98E-01DA-9235964487DE}"/>
              </a:ext>
            </a:extLst>
          </p:cNvPr>
          <p:cNvSpPr txBox="1"/>
          <p:nvPr/>
        </p:nvSpPr>
        <p:spPr>
          <a:xfrm>
            <a:off x="7832651" y="3666975"/>
            <a:ext cx="4359349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REINFORCE</a:t>
            </a:r>
            <a:r>
              <a:rPr lang="zh-CN" altLang="en-US" dirty="0"/>
              <a:t> </a:t>
            </a:r>
            <a:r>
              <a:rPr lang="en-US" altLang="zh-CN" dirty="0"/>
              <a:t>suffers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large</a:t>
            </a:r>
            <a:r>
              <a:rPr lang="zh-CN" altLang="en-US" dirty="0"/>
              <a:t> </a:t>
            </a:r>
            <a:r>
              <a:rPr lang="en-US" altLang="zh-CN" dirty="0"/>
              <a:t>gradient</a:t>
            </a:r>
            <a:r>
              <a:rPr lang="zh-CN" altLang="en-US" dirty="0"/>
              <a:t> </a:t>
            </a:r>
            <a:r>
              <a:rPr lang="en-US" altLang="zh-CN" dirty="0"/>
              <a:t>variance,</a:t>
            </a:r>
            <a:r>
              <a:rPr lang="zh-CN" altLang="en-US" dirty="0"/>
              <a:t> </a:t>
            </a:r>
            <a:r>
              <a:rPr lang="en-US" altLang="zh-CN" dirty="0"/>
              <a:t>so</a:t>
            </a:r>
            <a:r>
              <a:rPr lang="zh-CN" altLang="en-US" dirty="0"/>
              <a:t> </a:t>
            </a:r>
            <a:r>
              <a:rPr lang="en-US" altLang="zh-CN" dirty="0"/>
              <a:t>training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stable</a:t>
            </a:r>
            <a:r>
              <a:rPr lang="zh-CN" altLang="en-US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53312-4F62-75E0-44E7-49F557576743}"/>
                  </a:ext>
                </a:extLst>
              </p:cNvPr>
              <p:cNvSpPr txBox="1"/>
              <p:nvPr/>
            </p:nvSpPr>
            <p:spPr>
              <a:xfrm>
                <a:off x="7832651" y="5085865"/>
                <a:ext cx="3831265" cy="147732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ar-AE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can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mean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reward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batch</a:t>
                </a:r>
              </a:p>
              <a:p>
                <a:r>
                  <a:rPr lang="en-US" altLang="zh-CN" dirty="0"/>
                  <a:t>E.g.,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between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5-7;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–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mean,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becomes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-1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1.</a:t>
                </a:r>
                <a:r>
                  <a:rPr lang="zh-CN" altLang="en-US" dirty="0"/>
                  <a:t> </a:t>
                </a:r>
                <a:endParaRPr lang="en-US" altLang="zh-CN" dirty="0"/>
              </a:p>
              <a:p>
                <a:r>
                  <a:rPr lang="en-US" altLang="zh-CN" dirty="0"/>
                  <a:t>Better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than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average-&gt;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reinforced</a:t>
                </a:r>
              </a:p>
              <a:p>
                <a:r>
                  <a:rPr lang="en-US" altLang="zh-CN" dirty="0"/>
                  <a:t>Worse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than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average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-&gt;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reduced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53312-4F62-75E0-44E7-49F557576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651" y="5085865"/>
                <a:ext cx="3831265" cy="1477328"/>
              </a:xfrm>
              <a:prstGeom prst="rect">
                <a:avLst/>
              </a:prstGeom>
              <a:blipFill>
                <a:blip r:embed="rId3"/>
                <a:stretch>
                  <a:fillRect l="-1320" t="-840" b="-504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B1835077-6BA5-581C-231C-34127B538C61}"/>
              </a:ext>
            </a:extLst>
          </p:cNvPr>
          <p:cNvSpPr txBox="1"/>
          <p:nvPr/>
        </p:nvSpPr>
        <p:spPr>
          <a:xfrm>
            <a:off x="350874" y="6085441"/>
            <a:ext cx="717166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/>
              <a:t>This formula does </a:t>
            </a:r>
            <a:r>
              <a:rPr lang="en-AU" b="1" dirty="0"/>
              <a:t>not distinguish</a:t>
            </a:r>
            <a:r>
              <a:rPr lang="en-AU" dirty="0"/>
              <a:t> which denoising step was good or bad</a:t>
            </a:r>
            <a:r>
              <a:rPr lang="zh-CN" altLang="en-US" dirty="0"/>
              <a:t> </a:t>
            </a:r>
            <a:r>
              <a:rPr lang="en-US" altLang="zh-CN" dirty="0"/>
              <a:t>but</a:t>
            </a:r>
            <a:r>
              <a:rPr lang="en-AU" dirty="0"/>
              <a:t> applies the reward signal </a:t>
            </a:r>
            <a:r>
              <a:rPr lang="en-AU" b="1" dirty="0"/>
              <a:t>uniformly</a:t>
            </a:r>
            <a:r>
              <a:rPr lang="en-AU" dirty="0"/>
              <a:t> to the entire trajectory.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913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FBDC7-4DBC-D092-A0D6-8637A661D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F5AB-C974-2D28-030F-938062B4D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2559"/>
          </a:xfrm>
        </p:spPr>
        <p:txBody>
          <a:bodyPr/>
          <a:lstStyle/>
          <a:p>
            <a:r>
              <a:rPr lang="en-AU" dirty="0"/>
              <a:t>DDPO: Policy Gradient for Diffusion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F6CB3F-7985-35D1-1100-7A3DA45AE6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72559"/>
                <a:ext cx="10515600" cy="2831878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AU" b="1" dirty="0"/>
                  <a:t>Policy Gradient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ar-AE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ar-AE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AU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func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Since trajectory factorizes: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AU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func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grow m:val="on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</m:nary>
                        </m:fName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e>
                      </m:func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Thus: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nary>
                            <m:naryPr>
                              <m:chr m:val="∑"/>
                              <m:grow m:val="on"/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ar-AE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nary>
                          <m:func>
                            <m:funcPr>
                              <m:ctrlPr>
                                <a:rPr lang="en-AU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func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F6CB3F-7985-35D1-1100-7A3DA45AE6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72559"/>
                <a:ext cx="10515600" cy="2831878"/>
              </a:xfrm>
              <a:blipFill>
                <a:blip r:embed="rId2"/>
                <a:stretch>
                  <a:fillRect l="-724" t="-5357" b="-5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04BC3C2-0923-3DA4-9EBE-65C4C348A403}"/>
              </a:ext>
            </a:extLst>
          </p:cNvPr>
          <p:cNvSpPr txBox="1"/>
          <p:nvPr/>
        </p:nvSpPr>
        <p:spPr>
          <a:xfrm>
            <a:off x="8218967" y="772559"/>
            <a:ext cx="3887972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Log</a:t>
            </a:r>
            <a:r>
              <a:rPr lang="en-US" altLang="zh-CN" dirty="0"/>
              <a:t>-derivative</a:t>
            </a:r>
            <a:r>
              <a:rPr lang="zh-CN" altLang="en-US" dirty="0"/>
              <a:t> </a:t>
            </a:r>
            <a:r>
              <a:rPr lang="en-US" altLang="zh-CN" dirty="0"/>
              <a:t>trick;</a:t>
            </a:r>
          </a:p>
          <a:p>
            <a:r>
              <a:rPr lang="en-US" altLang="zh-CN" dirty="0"/>
              <a:t>Compute</a:t>
            </a:r>
            <a:r>
              <a:rPr lang="zh-CN" altLang="en-US" dirty="0"/>
              <a:t> </a:t>
            </a:r>
            <a:r>
              <a:rPr lang="en-US" altLang="zh-CN" dirty="0"/>
              <a:t>derivative</a:t>
            </a:r>
            <a:r>
              <a:rPr lang="zh-CN" altLang="en-US" dirty="0"/>
              <a:t> </a:t>
            </a:r>
            <a:r>
              <a:rPr lang="en-US" altLang="zh-CN" dirty="0" err="1"/>
              <a:t>w.r.t</a:t>
            </a:r>
            <a:r>
              <a:rPr lang="zh-CN" altLang="en-US" dirty="0"/>
              <a:t> </a:t>
            </a:r>
            <a:r>
              <a:rPr lang="en-US" altLang="zh-CN" dirty="0"/>
              <a:t>sampling</a:t>
            </a:r>
            <a:r>
              <a:rPr lang="zh-CN" altLang="en-US" dirty="0"/>
              <a:t> 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log</a:t>
            </a:r>
            <a:r>
              <a:rPr lang="zh-CN" altLang="en-US" dirty="0"/>
              <a:t> </a:t>
            </a:r>
            <a:r>
              <a:rPr lang="en-US" altLang="zh-CN" dirty="0"/>
              <a:t>probability.</a:t>
            </a:r>
            <a:r>
              <a:rPr lang="zh-CN" altLang="en-US" dirty="0"/>
              <a:t> </a:t>
            </a:r>
            <a:endParaRPr lang="en-AU" altLang="zh-CN" dirty="0"/>
          </a:p>
          <a:p>
            <a:r>
              <a:rPr lang="en-US" altLang="zh-CN" dirty="0"/>
              <a:t>R</a:t>
            </a:r>
            <a:r>
              <a:rPr lang="zh-CN" altLang="en-US" dirty="0"/>
              <a:t> </a:t>
            </a:r>
            <a:r>
              <a:rPr lang="en-US" altLang="zh-CN" dirty="0"/>
              <a:t>doesn’t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differentiable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D5D1E3-1787-904A-04EE-E7CFA0062EF3}"/>
                  </a:ext>
                </a:extLst>
              </p:cNvPr>
              <p:cNvSpPr txBox="1"/>
              <p:nvPr/>
            </p:nvSpPr>
            <p:spPr>
              <a:xfrm>
                <a:off x="267586" y="3604437"/>
                <a:ext cx="11736572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ar-A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func>
                      <m:func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e>
                    </m:func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you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only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used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term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gradient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ascent,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you’d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be</a:t>
                </a:r>
                <a:r>
                  <a:rPr lang="zh-CN" altLang="en-US" dirty="0"/>
                  <a:t> </a:t>
                </a:r>
                <a:r>
                  <a:rPr lang="en-AU" dirty="0"/>
                  <a:t>telling the network: “Make the denoising step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AU" dirty="0"/>
                  <a:t>you just sampled more likely to occur next time.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E</a:t>
                </a:r>
                <a:r>
                  <a:rPr lang="en-AU" dirty="0" err="1"/>
                  <a:t>ssentially</a:t>
                </a:r>
                <a:r>
                  <a:rPr lang="en-AU" dirty="0"/>
                  <a:t> an </a:t>
                </a:r>
                <a:r>
                  <a:rPr lang="en-AU" b="1" dirty="0"/>
                  <a:t>arrow</a:t>
                </a:r>
                <a:r>
                  <a:rPr lang="en-AU" dirty="0"/>
                  <a:t> pointing in the direction that increases the probability of this trajectory.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direction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worth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following?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AU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8D5D1E3-1787-904A-04EE-E7CFA0062E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86" y="3604437"/>
                <a:ext cx="11736572" cy="2031325"/>
              </a:xfrm>
              <a:prstGeom prst="rect">
                <a:avLst/>
              </a:prstGeom>
              <a:blipFill>
                <a:blip r:embed="rId3"/>
                <a:stretch>
                  <a:fillRect l="-324" t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4B99491-3CB6-387C-B8F5-32F857E138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3391128"/>
                  </p:ext>
                </p:extLst>
              </p:nvPr>
            </p:nvGraphicFramePr>
            <p:xfrm>
              <a:off x="187842" y="4789416"/>
              <a:ext cx="12004158" cy="2011680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3338622">
                      <a:extLst>
                        <a:ext uri="{9D8B030D-6E8A-4147-A177-3AD203B41FA5}">
                          <a16:colId xmlns:a16="http://schemas.microsoft.com/office/drawing/2014/main" val="402061886"/>
                        </a:ext>
                      </a:extLst>
                    </a:gridCol>
                    <a:gridCol w="3466214">
                      <a:extLst>
                        <a:ext uri="{9D8B030D-6E8A-4147-A177-3AD203B41FA5}">
                          <a16:colId xmlns:a16="http://schemas.microsoft.com/office/drawing/2014/main" val="1777458969"/>
                        </a:ext>
                      </a:extLst>
                    </a:gridCol>
                    <a:gridCol w="5199322">
                      <a:extLst>
                        <a:ext uri="{9D8B030D-6E8A-4147-A177-3AD203B41FA5}">
                          <a16:colId xmlns:a16="http://schemas.microsoft.com/office/drawing/2014/main" val="85404814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Situation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Value of </a:t>
                          </a:r>
                          <a14:m>
                            <m:oMath xmlns:m="http://schemas.openxmlformats.org/officeDocument/2006/math">
                              <m:r>
                                <a:rPr lang="en-AU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ar-AE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Effect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23557888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Generated image is great (high aesthetic score)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 dirty="0"/>
                            <a:t>Large positive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 dirty="0"/>
                            <a:t>Take a </a:t>
                          </a:r>
                          <a:r>
                            <a:rPr lang="en-AU" b="1" dirty="0"/>
                            <a:t>big step</a:t>
                          </a:r>
                          <a:r>
                            <a:rPr lang="en-AU" dirty="0"/>
                            <a:t> along the likelihood gradient → reinforce this trajectory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6185414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Generated image is mediocre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Small positive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Slight reinforcement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9484358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Generated image is bad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Small / negative (after baseline)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 dirty="0"/>
                            <a:t>Step in the </a:t>
                          </a:r>
                          <a:r>
                            <a:rPr lang="en-AU" b="1" dirty="0"/>
                            <a:t>opposite</a:t>
                          </a:r>
                          <a:r>
                            <a:rPr lang="en-AU" dirty="0"/>
                            <a:t> direction → suppress this trajectory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13852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4B99491-3CB6-387C-B8F5-32F857E138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3391128"/>
                  </p:ext>
                </p:extLst>
              </p:nvPr>
            </p:nvGraphicFramePr>
            <p:xfrm>
              <a:off x="187842" y="4789416"/>
              <a:ext cx="12004158" cy="2011680"/>
            </p:xfrm>
            <a:graphic>
              <a:graphicData uri="http://schemas.openxmlformats.org/drawingml/2006/table">
                <a:tbl>
                  <a:tblPr>
                    <a:tableStyleId>{616DA210-FB5B-4158-B5E0-FEB733F419BA}</a:tableStyleId>
                  </a:tblPr>
                  <a:tblGrid>
                    <a:gridCol w="3338622">
                      <a:extLst>
                        <a:ext uri="{9D8B030D-6E8A-4147-A177-3AD203B41FA5}">
                          <a16:colId xmlns:a16="http://schemas.microsoft.com/office/drawing/2014/main" val="402061886"/>
                        </a:ext>
                      </a:extLst>
                    </a:gridCol>
                    <a:gridCol w="3466214">
                      <a:extLst>
                        <a:ext uri="{9D8B030D-6E8A-4147-A177-3AD203B41FA5}">
                          <a16:colId xmlns:a16="http://schemas.microsoft.com/office/drawing/2014/main" val="1777458969"/>
                        </a:ext>
                      </a:extLst>
                    </a:gridCol>
                    <a:gridCol w="5199322">
                      <a:extLst>
                        <a:ext uri="{9D8B030D-6E8A-4147-A177-3AD203B41FA5}">
                          <a16:colId xmlns:a16="http://schemas.microsoft.com/office/drawing/2014/main" val="85404814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Situation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6703" t="-13793" r="-150916" b="-47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Effect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23557888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Generated image is great (high aesthetic score)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 dirty="0"/>
                            <a:t>Large positive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 dirty="0"/>
                            <a:t>Take a </a:t>
                          </a:r>
                          <a:r>
                            <a:rPr lang="en-AU" b="1" dirty="0"/>
                            <a:t>big step</a:t>
                          </a:r>
                          <a:r>
                            <a:rPr lang="en-AU" dirty="0"/>
                            <a:t> along the likelihood gradient → reinforce this trajectory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06185414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Generated image is mediocre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Small positive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Slight reinforcement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9484358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Generated image is bad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/>
                            <a:t>Small / negative (after baseline)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AU" dirty="0"/>
                            <a:t>Step in the </a:t>
                          </a:r>
                          <a:r>
                            <a:rPr lang="en-AU" b="1" dirty="0"/>
                            <a:t>opposite</a:t>
                          </a:r>
                          <a:r>
                            <a:rPr lang="en-AU" dirty="0"/>
                            <a:t> direction → suppress this trajectory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13852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147CD1C-9999-EE78-4A03-1921084E5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AU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592499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B5633-3293-C009-638B-540CA282D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47"/>
            <a:ext cx="10515600" cy="730028"/>
          </a:xfrm>
        </p:spPr>
        <p:txBody>
          <a:bodyPr/>
          <a:lstStyle/>
          <a:p>
            <a:r>
              <a:rPr lang="en-AU" dirty="0"/>
              <a:t>DDPO with Importance Sampling (DDPOIS)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F77216-E2A7-74EE-85EB-B28FCBD2B6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08075"/>
                <a:ext cx="10515600" cy="536888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AU" dirty="0"/>
                  <a:t>Problem:</a:t>
                </a:r>
              </a:p>
              <a:p>
                <a:r>
                  <a:rPr lang="en-AU" dirty="0"/>
                  <a:t>Sampling trajectories is expensive</a:t>
                </a:r>
                <a:r>
                  <a:rPr lang="en-US" altLang="zh-CN" dirty="0"/>
                  <a:t>:</a:t>
                </a:r>
                <a:r>
                  <a:rPr lang="en-AU" dirty="0"/>
                  <a:t> want to perform multiple gradient updates per sampling round.</a:t>
                </a:r>
              </a:p>
              <a:p>
                <a:r>
                  <a:rPr lang="en-AU" dirty="0"/>
                  <a:t>But data sampled from old policy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𝑜𝑙𝑑</m:t>
                            </m:r>
                          </m:sub>
                        </m:sSub>
                      </m:sub>
                    </m:sSub>
                  </m:oMath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Use importance weights: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>
                          <a:latin typeface="Cambria Math" panose="02040503050406030204" pitchFamily="18" charset="0"/>
                        </a:rPr>
                        <m:t>𝑤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𝑜𝑙𝑑</m:t>
                                      </m:r>
                                    </m:sub>
                                  </m:sSub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</m:den>
                      </m:f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𝑜𝑙𝑑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ar-AE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∣</m:t>
                                  </m:r>
                                  <m:sSub>
                                    <m:sSubPr>
                                      <m:ctrlP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:r>
                  <a:rPr lang="en-AU" dirty="0"/>
                  <a:t>Updated gradient: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ar-AE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ar-AE" i="1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𝑜𝑙𝑑</m:t>
                                  </m:r>
                                </m:sub>
                              </m:sSub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𝑤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ar-AE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ar-AE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AU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func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ar-AE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F77216-E2A7-74EE-85EB-B28FCBD2B6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08075"/>
                <a:ext cx="10515600" cy="5368888"/>
              </a:xfrm>
              <a:blipFill>
                <a:blip r:embed="rId2"/>
                <a:stretch>
                  <a:fillRect l="-1206" t="-1887" b="-2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2093002-CCC6-7409-8D97-5D5F58FBEEED}"/>
                  </a:ext>
                </a:extLst>
              </p:cNvPr>
              <p:cNvSpPr txBox="1"/>
              <p:nvPr/>
            </p:nvSpPr>
            <p:spPr>
              <a:xfrm>
                <a:off x="838200" y="5364147"/>
                <a:ext cx="11096847" cy="120032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AU" sz="2400" b="1" dirty="0"/>
                  <a:t>This a</a:t>
                </a:r>
                <a:r>
                  <a:rPr lang="en-US" altLang="zh-CN" sz="2400" b="1" dirty="0" err="1"/>
                  <a:t>llows</a:t>
                </a:r>
                <a:r>
                  <a:rPr lang="zh-CN" altLang="en-US" sz="2400" b="1" dirty="0"/>
                  <a:t> </a:t>
                </a:r>
                <a:r>
                  <a:rPr lang="en-US" altLang="zh-CN" sz="2400" b="1" dirty="0"/>
                  <a:t>for</a:t>
                </a:r>
                <a:r>
                  <a:rPr lang="en-AU" sz="2400" b="1" dirty="0"/>
                  <a:t> multi-step updates</a:t>
                </a:r>
                <a:r>
                  <a:rPr lang="en-AU" sz="2400" dirty="0"/>
                  <a:t>: sample once with the old policy, then update </a:t>
                </a:r>
                <a14:m>
                  <m:oMath xmlns:m="http://schemas.openxmlformats.org/officeDocument/2006/math">
                    <m:r>
                      <a:rPr lang="en-AU" sz="24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AU" sz="2400" dirty="0"/>
                  <a:t> several times</a:t>
                </a:r>
                <a:r>
                  <a:rPr lang="en-US" altLang="zh-CN" sz="2400" dirty="0"/>
                  <a:t>.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You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need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to</a:t>
                </a:r>
                <a:r>
                  <a:rPr lang="en-AU" sz="2400" dirty="0"/>
                  <a:t> </a:t>
                </a:r>
                <a:r>
                  <a:rPr lang="en-AU" sz="2400" dirty="0" err="1"/>
                  <a:t>recomput</a:t>
                </a:r>
                <a:r>
                  <a:rPr lang="en-US" altLang="zh-CN" sz="2400" dirty="0"/>
                  <a:t>e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lang="en-AU" sz="2400" i="1"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r>
                  <a:rPr lang="ar-AE" sz="2400" dirty="0"/>
                  <a:t> </a:t>
                </a:r>
                <a:r>
                  <a:rPr lang="en-AU" sz="2400" dirty="0"/>
                  <a:t>each time to "correct" for the distribution shift.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2093002-CCC6-7409-8D97-5D5F58FBE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364147"/>
                <a:ext cx="11096847" cy="1200329"/>
              </a:xfrm>
              <a:prstGeom prst="rect">
                <a:avLst/>
              </a:prstGeom>
              <a:blipFill>
                <a:blip r:embed="rId3"/>
                <a:stretch>
                  <a:fillRect l="-799" t="-3093" b="-1030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8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25FB6-568B-6592-4EF8-DF38A662F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8359"/>
            <a:ext cx="10515600" cy="719396"/>
          </a:xfrm>
        </p:spPr>
        <p:txBody>
          <a:bodyPr/>
          <a:lstStyle/>
          <a:p>
            <a:r>
              <a:rPr lang="en-AU" dirty="0"/>
              <a:t>Results: Reward Optimization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72FEE-4387-A064-8D51-F96B5DBEB9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AU" dirty="0"/>
                  <a:t>They optimize: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func>
                            <m:funcPr>
                              <m:ctrlPr>
                                <a:rPr lang="en-AU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AU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/>
                          </m:func>
                        </m:e>
                        <m:lim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:r>
                  <a:rPr lang="en-AU" dirty="0"/>
                  <a:t>for rewards such as:</a:t>
                </a:r>
              </a:p>
              <a:p>
                <a:r>
                  <a:rPr lang="en-AU" dirty="0"/>
                  <a:t>JPEG compressibility</a:t>
                </a:r>
              </a:p>
              <a:p>
                <a:r>
                  <a:rPr lang="en-AU" dirty="0"/>
                  <a:t>Aesthetic predictor score</a:t>
                </a:r>
              </a:p>
              <a:p>
                <a:r>
                  <a:rPr lang="en-AU" dirty="0"/>
                  <a:t>Vision-language alignment score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72FEE-4387-A064-8D51-F96B5DBEB9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81037"/>
                <a:ext cx="10515600" cy="5495926"/>
              </a:xfrm>
              <a:blipFill>
                <a:blip r:embed="rId2"/>
                <a:stretch>
                  <a:fillRect l="-1206" t="-1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FF55242-C5EF-84EA-5E68-B2F18ADF6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501" y="3821714"/>
            <a:ext cx="10458551" cy="2863291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25689E-D6A0-BF90-F397-F2C2FE34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AU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75057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69B110-AD08-F266-468C-AF700FFDA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273" y="-1"/>
            <a:ext cx="9609953" cy="6813687"/>
          </a:xfrm>
          <a:prstGeom prst="rect">
            <a:avLst/>
          </a:prstGeom>
        </p:spPr>
      </p:pic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831E25AE-5EDA-4A77-4142-B64CA4E9A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AU" altLang="en-US" sz="1400" dirty="0"/>
          </a:p>
        </p:txBody>
      </p:sp>
    </p:spTree>
    <p:extLst>
      <p:ext uri="{BB962C8B-B14F-4D97-AF65-F5344CB8AC3E}">
        <p14:creationId xmlns:p14="http://schemas.microsoft.com/office/powerpoint/2010/main" val="849159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D4B1-B59F-8614-D81F-D2CA055A3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BD8848-98BD-172A-0598-5D52A6982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960" y="0"/>
            <a:ext cx="9134217" cy="6828142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B2E307B1-C704-940B-5F3D-B1652FB67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AU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44222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743F5-50F0-CDB0-F03C-4EE20D510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251019" cy="740661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Direct</a:t>
            </a:r>
            <a:r>
              <a:rPr lang="zh-CN" altLang="en-US" dirty="0"/>
              <a:t> </a:t>
            </a:r>
            <a:r>
              <a:rPr lang="en-US" altLang="zh-CN" dirty="0"/>
              <a:t>preference</a:t>
            </a:r>
            <a:r>
              <a:rPr lang="zh-CN" altLang="en-US" dirty="0"/>
              <a:t> </a:t>
            </a:r>
            <a:r>
              <a:rPr lang="en-US" altLang="zh-CN" dirty="0"/>
              <a:t>optimization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702C80-B36A-72EE-F467-253D344DE176}"/>
              </a:ext>
            </a:extLst>
          </p:cNvPr>
          <p:cNvSpPr txBox="1"/>
          <p:nvPr/>
        </p:nvSpPr>
        <p:spPr>
          <a:xfrm>
            <a:off x="223284" y="6400800"/>
            <a:ext cx="9025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Wallace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/>
              <a:t>Diffusion Model Alignment Using Direct Preference Optimization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Nov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AU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B983BA6-7D6E-3A43-C7E4-10B3A50C49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50605"/>
                <a:ext cx="10515600" cy="532635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b="1" dirty="0"/>
                  <a:t>Diffusion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basics</a:t>
                </a:r>
                <a:endParaRPr lang="en-US" altLang="zh-CN" dirty="0"/>
              </a:p>
              <a:p>
                <a:r>
                  <a:rPr lang="en-AU" dirty="0"/>
                  <a:t>Given samples from a data distribution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ar-AE" dirty="0"/>
                  <a:t>, </a:t>
                </a:r>
                <a:r>
                  <a:rPr lang="en-AU" dirty="0"/>
                  <a:t>noise scheduling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AU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AU" dirty="0"/>
                  <a:t>denoising diffusion models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define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generative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distribution</a:t>
                </a:r>
                <a:r>
                  <a:rPr lang="en-AU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dirty="0"/>
                  <a:t> </a:t>
                </a:r>
                <a:r>
                  <a:rPr lang="en-US" altLang="zh-CN" dirty="0"/>
                  <a:t>via</a:t>
                </a:r>
                <a:r>
                  <a:rPr lang="en-AU" dirty="0"/>
                  <a:t> a discrete-time reverse process with a Markov structure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0:</m:t>
                            </m:r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limLoc m:val="subSup"/>
                        <m:grow m:val="on"/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ar-AE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e>
                    </m:nary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dirty="0"/>
                  <a:t> </a:t>
                </a:r>
                <a:r>
                  <a:rPr lang="en-AU" dirty="0"/>
                  <a:t>where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sSub>
                              <m:sSub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∣</m:t>
                                </m:r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𝒩</m:t>
                            </m:r>
                            <m:d>
                              <m:d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d>
                            <m:r>
                              <m:rPr>
                                <m:nor/>
                              </m:rPr>
                              <a:rPr lang="ar-AE" sz="3200" i="0" dirty="0"/>
                              <m:t> </m:t>
                            </m:r>
                          </m:e>
                          <m:e/>
                          <m:e>
                            <m:r>
                              <m:rPr>
                                <m:nor/>
                              </m:rPr>
                              <a:rPr lang="ar-AE" i="1"/>
                              <m:t>(1)</m:t>
                            </m:r>
                          </m:e>
                        </m:mr>
                      </m:m>
                    </m:oMath>
                  </m:oMathPara>
                </a14:m>
                <a:endParaRPr lang="ar-AE" b="0" dirty="0"/>
              </a:p>
              <a:p>
                <a:r>
                  <a:rPr lang="en-AU" dirty="0"/>
                  <a:t>Training is performed by minimizing the </a:t>
                </a:r>
                <a:r>
                  <a:rPr lang="en-US" altLang="zh-CN" dirty="0"/>
                  <a:t>noise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prediction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loss:</a:t>
                </a:r>
                <a:endParaRPr lang="en-A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sSub>
                              <m:sSub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𝐷𝑀</m:t>
                                </m:r>
                              </m:sub>
                            </m:s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  <m:sSubSup>
                                  <m:sSub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begChr m:val="∥"/>
                                        <m:endChr m:val="∥"/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  <m:r>
                                          <a:rPr lang="ar-AE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𝜖</m:t>
                                            </m:r>
                                          </m:e>
                                          <m:sub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altLang="zh-CN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altLang="zh-CN" b="0" i="1" smtClean="0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altLang="zh-CN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e>
                          <m:e/>
                          <m:e>
                            <m:r>
                              <m:rPr>
                                <m:nor/>
                              </m:rPr>
                              <a:rPr lang="ar-AE" i="1"/>
                              <m:t>(2)</m:t>
                            </m:r>
                          </m:e>
                        </m:mr>
                      </m:m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:r>
                  <a:rPr lang="en-AU" dirty="0"/>
                  <a:t>with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AU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AU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d>
                  </m:oMath>
                </a14:m>
                <a:r>
                  <a:rPr lang="ar-AE" dirty="0"/>
                  <a:t>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ar-AE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ar-AE">
                        <a:latin typeface="Cambria Math" panose="02040503050406030204" pitchFamily="18" charset="0"/>
                      </a:rPr>
                      <m:t>∼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𝒰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ar-AE" dirty="0"/>
                  <a:t>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∼</m:t>
                    </m:r>
                    <m:r>
                      <a:rPr lang="ar-AE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ar-AE" dirty="0"/>
                  <a:t>.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ar-AE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AU" dirty="0"/>
                  <a:t>is a signal-to-noise ratio</a:t>
                </a:r>
                <a:r>
                  <a:rPr lang="en-US" altLang="zh-CN" dirty="0"/>
                  <a:t>.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𝜔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dirty="0"/>
                  <a:t>is a pre-specified weighting function (typically chosen to be constant</a:t>
                </a:r>
                <a:r>
                  <a:rPr lang="en-US" altLang="zh-CN" dirty="0"/>
                  <a:t>)</a:t>
                </a:r>
                <a:endParaRPr lang="en-AU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BB983BA6-7D6E-3A43-C7E4-10B3A50C49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50605"/>
                <a:ext cx="10515600" cy="5326358"/>
              </a:xfrm>
              <a:blipFill>
                <a:blip r:embed="rId2"/>
                <a:stretch>
                  <a:fillRect l="-1206" t="-1905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483E6-D838-5A60-3F53-E3EC42AE9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702542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42D7B-811F-3F06-F2B9-C78E99615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61E0-5E2E-55A0-7941-56FE690E6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251019" cy="740661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Direct</a:t>
            </a:r>
            <a:r>
              <a:rPr lang="zh-CN" altLang="en-US" dirty="0"/>
              <a:t> </a:t>
            </a:r>
            <a:r>
              <a:rPr lang="en-US" altLang="zh-CN" dirty="0"/>
              <a:t>preference</a:t>
            </a:r>
            <a:r>
              <a:rPr lang="zh-CN" altLang="en-US" dirty="0"/>
              <a:t> </a:t>
            </a:r>
            <a:r>
              <a:rPr lang="en-US" altLang="zh-CN" dirty="0"/>
              <a:t>optimization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27724-11B2-D9B9-18C1-41D19A721A11}"/>
              </a:ext>
            </a:extLst>
          </p:cNvPr>
          <p:cNvSpPr txBox="1"/>
          <p:nvPr/>
        </p:nvSpPr>
        <p:spPr>
          <a:xfrm>
            <a:off x="223284" y="6400800"/>
            <a:ext cx="9025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Wallace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/>
              <a:t>Diffusion Model Alignment Using Direct Preference Optimization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Nov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AU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DFF8A9B8-60B1-5BDC-FCD7-5A80AA5DC2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50605"/>
                <a:ext cx="10515600" cy="5326358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altLang="zh-CN" b="1" dirty="0"/>
                  <a:t>DPO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objective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from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LLM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sSub>
                              <m:sSub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𝐷𝑃𝑂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=−</m:t>
                            </m:r>
                            <m:sSub>
                              <m:sSub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/>
                                  <m:sup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p>
                                </m:sSub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/>
                                  <m:sup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bSup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func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func>
                                      <m:funcPr>
                                        <m:ctrlPr>
                                          <a:rPr lang="en-AU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AU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f>
                                          <m:f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/>
                                                  <m:sup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e>
                                            </m:d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nor/>
                                                  </m:rPr>
                                                  <a:rPr lang="en-AU" i="1"/>
                                                  <m:t>ref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/>
                                                  <m:sup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func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func>
                                      <m:funcPr>
                                        <m:ctrlPr>
                                          <a:rPr lang="en-AU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AU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f>
                                          <m:f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/>
                                                  <m:sup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𝑙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e>
                                            </m:d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nor/>
                                                  </m:rPr>
                                                  <a:rPr lang="en-AU" i="1"/>
                                                  <m:t>ref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/>
                                                  <m:sup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𝑙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func>
                                  </m:e>
                                </m:d>
                              </m:e>
                            </m:d>
                          </m:e>
                          <m:e/>
                          <m:e/>
                        </m:mr>
                      </m:m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:r>
                  <a:rPr lang="en-US" altLang="zh-CN" dirty="0"/>
                  <a:t>where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condition.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Given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condition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ar-AE" i="1"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</m:sSub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b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are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winning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losing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samples,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respectively.</a:t>
                </a:r>
              </a:p>
              <a:p>
                <a:r>
                  <a:rPr lang="en-US" altLang="zh-CN" dirty="0"/>
                  <a:t>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LLM,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/>
                          <m:sup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bSup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can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computed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product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of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token-level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probabilities,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all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directly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available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from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model</a:t>
                </a:r>
                <a:r>
                  <a:rPr lang="zh-CN" altLang="en-US" dirty="0"/>
                  <a:t> </a:t>
                </a:r>
                <a:r>
                  <a:rPr lang="en-US" altLang="zh-CN" dirty="0" err="1"/>
                  <a:t>softmax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output.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makes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DPO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loss</a:t>
                </a:r>
                <a:r>
                  <a:rPr lang="zh-CN" altLang="en-US" dirty="0"/>
                  <a:t> </a:t>
                </a:r>
                <a:r>
                  <a:rPr lang="en-US" altLang="zh-CN" b="1" dirty="0"/>
                  <a:t>differentiable</a:t>
                </a:r>
                <a:r>
                  <a:rPr lang="zh-CN" altLang="en-US" dirty="0"/>
                  <a:t> </a:t>
                </a:r>
                <a:r>
                  <a:rPr lang="en-US" altLang="zh-CN" dirty="0" err="1"/>
                  <a:t>w.r.t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AU" altLang="zh-CN" b="0" dirty="0"/>
              </a:p>
              <a:p>
                <a:r>
                  <a:rPr lang="en-AU" b="1" dirty="0"/>
                  <a:t>In diffusion models, however,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AU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AU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e>
                    </m:func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/>
                        </m:sSub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ar-AE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zh-CN" altLang="en-US" b="1" dirty="0"/>
                  <a:t> </a:t>
                </a:r>
                <a:r>
                  <a:rPr lang="en-AU" b="1" dirty="0"/>
                  <a:t>requires marginalizing over all latent trajectories x_{1:T}, which is intractable</a:t>
                </a:r>
                <a:r>
                  <a:rPr lang="en-AU" dirty="0"/>
                  <a:t>. Naïvely applying the LLM-DPO loss is therefore not feasible</a:t>
                </a:r>
                <a:r>
                  <a:rPr lang="en-US" altLang="zh-CN" dirty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DFF8A9B8-60B1-5BDC-FCD7-5A80AA5DC2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50605"/>
                <a:ext cx="10515600" cy="5326358"/>
              </a:xfrm>
              <a:blipFill>
                <a:blip r:embed="rId2"/>
                <a:stretch>
                  <a:fillRect l="-965" t="-2143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F20A8C63-059F-EB73-35E3-C669AE987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2961473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824E4-0FEC-9F11-3EDF-AF0F7464A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51F7-E550-F146-4BD8-8A6B9698A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251019" cy="740661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Direct</a:t>
            </a:r>
            <a:r>
              <a:rPr lang="zh-CN" altLang="en-US" dirty="0"/>
              <a:t> </a:t>
            </a:r>
            <a:r>
              <a:rPr lang="en-US" altLang="zh-CN" dirty="0"/>
              <a:t>preference</a:t>
            </a:r>
            <a:r>
              <a:rPr lang="zh-CN" altLang="en-US" dirty="0"/>
              <a:t> </a:t>
            </a:r>
            <a:r>
              <a:rPr lang="en-US" altLang="zh-CN" dirty="0"/>
              <a:t>optimization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189265-34D1-6A0D-7777-225F7FE779AE}"/>
              </a:ext>
            </a:extLst>
          </p:cNvPr>
          <p:cNvSpPr txBox="1"/>
          <p:nvPr/>
        </p:nvSpPr>
        <p:spPr>
          <a:xfrm>
            <a:off x="223284" y="6400800"/>
            <a:ext cx="9025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Wallace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/>
              <a:t>Diffusion Model Alignment Using Direct Preference Optimization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Nov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AU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FF1F15E-CD8E-6BE0-E724-93C39038AD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850604"/>
                <a:ext cx="10836349" cy="5550195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altLang="zh-CN" b="1" dirty="0"/>
                  <a:t>DPO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objective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from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LLM</a:t>
                </a:r>
                <a:endParaRPr lang="en-US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sSub>
                              <m:sSub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𝐷𝑃𝑂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=−</m:t>
                            </m:r>
                            <m:sSub>
                              <m:sSub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p>
                                </m:sSub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Sup>
                                  <m:sSub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bSup>
                              </m:sub>
                            </m:sSub>
                            <m:d>
                              <m:dPr>
                                <m:begChr m:val="["/>
                                <m:endChr m:val="]"/>
                                <m:ctrlPr>
                                  <a:rPr lang="en-AU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func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func>
                                      <m:funcPr>
                                        <m:ctrlPr>
                                          <a:rPr lang="en-AU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AU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f>
                                          <m:f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ar-AE">
                                                        <a:latin typeface="Cambria Math" panose="02040503050406030204" pitchFamily="18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e>
                                            </m:d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nor/>
                                                  </m:rPr>
                                                  <a:rPr lang="en-AU" i="1"/>
                                                  <m:t>ref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ar-AE">
                                                        <a:latin typeface="Cambria Math" panose="02040503050406030204" pitchFamily="18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𝑤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func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func>
                                      <m:funcPr>
                                        <m:ctrlPr>
                                          <a:rPr lang="en-AU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AU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f>
                                          <m:f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𝜃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ar-AE">
                                                        <a:latin typeface="Cambria Math" panose="02040503050406030204" pitchFamily="18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𝑙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e>
                                            </m:d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</m:e>
                                              <m:sub>
                                                <m:r>
                                                  <m:rPr>
                                                    <m:nor/>
                                                  </m:rPr>
                                                  <a:rPr lang="en-AU" i="1"/>
                                                  <m:t>ref</m:t>
                                                </m:r>
                                              </m:sub>
                                            </m:sSub>
                                            <m:d>
                                              <m:d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𝑥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ar-AE">
                                                        <a:latin typeface="Cambria Math" panose="02040503050406030204" pitchFamily="18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  <m:sup>
                                                    <m:r>
                                                      <a:rPr lang="ar-AE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𝑙</m:t>
                                                    </m:r>
                                                  </m:sup>
                                                </m:sSubSup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e>
                                            </m:d>
                                          </m:den>
                                        </m:f>
                                      </m:e>
                                    </m:func>
                                  </m:e>
                                </m:d>
                              </m:e>
                            </m:d>
                          </m:e>
                          <m:e/>
                          <m:e/>
                        </m:mr>
                      </m:m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:r>
                  <a:rPr lang="en-US" altLang="zh-CN" b="1" dirty="0"/>
                  <a:t>DPO-Diffusion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objective</a:t>
                </a:r>
                <a:r>
                  <a:rPr lang="zh-CN" altLang="en-US" b="1" dirty="0"/>
                  <a:t> </a:t>
                </a:r>
                <a:endParaRPr lang="en-AU" altLang="zh-CN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AU" i="1"/>
                            <m:t>DPO−Diffusion</m:t>
                          </m:r>
                        </m:sub>
                      </m:sSub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≤−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𝒟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ar-AE" i="1"/>
                            <m:t>  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𝒰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−1,</m:t>
                              </m:r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−1,</m:t>
                                  </m:r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, </m:t>
                          </m:r>
                          <m:sSubSup>
                            <m:sSubSupPr>
                              <m:ctrlP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−1,</m:t>
                              </m:r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−1,</m:t>
                                  </m:r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</m:sub>
                      </m:sSub>
                    </m:oMath>
                  </m:oMathPara>
                </a14:m>
                <a:endParaRPr lang="ar-A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func>
                              <m:funcPr>
                                <m:ctrlPr>
                                  <a:rPr lang="en-AU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AU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</m:func>
                            <m:d>
                              <m:d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func>
                                  <m:funcPr>
                                    <m:ctrl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−1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p>
                                            </m:sSubSup>
                                            <m:r>
                                              <a:rPr lang="ar-AE"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p>
                                            </m:sSubSup>
                                          </m:e>
                                        </m:d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nor/>
                                              </m:rPr>
                                              <a:rPr lang="en-AU" i="1"/>
                                              <m:t>ref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−1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p>
                                            </m:sSubSup>
                                            <m:r>
                                              <a:rPr lang="ar-AE"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𝑤</m:t>
                                                </m:r>
                                              </m:sup>
                                            </m:sSubSup>
                                          </m:e>
                                        </m:d>
                                      </m:den>
                                    </m:f>
                                  </m:e>
                                </m:func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func>
                                  <m:funcPr>
                                    <m:ctrl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AU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f>
                                      <m:f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ar-AE" smtClean="0"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𝑙</m:t>
                                                </m:r>
                                              </m:sup>
                                            </m:sSubSup>
                                            <m:r>
                                              <a:rPr lang="ar-AE"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𝑙</m:t>
                                                </m:r>
                                              </m:sup>
                                            </m:sSubSup>
                                          </m:e>
                                        </m:d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nor/>
                                              </m:rPr>
                                              <a:rPr lang="en-AU" i="1"/>
                                              <m:t>ref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  <m:r>
                                                  <a:rPr lang="ar-AE">
                                                    <a:latin typeface="Cambria Math" panose="02040503050406030204" pitchFamily="18" charset="0"/>
                                                  </a:rPr>
                                                  <m:t>−1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𝑙</m:t>
                                                </m:r>
                                              </m:sup>
                                            </m:sSubSup>
                                            <m:r>
                                              <a:rPr lang="ar-AE"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sub>
                                              <m:sup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𝑙</m:t>
                                                </m:r>
                                              </m:sup>
                                            </m:sSubSup>
                                          </m:e>
                                        </m:d>
                                      </m:den>
                                    </m:f>
                                  </m:e>
                                </m:func>
                              </m:e>
                            </m:d>
                          </m:e>
                          <m:e/>
                          <m:e/>
                        </m:mr>
                      </m:m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:r>
                  <a:rPr lang="en-US" altLang="zh-CN" dirty="0"/>
                  <a:t>The</a:t>
                </a:r>
                <a:r>
                  <a:rPr lang="en-AU" dirty="0"/>
                  <a:t> above loss simplifies to: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𝒟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ar-AE" i="1"/>
                            <m:t>  </m:t>
                          </m:r>
                          <m:r>
                            <m:rPr>
                              <m:nor/>
                            </m:rPr>
                            <a:rPr lang="ar-AE" i="1" smtClean="0"/>
                            <m:t>  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𝒰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ar-AE" i="1"/>
                            <m:t>  </m:t>
                          </m:r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ar-AE" i="1"/>
                            <m:t>  </m:t>
                          </m:r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</m:sub>
                      </m:sSub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AU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func>
                      <m:r>
                        <a:rPr lang="ar-AE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AU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ar-AE">
                          <a:latin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p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  <m:r>
                        <a:rPr lang="ar-AE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Sup>
                        <m:sSubSup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∥</m:t>
                          </m:r>
                        </m:e>
                        <m: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ar-AE">
                          <a:latin typeface="Cambria Math" panose="02040503050406030204" pitchFamily="18" charset="0"/>
                        </a:rPr>
                        <m:t>−∥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p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  <m:r>
                        <a:rPr lang="ar-AE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AU" i="1"/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Sup>
                        <m:sSubSup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∥</m:t>
                          </m:r>
                        </m:e>
                        <m: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∥</m:t>
                                </m:r>
                                <m:sSup>
                                  <m:s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  <m:sup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p>
                                    </m:sSub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sSubSup>
                                  <m:sSubSupPr>
                                    <m:ctrlPr>
                                      <a:rPr lang="ar-AE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−∥</m:t>
                                </m:r>
                                <m:sSup>
                                  <m:s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AU" i="1"/>
                                      <m:t>ref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  <m:sup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p>
                                    </m:sSub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sSubSup>
                                  <m:sSubSupPr>
                                    <m:ctrlPr>
                                      <a:rPr lang="ar-AE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/>
                          <m:e/>
                        </m:mr>
                      </m:m>
                    </m:oMath>
                  </m:oMathPara>
                </a14:m>
                <a:endParaRPr lang="ar-AE" b="0" dirty="0"/>
              </a:p>
              <a:p>
                <a:r>
                  <a:rPr lang="en-AU" dirty="0"/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Sup>
                      <m:sSub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ar-AE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ar-AE" dirty="0"/>
                  <a:t>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∼</m:t>
                    </m:r>
                    <m:r>
                      <a:rPr lang="ar-AE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sepChr m:val=","/>
                        <m:ctrlPr>
                          <a:rPr lang="ar-AE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en-AU" dirty="0"/>
                  <a:t>is a draw from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ar-AE">
                            <a:latin typeface="Cambria Math" panose="02040503050406030204" pitchFamily="18" charset="0"/>
                          </a:rPr>
                          <m:t>∣</m:t>
                        </m:r>
                        <m:sSubSup>
                          <m:sSub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(</a:t>
                </a:r>
                <a:r>
                  <a:rPr lang="en-AU" dirty="0"/>
                  <a:t>Eq. (2)).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ar-AE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AU" dirty="0"/>
                  <a:t>is the signal-to-noise ratio,</a:t>
                </a:r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FF1F15E-CD8E-6BE0-E724-93C39038AD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850604"/>
                <a:ext cx="10836349" cy="5550195"/>
              </a:xfrm>
              <a:blipFill>
                <a:blip r:embed="rId2"/>
                <a:stretch>
                  <a:fillRect l="-819" t="-2055" b="-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637D24EA-F3FD-7150-483B-AB056EAF4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849128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8E206-6921-7B20-46E6-C41994B62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3F79D-EBA9-DD96-6146-C22AC7898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DPO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AD4266-437A-3EBD-163C-C5F365A5BD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61085"/>
                <a:ext cx="10515600" cy="466725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𝒟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ar-AE" i="1"/>
                            <m:t>  </m:t>
                          </m:r>
                          <m:r>
                            <m:rPr>
                              <m:nor/>
                            </m:rPr>
                            <a:rPr lang="ar-AE" i="1" smtClean="0"/>
                            <m:t>  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>
                              <a:latin typeface="Cambria Math" panose="02040503050406030204" pitchFamily="18" charset="0"/>
                            </a:rPr>
                            <m:t>𝒰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ar-AE" i="1"/>
                            <m:t>  </m:t>
                          </m:r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</m:e>
                          </m:d>
                          <m:r>
                            <a:rPr lang="ar-AE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ar-AE" i="1"/>
                            <m:t>  </m:t>
                          </m:r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∼</m:t>
                          </m:r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ar-AE"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Sup>
                                <m:sSub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</m:sub>
                      </m:sSub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AU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func>
                      <m:r>
                        <a:rPr lang="ar-AE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ar-AE" i="1">
                          <a:latin typeface="Cambria Math" panose="02040503050406030204" pitchFamily="18" charset="0"/>
                        </a:rPr>
                        <m:t>𝜔</m:t>
                      </m:r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>
                          <a:latin typeface="Cambria Math" panose="02040503050406030204" pitchFamily="18" charset="0"/>
                        </a:rPr>
                        <m:t>(</m:t>
                      </m:r>
                    </m:oMath>
                  </m:oMathPara>
                </a14:m>
                <a:endParaRPr lang="en-AU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ar-AE">
                          <a:latin typeface="Cambria Math" panose="02040503050406030204" pitchFamily="18" charset="0"/>
                        </a:rPr>
                        <m:t>∥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p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  <m:r>
                        <a:rPr lang="ar-AE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Sup>
                        <m:sSubSup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∥</m:t>
                          </m:r>
                        </m:e>
                        <m: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ar-AE">
                          <a:latin typeface="Cambria Math" panose="02040503050406030204" pitchFamily="18" charset="0"/>
                        </a:rPr>
                        <m:t>−∥</m:t>
                      </m:r>
                      <m:sSup>
                        <m:sSup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p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p>
                      <m:r>
                        <a:rPr lang="ar-AE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AU" i="1"/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bSup>
                        <m:sSubSupPr>
                          <m:ctrlPr>
                            <a:rPr lang="ar-AE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ar-AE">
                              <a:latin typeface="Cambria Math" panose="02040503050406030204" pitchFamily="18" charset="0"/>
                            </a:rPr>
                            <m:t>∥</m:t>
                          </m:r>
                        </m:e>
                        <m:sub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ar-A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∥</m:t>
                                </m:r>
                                <m:sSup>
                                  <m:s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Sup>
                                          <m:sSubSup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sub>
                                          <m:sup>
                                            <m:r>
                                              <a:rPr lang="en-US" altLang="zh-CN" i="1">
                                                <a:latin typeface="Cambria Math" panose="02040503050406030204" pitchFamily="18" charset="0"/>
                                              </a:rPr>
                                              <m:t>𝑙</m:t>
                                            </m:r>
                                          </m:sup>
                                        </m:sSubSup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−∥</m:t>
                                </m:r>
                                <m:sSup>
                                  <m:sSup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lang="en-AU" i="1"/>
                                      <m:t>ref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  <m:sup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p>
                                    </m:sSub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sSubSup>
                                  <m:sSubSupPr>
                                    <m:ctrlPr>
                                      <a:rPr lang="ar-AE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/>
                          <m:e/>
                        </m:mr>
                      </m:m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ar-AE" smtClean="0">
                        <a:latin typeface="Cambria Math" panose="02040503050406030204" pitchFamily="18" charset="0"/>
                      </a:rPr>
                      <m:t>∥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ar-AE" i="1"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b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Sup>
                      <m:sSubSupPr>
                        <m:ctrlPr>
                          <a:rPr lang="ar-AE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∥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decreases,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diffusion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model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will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predict</a:t>
                </a:r>
                <a:r>
                  <a:rPr lang="zh-CN" altLang="en-US" dirty="0"/>
                  <a:t> </a:t>
                </a:r>
                <a:r>
                  <a:rPr lang="en-US" altLang="zh-CN" b="1" dirty="0"/>
                  <a:t>more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accurate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noise</a:t>
                </a:r>
                <a:r>
                  <a:rPr lang="zh-CN" altLang="en-US" b="1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winning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sample</a:t>
                </a:r>
              </a:p>
              <a:p>
                <a14:m>
                  <m:oMath xmlns:m="http://schemas.openxmlformats.org/officeDocument/2006/math">
                    <m:r>
                      <a:rPr lang="ar-AE" smtClean="0">
                        <a:latin typeface="Cambria Math" panose="02040503050406030204" pitchFamily="18" charset="0"/>
                      </a:rPr>
                      <m:t>∥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ar-AE" i="1"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m:rPr>
                            <m:nor/>
                          </m:rPr>
                          <a:rPr lang="en-AU" i="1"/>
                          <m:t>ref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b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Sup>
                      <m:sSubSupPr>
                        <m:ctrlPr>
                          <a:rPr lang="ar-AE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∥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ar-AE" smtClean="0">
                        <a:latin typeface="Cambria Math" panose="02040503050406030204" pitchFamily="18" charset="0"/>
                      </a:rPr>
                      <m:t>∥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ar-AE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m:rPr>
                            <m:nor/>
                          </m:rPr>
                          <a:rPr lang="en-AU" i="1"/>
                          <m:t>ref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Sup>
                      <m:sSubSupPr>
                        <m:ctrlPr>
                          <a:rPr lang="ar-AE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∥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are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KL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terms</a:t>
                </a:r>
              </a:p>
              <a:p>
                <a14:m>
                  <m:oMath xmlns:m="http://schemas.openxmlformats.org/officeDocument/2006/math">
                    <m:r>
                      <a:rPr lang="ar-AE" smtClean="0">
                        <a:latin typeface="Cambria Math" panose="02040503050406030204" pitchFamily="18" charset="0"/>
                      </a:rPr>
                      <m:t>∥</m:t>
                    </m:r>
                    <m:sSup>
                      <m:sSup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ar-AE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  <m:r>
                      <a:rPr lang="ar-AE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Sup>
                      <m:sSubSupPr>
                        <m:ctrlPr>
                          <a:rPr lang="ar-AE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>
                            <a:latin typeface="Cambria Math" panose="02040503050406030204" pitchFamily="18" charset="0"/>
                          </a:rPr>
                          <m:t>∥</m:t>
                        </m:r>
                      </m:e>
                      <m:sub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ar-A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increase,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diffusion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model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will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predict</a:t>
                </a:r>
                <a:r>
                  <a:rPr lang="zh-CN" altLang="en-US" dirty="0"/>
                  <a:t> </a:t>
                </a:r>
                <a:r>
                  <a:rPr lang="en-US" altLang="zh-CN" b="1" dirty="0"/>
                  <a:t>less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accurate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noise</a:t>
                </a:r>
                <a:r>
                  <a:rPr lang="zh-CN" altLang="en-US" b="1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losing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sample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AD4266-437A-3EBD-163C-C5F365A5BD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61085"/>
                <a:ext cx="10515600" cy="4667250"/>
              </a:xfrm>
              <a:blipFill>
                <a:blip r:embed="rId2"/>
                <a:stretch>
                  <a:fillRect l="-1086" t="-2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CC0A9F8-2073-3BDA-11DC-D2B4E225833E}"/>
              </a:ext>
            </a:extLst>
          </p:cNvPr>
          <p:cNvSpPr txBox="1"/>
          <p:nvPr/>
        </p:nvSpPr>
        <p:spPr>
          <a:xfrm>
            <a:off x="223284" y="6400800"/>
            <a:ext cx="9025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Wallace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/>
              <a:t>Diffusion Model Alignment Using Direct Preference Optimization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Nov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AU" altLang="zh-CN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317EA5F-1C4B-ECA2-DF69-EF8315C38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1830758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6B26C-F3F4-81BC-FF76-7A3469D8C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BE62B-DE6F-40C6-79CB-64A872E7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</a:t>
            </a:r>
            <a:r>
              <a:rPr lang="en-US" altLang="zh-CN" dirty="0"/>
              <a:t>usion</a:t>
            </a:r>
            <a:r>
              <a:rPr lang="zh-CN" altLang="en-US" dirty="0"/>
              <a:t> </a:t>
            </a:r>
            <a:r>
              <a:rPr lang="en-US" altLang="zh-CN" dirty="0"/>
              <a:t>DPO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469843-103A-4386-5A4B-52F49B016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44" y="1524583"/>
            <a:ext cx="9850970" cy="48274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C131E3-D06C-6D3E-B454-DBD19142D762}"/>
              </a:ext>
            </a:extLst>
          </p:cNvPr>
          <p:cNvSpPr txBox="1"/>
          <p:nvPr/>
        </p:nvSpPr>
        <p:spPr>
          <a:xfrm>
            <a:off x="223284" y="6400800"/>
            <a:ext cx="9025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Wallace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/>
              <a:t>Diffusion Model Alignment Using Direct Preference Optimization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Nov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AU" altLang="zh-CN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D72EC0E-3627-4744-0E11-C5189DF70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4061888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77761-617E-2CE3-6B20-A3ECE24BC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0930"/>
            <a:ext cx="10515600" cy="1325563"/>
          </a:xfrm>
        </p:spPr>
        <p:txBody>
          <a:bodyPr/>
          <a:lstStyle/>
          <a:p>
            <a:r>
              <a:rPr lang="en-US" dirty="0"/>
              <a:t>Po</a:t>
            </a:r>
            <a:r>
              <a:rPr lang="en-US" altLang="zh-CN" dirty="0"/>
              <a:t>licy</a:t>
            </a:r>
            <a:r>
              <a:rPr lang="zh-CN" altLang="en-US" dirty="0"/>
              <a:t> </a:t>
            </a:r>
            <a:r>
              <a:rPr lang="en-US" altLang="zh-CN" dirty="0"/>
              <a:t>gradient</a:t>
            </a:r>
            <a:r>
              <a:rPr lang="zh-CN" altLang="en-US" dirty="0"/>
              <a:t> </a:t>
            </a:r>
            <a:r>
              <a:rPr lang="en-US" altLang="zh-CN" dirty="0"/>
              <a:t>vs</a:t>
            </a:r>
            <a:r>
              <a:rPr lang="zh-CN" altLang="en-US" dirty="0"/>
              <a:t> </a:t>
            </a:r>
            <a:r>
              <a:rPr lang="en-US" altLang="zh-CN" dirty="0"/>
              <a:t>direct</a:t>
            </a:r>
            <a:r>
              <a:rPr lang="zh-CN" altLang="en-US" dirty="0"/>
              <a:t> </a:t>
            </a:r>
            <a:r>
              <a:rPr lang="en-US" altLang="zh-CN" dirty="0"/>
              <a:t>reward-gradient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85F979-F7E4-DE35-9179-8022E5C99101}"/>
                  </a:ext>
                </a:extLst>
              </p:cNvPr>
              <p:cNvSpPr txBox="1"/>
              <p:nvPr/>
            </p:nvSpPr>
            <p:spPr>
              <a:xfrm>
                <a:off x="1658678" y="978307"/>
                <a:ext cx="8235460" cy="635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/>
                  <a:t>Common</a:t>
                </a:r>
                <a:r>
                  <a:rPr lang="zh-CN" altLang="en-US" sz="3200" dirty="0"/>
                  <a:t> </a:t>
                </a:r>
                <a:r>
                  <a:rPr lang="en-US" altLang="zh-CN" sz="3200" dirty="0"/>
                  <a:t>goal:</a:t>
                </a:r>
                <a:r>
                  <a:rPr lang="zh-CN" altLang="en-US" sz="3200" dirty="0"/>
                  <a:t> </a:t>
                </a:r>
                <a:r>
                  <a:rPr lang="en-US" altLang="zh-CN" sz="3200" dirty="0"/>
                  <a:t>Maximize</a:t>
                </a:r>
                <a:r>
                  <a:rPr lang="zh-CN" altLang="en-US" sz="3200" dirty="0"/>
                  <a:t> </a:t>
                </a:r>
                <a14:m>
                  <m:oMath xmlns:m="http://schemas.openxmlformats.org/officeDocument/2006/math">
                    <m:r>
                      <a:rPr lang="en-AU" sz="3200" i="1"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ar-AE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32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ar-AE" sz="32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32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3200"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ar-AE" sz="3200" i="1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ar-AE" sz="3200">
                            <a:latin typeface="Cambria Math" panose="02040503050406030204" pitchFamily="18" charset="0"/>
                          </a:rPr>
                          <m:t>∼</m:t>
                        </m:r>
                        <m:sSub>
                          <m:sSubPr>
                            <m:ctrlPr>
                              <a:rPr lang="ar-AE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200" i="1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b>
                            <m:r>
                              <a:rPr lang="ar-AE" sz="32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ar-AE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3200" i="1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ar-AE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AE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3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ar-AE" sz="32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85F979-F7E4-DE35-9179-8022E5C99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678" y="978307"/>
                <a:ext cx="8235460" cy="635943"/>
              </a:xfrm>
              <a:prstGeom prst="rect">
                <a:avLst/>
              </a:prstGeom>
              <a:blipFill>
                <a:blip r:embed="rId2"/>
                <a:stretch>
                  <a:fillRect l="-1846" t="-9615"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E566325-FD4A-4EED-3DA0-79636CD82C98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3253563" y="1614250"/>
            <a:ext cx="2522845" cy="20114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5885CC-E6C7-3C80-72DC-2C0A2FF18E0E}"/>
                  </a:ext>
                </a:extLst>
              </p:cNvPr>
              <p:cNvSpPr txBox="1"/>
              <p:nvPr/>
            </p:nvSpPr>
            <p:spPr>
              <a:xfrm>
                <a:off x="1658678" y="3777871"/>
                <a:ext cx="277595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/>
                  <a:t>Observe</a:t>
                </a:r>
                <a:r>
                  <a:rPr lang="zh-CN" altLang="en-US" sz="3200" dirty="0"/>
                  <a:t> </a:t>
                </a:r>
                <a14:m>
                  <m:oMath xmlns:m="http://schemas.openxmlformats.org/officeDocument/2006/math">
                    <m:r>
                      <a:rPr lang="ar-AE" sz="3200" i="1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ar-AE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320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5885CC-E6C7-3C80-72DC-2C0A2FF18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678" y="3777871"/>
                <a:ext cx="2775953" cy="584775"/>
              </a:xfrm>
              <a:prstGeom prst="rect">
                <a:avLst/>
              </a:prstGeom>
              <a:blipFill>
                <a:blip r:embed="rId3"/>
                <a:stretch>
                  <a:fillRect l="-5479" t="-12766" b="-3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626D42D-9DEF-546C-A1FB-868FB487E278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5776408" y="1614250"/>
            <a:ext cx="2974187" cy="18701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252833-FE35-3AA7-514B-6A7961D74EF9}"/>
                  </a:ext>
                </a:extLst>
              </p:cNvPr>
              <p:cNvSpPr txBox="1"/>
              <p:nvPr/>
            </p:nvSpPr>
            <p:spPr>
              <a:xfrm>
                <a:off x="7672855" y="3604438"/>
                <a:ext cx="2733249" cy="887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/>
                  <a:t>Observe</a:t>
                </a:r>
                <a:r>
                  <a:rPr lang="zh-CN" altLang="en-US" sz="3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ar-AE" sz="3200" i="1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ar-AE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ar-AE" sz="3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3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ar-AE" sz="320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ar-AE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320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252833-FE35-3AA7-514B-6A7961D74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855" y="3604438"/>
                <a:ext cx="2733249" cy="887487"/>
              </a:xfrm>
              <a:prstGeom prst="rect">
                <a:avLst/>
              </a:prstGeom>
              <a:blipFill>
                <a:blip r:embed="rId4"/>
                <a:stretch>
                  <a:fillRect l="-5556"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C8ABA7-68FB-769D-D6DB-DAEFB88AEDB8}"/>
                  </a:ext>
                </a:extLst>
              </p:cNvPr>
              <p:cNvSpPr txBox="1"/>
              <p:nvPr/>
            </p:nvSpPr>
            <p:spPr>
              <a:xfrm>
                <a:off x="376101" y="4678325"/>
                <a:ext cx="57198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/>
                  <a:t>Assumption: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R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is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not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differentiable</a:t>
                </a:r>
                <a:r>
                  <a:rPr lang="zh-CN" altLang="en-US" sz="2400" dirty="0"/>
                  <a:t> </a:t>
                </a:r>
                <a:r>
                  <a:rPr lang="en-US" altLang="zh-CN" sz="2400" dirty="0" err="1"/>
                  <a:t>w.r.t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C8ABA7-68FB-769D-D6DB-DAEFB88AE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01" y="4678325"/>
                <a:ext cx="5719899" cy="461665"/>
              </a:xfrm>
              <a:prstGeom prst="rect">
                <a:avLst/>
              </a:prstGeom>
              <a:blipFill>
                <a:blip r:embed="rId5"/>
                <a:stretch>
                  <a:fillRect l="-1549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1D3DDF-5055-4BDF-C961-15FC1211303A}"/>
                  </a:ext>
                </a:extLst>
              </p:cNvPr>
              <p:cNvSpPr txBox="1"/>
              <p:nvPr/>
            </p:nvSpPr>
            <p:spPr>
              <a:xfrm>
                <a:off x="6973840" y="4611967"/>
                <a:ext cx="52181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/>
                  <a:t>Assumption: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R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is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differentiable</a:t>
                </a:r>
                <a:r>
                  <a:rPr lang="zh-CN" altLang="en-US" sz="2400" dirty="0"/>
                  <a:t> </a:t>
                </a:r>
                <a:r>
                  <a:rPr lang="en-US" altLang="zh-CN" sz="2400" dirty="0" err="1"/>
                  <a:t>w.r.t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4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91D3DDF-5055-4BDF-C961-15FC12113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840" y="4611967"/>
                <a:ext cx="5218160" cy="461665"/>
              </a:xfrm>
              <a:prstGeom prst="rect">
                <a:avLst/>
              </a:prstGeom>
              <a:blipFill>
                <a:blip r:embed="rId6"/>
                <a:stretch>
                  <a:fillRect l="-1942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1D51380-E55D-6A05-2ECF-1448905A596C}"/>
              </a:ext>
            </a:extLst>
          </p:cNvPr>
          <p:cNvSpPr txBox="1"/>
          <p:nvPr/>
        </p:nvSpPr>
        <p:spPr>
          <a:xfrm>
            <a:off x="7577162" y="5450219"/>
            <a:ext cx="4247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Training</a:t>
            </a:r>
            <a:r>
              <a:rPr lang="zh-CN" altLang="en-US" sz="2000" dirty="0"/>
              <a:t> </a:t>
            </a:r>
            <a:r>
              <a:rPr lang="en-US" altLang="zh-CN" sz="2000" dirty="0"/>
              <a:t>see</a:t>
            </a:r>
            <a:r>
              <a:rPr lang="zh-CN" altLang="en-US" sz="2000" dirty="0"/>
              <a:t> </a:t>
            </a:r>
            <a:r>
              <a:rPr lang="en-US" altLang="zh-CN" sz="2000" dirty="0"/>
              <a:t>more</a:t>
            </a:r>
            <a:r>
              <a:rPr lang="zh-CN" altLang="en-US" sz="2000" dirty="0"/>
              <a:t> </a:t>
            </a:r>
            <a:r>
              <a:rPr lang="en-US" altLang="zh-CN" sz="2000" dirty="0"/>
              <a:t>useful</a:t>
            </a:r>
            <a:r>
              <a:rPr lang="zh-CN" altLang="en-US" sz="2000" dirty="0"/>
              <a:t> </a:t>
            </a:r>
            <a:r>
              <a:rPr lang="en-US" altLang="zh-CN" sz="2000" dirty="0"/>
              <a:t>information</a:t>
            </a:r>
            <a:r>
              <a:rPr lang="zh-CN" altLang="en-US" sz="2000" dirty="0"/>
              <a:t> 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C6434D-C0F7-97EE-D8BB-994D812D824E}"/>
              </a:ext>
            </a:extLst>
          </p:cNvPr>
          <p:cNvSpPr txBox="1"/>
          <p:nvPr/>
        </p:nvSpPr>
        <p:spPr>
          <a:xfrm>
            <a:off x="3236050" y="2119204"/>
            <a:ext cx="1635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</a:t>
            </a:r>
            <a:r>
              <a:rPr lang="en-US" altLang="zh-CN" dirty="0"/>
              <a:t>licy</a:t>
            </a:r>
            <a:r>
              <a:rPr lang="zh-CN" altLang="en-US" dirty="0"/>
              <a:t> </a:t>
            </a:r>
            <a:r>
              <a:rPr lang="en-US" altLang="zh-CN" dirty="0"/>
              <a:t>gradient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B6A31B-0FCC-D2D1-DA88-C84BE64FE83A}"/>
              </a:ext>
            </a:extLst>
          </p:cNvPr>
          <p:cNvSpPr txBox="1"/>
          <p:nvPr/>
        </p:nvSpPr>
        <p:spPr>
          <a:xfrm>
            <a:off x="7263501" y="2137891"/>
            <a:ext cx="2385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Direct</a:t>
            </a:r>
            <a:r>
              <a:rPr lang="zh-CN" altLang="en-US" dirty="0"/>
              <a:t> </a:t>
            </a:r>
            <a:r>
              <a:rPr lang="en-US" altLang="zh-CN" dirty="0"/>
              <a:t>reward</a:t>
            </a:r>
            <a:r>
              <a:rPr lang="zh-CN" altLang="en-US" dirty="0"/>
              <a:t> </a:t>
            </a:r>
            <a:r>
              <a:rPr lang="en-US" altLang="zh-CN" dirty="0"/>
              <a:t>gradient</a:t>
            </a:r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D4B5BC12-97E0-5510-6B55-0548658C3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AU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14059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24999-9489-0959-4B3C-A85107A83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1F11A-C713-916A-5C0B-FE274A88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Direct-gradient</a:t>
            </a:r>
            <a:r>
              <a:rPr lang="zh-CN" altLang="en-US" dirty="0"/>
              <a:t> </a:t>
            </a:r>
            <a:r>
              <a:rPr lang="en-US" altLang="zh-CN" dirty="0"/>
              <a:t>backpropagation:</a:t>
            </a:r>
            <a:r>
              <a:rPr lang="zh-CN" altLang="en-US" dirty="0"/>
              <a:t> </a:t>
            </a:r>
            <a:r>
              <a:rPr lang="en-US" altLang="zh-CN" dirty="0"/>
              <a:t>Reward</a:t>
            </a:r>
            <a:r>
              <a:rPr lang="zh-CN" altLang="en-US" dirty="0"/>
              <a:t> </a:t>
            </a:r>
            <a:r>
              <a:rPr lang="en-US" altLang="zh-CN" dirty="0"/>
              <a:t>Feedback</a:t>
            </a:r>
            <a:r>
              <a:rPr lang="zh-CN" altLang="en-US" dirty="0"/>
              <a:t> </a:t>
            </a:r>
            <a:r>
              <a:rPr lang="en-US" altLang="zh-CN" dirty="0"/>
              <a:t>Learning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en-US" altLang="zh-CN" dirty="0" err="1"/>
              <a:t>ReFL</a:t>
            </a:r>
            <a:r>
              <a:rPr lang="en-US" altLang="zh-CN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1A743-44A4-B706-5B45-3049DEA7F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/>
              <a:t>ReFL</a:t>
            </a:r>
            <a:r>
              <a:rPr lang="zh-CN" altLang="en-US" dirty="0"/>
              <a:t> </a:t>
            </a:r>
            <a:r>
              <a:rPr lang="en-US" altLang="zh-CN" dirty="0"/>
              <a:t>uses</a:t>
            </a:r>
            <a:r>
              <a:rPr lang="zh-CN" altLang="en-US" dirty="0"/>
              <a:t> </a:t>
            </a:r>
            <a:r>
              <a:rPr lang="en-US" altLang="zh-CN" dirty="0"/>
              <a:t>reward</a:t>
            </a:r>
            <a:r>
              <a:rPr lang="zh-CN" altLang="en-US" dirty="0"/>
              <a:t> </a:t>
            </a:r>
            <a:r>
              <a:rPr lang="en-US" altLang="zh-CN" dirty="0"/>
              <a:t>feedback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directly</a:t>
            </a:r>
            <a:r>
              <a:rPr lang="zh-CN" altLang="en-US" dirty="0"/>
              <a:t> </a:t>
            </a:r>
            <a:r>
              <a:rPr lang="en-US" altLang="zh-CN" dirty="0"/>
              <a:t>optimize</a:t>
            </a:r>
            <a:r>
              <a:rPr lang="zh-CN" altLang="en-US" dirty="0"/>
              <a:t> </a:t>
            </a:r>
            <a:r>
              <a:rPr lang="en-US" altLang="zh-CN" dirty="0"/>
              <a:t>diffusion</a:t>
            </a:r>
            <a:r>
              <a:rPr lang="zh-CN" altLang="en-US" dirty="0"/>
              <a:t> </a:t>
            </a:r>
            <a:r>
              <a:rPr lang="en-US" altLang="zh-CN" dirty="0"/>
              <a:t>models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random</a:t>
            </a:r>
            <a:r>
              <a:rPr lang="zh-CN" altLang="en-US" dirty="0"/>
              <a:t> </a:t>
            </a:r>
            <a:r>
              <a:rPr lang="en-US" altLang="zh-CN" dirty="0"/>
              <a:t>latter</a:t>
            </a:r>
            <a:r>
              <a:rPr lang="zh-CN" altLang="en-US" dirty="0"/>
              <a:t> </a:t>
            </a:r>
            <a:r>
              <a:rPr lang="en-US" altLang="zh-CN" dirty="0"/>
              <a:t>denoising</a:t>
            </a:r>
            <a:r>
              <a:rPr lang="zh-CN" altLang="en-US" dirty="0"/>
              <a:t> </a:t>
            </a:r>
            <a:r>
              <a:rPr lang="en-US" altLang="zh-CN" dirty="0"/>
              <a:t>step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2163C2-0181-AF52-39BF-2DF54E391BB3}"/>
              </a:ext>
            </a:extLst>
          </p:cNvPr>
          <p:cNvSpPr txBox="1"/>
          <p:nvPr/>
        </p:nvSpPr>
        <p:spPr>
          <a:xfrm>
            <a:off x="489098" y="6485860"/>
            <a:ext cx="10884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Xu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AU" altLang="zh-CN" dirty="0" err="1"/>
              <a:t>ImageReward</a:t>
            </a:r>
            <a:r>
              <a:rPr lang="en-AU" altLang="zh-CN" dirty="0"/>
              <a:t>: Learning and Evaluating Human Preferences for Text-to-Image Generation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Dec</a:t>
            </a:r>
            <a:r>
              <a:rPr lang="zh-CN" altLang="en-US" dirty="0"/>
              <a:t> </a:t>
            </a:r>
            <a:r>
              <a:rPr lang="en-US" altLang="zh-CN" dirty="0"/>
              <a:t>2023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40425-D043-76E3-AFC9-514E97626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35" y="3110333"/>
            <a:ext cx="12103487" cy="27375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67C30-977A-ABE1-2728-E21BECC690D0}"/>
              </a:ext>
            </a:extLst>
          </p:cNvPr>
          <p:cNvSpPr/>
          <p:nvPr/>
        </p:nvSpPr>
        <p:spPr>
          <a:xfrm>
            <a:off x="-85060" y="1552353"/>
            <a:ext cx="372139" cy="273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FD7448-BBC2-A5DC-F6F5-CF371C084672}"/>
              </a:ext>
            </a:extLst>
          </p:cNvPr>
          <p:cNvSpPr/>
          <p:nvPr/>
        </p:nvSpPr>
        <p:spPr>
          <a:xfrm>
            <a:off x="0" y="3119024"/>
            <a:ext cx="797442" cy="5741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D4DBBE-78E8-00BB-9DED-E155AB011527}"/>
              </a:ext>
            </a:extLst>
          </p:cNvPr>
          <p:cNvSpPr/>
          <p:nvPr/>
        </p:nvSpPr>
        <p:spPr>
          <a:xfrm>
            <a:off x="11263423" y="3040933"/>
            <a:ext cx="797442" cy="786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E680292-F16D-09A6-7999-A82EB5122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325025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5FB1-DB6E-7A79-EE3E-A28A5F26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123428" cy="878884"/>
          </a:xfrm>
        </p:spPr>
        <p:txBody>
          <a:bodyPr/>
          <a:lstStyle/>
          <a:p>
            <a:r>
              <a:rPr lang="en-US" altLang="zh-CN" dirty="0" err="1"/>
              <a:t>ReFL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optimizing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latter</a:t>
            </a:r>
            <a:r>
              <a:rPr lang="zh-CN" altLang="en-US" dirty="0"/>
              <a:t> </a:t>
            </a:r>
            <a:r>
              <a:rPr lang="en-US" altLang="zh-CN" dirty="0"/>
              <a:t>denoising</a:t>
            </a:r>
            <a:r>
              <a:rPr lang="zh-CN" altLang="en-US" dirty="0"/>
              <a:t> </a:t>
            </a:r>
            <a:r>
              <a:rPr lang="en-US" altLang="zh-CN" dirty="0"/>
              <a:t>steps?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65D164-EC77-62A3-8FDB-A8F803BE7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4185"/>
            <a:ext cx="7772400" cy="4649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9071FB-3E7F-0EDE-E286-8468CFF62349}"/>
              </a:ext>
            </a:extLst>
          </p:cNvPr>
          <p:cNvSpPr txBox="1"/>
          <p:nvPr/>
        </p:nvSpPr>
        <p:spPr>
          <a:xfrm>
            <a:off x="7526893" y="1750349"/>
            <a:ext cx="46651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Different</a:t>
            </a:r>
            <a:r>
              <a:rPr lang="zh-CN" altLang="en-US" sz="2400" dirty="0"/>
              <a:t> </a:t>
            </a:r>
            <a:r>
              <a:rPr lang="en-US" altLang="zh-CN" sz="2400" dirty="0"/>
              <a:t>lines:</a:t>
            </a:r>
            <a:r>
              <a:rPr lang="zh-CN" altLang="en-US" sz="2400" dirty="0"/>
              <a:t> </a:t>
            </a:r>
            <a:r>
              <a:rPr lang="en-US" altLang="zh-CN" sz="2400" dirty="0"/>
              <a:t>from</a:t>
            </a:r>
            <a:r>
              <a:rPr lang="zh-CN" altLang="en-US" sz="2400" dirty="0"/>
              <a:t> </a:t>
            </a:r>
            <a:r>
              <a:rPr lang="en-US" altLang="zh-CN" sz="2400" dirty="0"/>
              <a:t>different</a:t>
            </a:r>
            <a:r>
              <a:rPr lang="zh-CN" altLang="en-US" sz="2400" dirty="0"/>
              <a:t> </a:t>
            </a:r>
            <a:r>
              <a:rPr lang="en-US" altLang="zh-CN" sz="2400" dirty="0"/>
              <a:t>generation</a:t>
            </a:r>
            <a:r>
              <a:rPr lang="zh-CN" altLang="en-US" sz="2400" dirty="0"/>
              <a:t> </a:t>
            </a:r>
            <a:r>
              <a:rPr lang="en-US" altLang="zh-CN" sz="2400" dirty="0"/>
              <a:t>seeds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When</a:t>
            </a:r>
            <a:r>
              <a:rPr lang="zh-CN" altLang="en-US" sz="2400" dirty="0"/>
              <a:t> </a:t>
            </a:r>
            <a:r>
              <a:rPr lang="en-US" altLang="zh-CN" sz="2400" dirty="0"/>
              <a:t>t&lt;15,</a:t>
            </a:r>
            <a:r>
              <a:rPr lang="zh-CN" altLang="en-US" sz="2400" dirty="0"/>
              <a:t> </a:t>
            </a:r>
            <a:r>
              <a:rPr lang="en-US" altLang="zh-CN" sz="2400" dirty="0"/>
              <a:t>reward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low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</a:t>
            </a:r>
            <a:r>
              <a:rPr lang="en-US" altLang="zh-CN" sz="2400" dirty="0"/>
              <a:t>all</a:t>
            </a:r>
            <a:r>
              <a:rPr lang="zh-CN" altLang="en-US" sz="2400" dirty="0"/>
              <a:t> </a:t>
            </a:r>
            <a:r>
              <a:rPr lang="en-US" altLang="zh-CN" sz="2400" dirty="0"/>
              <a:t>generations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When</a:t>
            </a:r>
            <a:r>
              <a:rPr lang="zh-CN" altLang="en-US" sz="2400" dirty="0"/>
              <a:t> </a:t>
            </a:r>
            <a:r>
              <a:rPr lang="en-US" altLang="zh-CN" sz="2400" dirty="0"/>
              <a:t>15&lt;t&lt;30,</a:t>
            </a:r>
            <a:r>
              <a:rPr lang="zh-CN" altLang="en-US" sz="2400" dirty="0"/>
              <a:t> </a:t>
            </a:r>
            <a:r>
              <a:rPr lang="en-US" altLang="zh-CN" sz="2400" dirty="0"/>
              <a:t>high-quality</a:t>
            </a:r>
            <a:r>
              <a:rPr lang="zh-CN" altLang="en-US" sz="2400" dirty="0"/>
              <a:t> </a:t>
            </a:r>
            <a:r>
              <a:rPr lang="en-US" altLang="zh-CN" sz="2400" dirty="0"/>
              <a:t>generations</a:t>
            </a:r>
            <a:r>
              <a:rPr lang="zh-CN" altLang="en-US" sz="2400" dirty="0"/>
              <a:t> </a:t>
            </a:r>
            <a:r>
              <a:rPr lang="en-US" altLang="zh-CN" sz="2400" dirty="0"/>
              <a:t>begin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stand</a:t>
            </a:r>
            <a:r>
              <a:rPr lang="zh-CN" altLang="en-US" sz="2400" dirty="0"/>
              <a:t> </a:t>
            </a:r>
            <a:r>
              <a:rPr lang="en-US" altLang="zh-CN" sz="2400" dirty="0"/>
              <a:t>out,</a:t>
            </a:r>
            <a:r>
              <a:rPr lang="zh-CN" altLang="en-US" sz="2400" dirty="0"/>
              <a:t> </a:t>
            </a:r>
            <a:r>
              <a:rPr lang="en-US" altLang="zh-CN" sz="2400" dirty="0"/>
              <a:t>but</a:t>
            </a:r>
            <a:r>
              <a:rPr lang="zh-CN" altLang="en-US" sz="2400" dirty="0"/>
              <a:t> </a:t>
            </a:r>
            <a:r>
              <a:rPr lang="en-US" altLang="zh-CN" sz="2400" dirty="0"/>
              <a:t>still</a:t>
            </a:r>
            <a:r>
              <a:rPr lang="zh-CN" altLang="en-US" sz="2400" dirty="0"/>
              <a:t> </a:t>
            </a:r>
            <a:r>
              <a:rPr lang="en-US" altLang="zh-CN" sz="2400" dirty="0"/>
              <a:t>not</a:t>
            </a:r>
            <a:r>
              <a:rPr lang="zh-CN" altLang="en-US" sz="2400" dirty="0"/>
              <a:t> </a:t>
            </a:r>
            <a:r>
              <a:rPr lang="en-US" altLang="zh-CN" sz="2400" dirty="0"/>
              <a:t>clear</a:t>
            </a:r>
            <a:r>
              <a:rPr lang="zh-CN" altLang="en-US" sz="2400" dirty="0"/>
              <a:t> </a:t>
            </a:r>
            <a:r>
              <a:rPr lang="en-US" altLang="zh-CN" sz="2400" dirty="0"/>
              <a:t>enough.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When</a:t>
            </a:r>
            <a:r>
              <a:rPr lang="zh-CN" altLang="en-US" sz="2400" dirty="0"/>
              <a:t> </a:t>
            </a:r>
            <a:r>
              <a:rPr lang="en-US" altLang="zh-CN" sz="2400" dirty="0"/>
              <a:t>t&gt;30,</a:t>
            </a:r>
            <a:r>
              <a:rPr lang="zh-CN" altLang="en-US" sz="2400" dirty="0"/>
              <a:t> </a:t>
            </a:r>
            <a:r>
              <a:rPr lang="en-US" altLang="zh-CN" sz="2400" dirty="0"/>
              <a:t>quality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/>
              <a:t>generated</a:t>
            </a:r>
            <a:r>
              <a:rPr lang="zh-CN" altLang="en-US" sz="2400" dirty="0"/>
              <a:t> </a:t>
            </a:r>
            <a:r>
              <a:rPr lang="en-US" altLang="zh-CN" sz="2400" dirty="0"/>
              <a:t>images</a:t>
            </a:r>
            <a:r>
              <a:rPr lang="zh-CN" altLang="en-US" sz="2400" dirty="0"/>
              <a:t> </a:t>
            </a:r>
            <a:r>
              <a:rPr lang="en-US" altLang="zh-CN" sz="2400" dirty="0"/>
              <a:t>of</a:t>
            </a:r>
            <a:r>
              <a:rPr lang="zh-CN" altLang="en-US" sz="2400" dirty="0"/>
              <a:t> </a:t>
            </a:r>
            <a:r>
              <a:rPr lang="en-US" altLang="zh-CN" sz="2400" dirty="0"/>
              <a:t>different</a:t>
            </a:r>
            <a:r>
              <a:rPr lang="zh-CN" altLang="en-US" sz="2400" dirty="0"/>
              <a:t> </a:t>
            </a:r>
            <a:r>
              <a:rPr lang="en-US" altLang="zh-CN" sz="2400" dirty="0"/>
              <a:t>reward</a:t>
            </a:r>
            <a:r>
              <a:rPr lang="zh-CN" altLang="en-US" sz="2400" dirty="0"/>
              <a:t> </a:t>
            </a:r>
            <a:r>
              <a:rPr lang="en-US" altLang="zh-CN" sz="2400" dirty="0"/>
              <a:t>scores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more</a:t>
            </a:r>
            <a:r>
              <a:rPr lang="zh-CN" altLang="en-US" sz="2400" dirty="0"/>
              <a:t> </a:t>
            </a:r>
            <a:r>
              <a:rPr lang="en-US" altLang="zh-CN" sz="2400" dirty="0"/>
              <a:t>distinguishable.</a:t>
            </a:r>
            <a:r>
              <a:rPr lang="zh-CN" altLang="en-US" sz="2400" dirty="0"/>
              <a:t> </a:t>
            </a:r>
            <a:endParaRPr lang="en-US" sz="2400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A305BEF-5A16-64B4-7FBE-D21284FF6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245608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28F19-AD29-A266-10FE-0611D99D5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ReFL</a:t>
            </a:r>
            <a:r>
              <a:rPr lang="zh-CN" altLang="en-US" dirty="0"/>
              <a:t> </a:t>
            </a:r>
            <a:r>
              <a:rPr lang="en-US" altLang="zh-CN" dirty="0"/>
              <a:t>loss</a:t>
            </a:r>
            <a:r>
              <a:rPr lang="zh-CN" altLang="en-US" dirty="0"/>
              <a:t> </a:t>
            </a:r>
            <a:r>
              <a:rPr lang="en-US" altLang="zh-CN" dirty="0"/>
              <a:t>function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1629F6-1AB4-F573-D6EF-3EE6A333A0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sSub>
                              <m:sSub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ℒ</m:t>
                                </m:r>
                              </m:e>
                              <m:sub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𝑟𝑒𝑤𝑎𝑟𝑑</m:t>
                                </m:r>
                              </m:sub>
                            </m:s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sSub>
                              <m:sSub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∼</m:t>
                                </m:r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𝒴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ar-AE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  <m:d>
                                      <m:d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𝑔</m:t>
                                            </m:r>
                                          </m:e>
                                          <m:sub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𝜃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𝑦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ar-AE" i="1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e>
                                </m:d>
                              </m:e>
                            </m:d>
                          </m:e>
                          <m:e/>
                          <m:e/>
                        </m:mr>
                      </m:m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ar-AE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  <m:e>
                            <m:sSub>
                              <m:sSub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ℒ</m:t>
                                </m:r>
                              </m:e>
                              <m:sub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𝑝𝑟𝑒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𝑡𝑟𝑎𝑖𝑛</m:t>
                                </m:r>
                              </m:sub>
                            </m:sSub>
                            <m:r>
                              <a:rPr lang="ar-AE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ar-AE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𝔼</m:t>
                                </m:r>
                              </m:e>
                              <m:sub>
                                <m:d>
                                  <m:d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∼</m:t>
                                </m:r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ar-AE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ar-AE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𝔼</m:t>
                                    </m:r>
                                  </m:e>
                                  <m:sub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  <m:d>
                                      <m:d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ar-AE" i="1"/>
                                      <m:t> </m:t>
                                    </m:r>
                                    <m:sSub>
                                      <m:sSub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ar-AE" i="1"/>
                                      <m:t> </m:t>
                                    </m:r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∼</m:t>
                                    </m:r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𝒩</m:t>
                                    </m:r>
                                    <m:d>
                                      <m:dPr>
                                        <m:sepChr m:val=","/>
                                        <m:ctrlPr>
                                          <a:rPr lang="ar-AE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ar-AE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ar-AE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d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ar-AE" i="1"/>
                                      <m:t> </m:t>
                                    </m:r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[∥</m:t>
                                </m:r>
                                <m:r>
                                  <a:rPr lang="ar-AE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ar-AE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ar-AE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ar-AE" i="1"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  <m:sSubSup>
                                  <m:sSubSupPr>
                                    <m:ctrlPr>
                                      <a:rPr lang="ar-AE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∥</m:t>
                                    </m:r>
                                  </m:e>
                                  <m:sub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ar-AE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ar-AE">
                                    <a:latin typeface="Cambria Math" panose="02040503050406030204" pitchFamily="18" charset="0"/>
                                  </a:rPr>
                                  <m:t>]</m:t>
                                </m:r>
                              </m:e>
                            </m:d>
                          </m:e>
                          <m:e/>
                          <m:e/>
                        </m:mr>
                      </m:m>
                    </m:oMath>
                  </m:oMathPara>
                </a14:m>
                <a:endParaRPr lang="ar-AE" b="0" dirty="0"/>
              </a:p>
              <a:p>
                <a:pPr marL="0" indent="0">
                  <a:buNone/>
                </a:pPr>
                <a:r>
                  <a:rPr lang="en-US" altLang="zh-CN" dirty="0"/>
                  <a:t>w</a:t>
                </a:r>
                <a:r>
                  <a:rPr lang="en-AU" dirty="0"/>
                  <a:t>here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text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prompt,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reward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model,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ar-AE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reward-to-loss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map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function,</a:t>
                </a:r>
                <a:r>
                  <a:rPr lang="en-AU" dirty="0"/>
                  <a:t>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AU" dirty="0"/>
                  <a:t>denotes the parameters of the LDM,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ar-AE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dirty="0"/>
                  <a:t>denotes the generated image of LDM with parameters </a:t>
                </a:r>
                <a14:m>
                  <m:oMath xmlns:m="http://schemas.openxmlformats.org/officeDocument/2006/math">
                    <m:r>
                      <a:rPr lang="en-AU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AU" dirty="0"/>
                  <a:t>corresponding to prompt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ar-AE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AE" dirty="0"/>
                  <a:t>.</a:t>
                </a:r>
                <a:endParaRPr lang="en-AU" dirty="0"/>
              </a:p>
              <a:p>
                <a:pPr marL="0" indent="0">
                  <a:buNone/>
                </a:pPr>
                <a:r>
                  <a:rPr lang="en-US" altLang="zh-CN" dirty="0"/>
                  <a:t>-Pretrain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loss: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post-trained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model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shouldn’t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be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too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different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from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the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pre-trained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model.</a:t>
                </a:r>
                <a:endParaRPr lang="ar-AE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1629F6-1AB4-F573-D6EF-3EE6A333A0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r="-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7C89035-8A4E-F710-67B5-76E52037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4222792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A35CC-E984-CF12-E795-18A008409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EBC2A-E685-06FF-084C-E3F7C21ED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8400"/>
            <a:ext cx="10515600" cy="1325563"/>
          </a:xfrm>
        </p:spPr>
        <p:txBody>
          <a:bodyPr/>
          <a:lstStyle/>
          <a:p>
            <a:r>
              <a:rPr lang="en-US" altLang="zh-CN" dirty="0" err="1"/>
              <a:t>ReFL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27D8BE-9635-916E-1E56-C4011E4E0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51" y="986494"/>
            <a:ext cx="11472992" cy="26279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75CF73-2834-E5FB-A2F1-B61A4776D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51" y="3898841"/>
            <a:ext cx="11472992" cy="2612311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445AEE1-536F-EAD0-96DA-9FC6E9908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AU" altLang="en-US" sz="1400"/>
          </a:p>
        </p:txBody>
      </p:sp>
    </p:spTree>
    <p:extLst>
      <p:ext uri="{BB962C8B-B14F-4D97-AF65-F5344CB8AC3E}">
        <p14:creationId xmlns:p14="http://schemas.microsoft.com/office/powerpoint/2010/main" val="3846911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D047D-62A9-BDD0-561C-64E85CCB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8" y="-350045"/>
            <a:ext cx="10515600" cy="1325563"/>
          </a:xfrm>
        </p:spPr>
        <p:txBody>
          <a:bodyPr/>
          <a:lstStyle/>
          <a:p>
            <a:r>
              <a:rPr lang="en-US" altLang="zh-CN" dirty="0"/>
              <a:t>Today’s</a:t>
            </a:r>
            <a:r>
              <a:rPr lang="zh-CN" altLang="en-US" dirty="0"/>
              <a:t> </a:t>
            </a:r>
            <a:r>
              <a:rPr lang="en-US" altLang="zh-CN" dirty="0"/>
              <a:t>schedule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A3078D-65BE-5904-F52E-70BFB5A77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099" y="536931"/>
            <a:ext cx="7889802" cy="6321069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8C7EC81-2B49-5EE7-7955-6B07C721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4744" y="632833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746750-03E8-4664-B65B-697000FF309D}" type="slidenum">
              <a:rPr lang="en-AU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AU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66219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9297</TotalTime>
  <Words>1826</Words>
  <Application>Microsoft Macintosh PowerPoint</Application>
  <PresentationFormat>Widescreen</PresentationFormat>
  <Paragraphs>230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Cambria Math</vt:lpstr>
      <vt:lpstr>Courier New</vt:lpstr>
      <vt:lpstr>Office Theme</vt:lpstr>
      <vt:lpstr>Aligning Diffusion Models with Human Preferences</vt:lpstr>
      <vt:lpstr>Why post-training for LLMs?</vt:lpstr>
      <vt:lpstr>Why post-training for diffusion model?</vt:lpstr>
      <vt:lpstr>Why post-train diffusion models?</vt:lpstr>
      <vt:lpstr>Why post-train diffusion models?</vt:lpstr>
      <vt:lpstr>Why post-train diffusion models?</vt:lpstr>
      <vt:lpstr>Why post-train diffusion models?</vt:lpstr>
      <vt:lpstr>Why post-train diffusion models?</vt:lpstr>
      <vt:lpstr>Three major categories of post-training methods</vt:lpstr>
      <vt:lpstr>Policy gradient: Denoising diffusion policy optimization (DDPO)</vt:lpstr>
      <vt:lpstr>Diffusion as a Markov Decision Process</vt:lpstr>
      <vt:lpstr>DDPO: Policy Gradient for Diffusion</vt:lpstr>
      <vt:lpstr>DDPO: Policy Gradient for Diffusion</vt:lpstr>
      <vt:lpstr>DDPO with Importance Sampling (DDPOIS)</vt:lpstr>
      <vt:lpstr>Results: Reward Optimization</vt:lpstr>
      <vt:lpstr>PowerPoint Presentation</vt:lpstr>
      <vt:lpstr>PowerPoint Presentation</vt:lpstr>
      <vt:lpstr>Direct preference optimization for diffusion models</vt:lpstr>
      <vt:lpstr>Direct preference optimization for diffusion models</vt:lpstr>
      <vt:lpstr>Direct preference optimization for diffusion models</vt:lpstr>
      <vt:lpstr>Diffusion DPO</vt:lpstr>
      <vt:lpstr>Diffusion DPO</vt:lpstr>
      <vt:lpstr>Policy gradient vs direct reward-gradient</vt:lpstr>
      <vt:lpstr>Direct-gradient backpropagation: Reward Feedback Learning (ReFL)</vt:lpstr>
      <vt:lpstr>ReFL: Why optimizing at latter denoising steps?</vt:lpstr>
      <vt:lpstr>ReFL loss function</vt:lpstr>
      <vt:lpstr>ReFL results</vt:lpstr>
      <vt:lpstr>Today’s 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Liang Zheng</dc:creator>
  <cp:lastModifiedBy>Liang Zheng</cp:lastModifiedBy>
  <cp:revision>124</cp:revision>
  <dcterms:created xsi:type="dcterms:W3CDTF">2026-03-06T06:06:42Z</dcterms:created>
  <dcterms:modified xsi:type="dcterms:W3CDTF">2026-09-09T11:48:38Z</dcterms:modified>
</cp:coreProperties>
</file>