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4.svg" ContentType="image/svg+xml"/>
  <Override PartName="/ppt/media/image15.svg" ContentType="image/svg+xml"/>
  <Override PartName="/ppt/media/image16.svg" ContentType="image/svg+xml"/>
  <Override PartName="/ppt/media/image17.svg" ContentType="image/svg+xml"/>
  <Override PartName="/ppt/media/image18.svg" ContentType="image/svg+xml"/>
  <Override PartName="/ppt/media/image19.svg" ContentType="image/svg+xml"/>
  <Override PartName="/ppt/media/image20.svg" ContentType="image/svg+xml"/>
  <Override PartName="/ppt/media/image21.svg" ContentType="image/svg+xml"/>
  <Override PartName="/ppt/media/image22.svg" ContentType="image/svg+xml"/>
  <Override PartName="/ppt/media/image23.svg" ContentType="image/svg+xml"/>
  <Override PartName="/ppt/media/image24.svg" ContentType="image/svg+xml"/>
  <Override PartName="/ppt/media/image25.svg" ContentType="image/svg+xml"/>
  <Override PartName="/ppt/media/image26.svg" ContentType="image/svg+xml"/>
  <Override PartName="/ppt/media/image28.svg" ContentType="image/svg+xml"/>
  <Override PartName="/ppt/media/image29.svg" ContentType="image/svg+xml"/>
  <Override PartName="/ppt/media/image30.svg" ContentType="image/svg+xml"/>
  <Override PartName="/ppt/media/image35.svg" ContentType="image/svg+xml"/>
  <Override PartName="/ppt/media/image37.svg" ContentType="image/svg+xml"/>
  <Override PartName="/ppt/media/image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7" r:id="rId4"/>
    <p:sldId id="286" r:id="rId5"/>
    <p:sldId id="259" r:id="rId6"/>
    <p:sldId id="260" r:id="rId7"/>
    <p:sldId id="261" r:id="rId8"/>
    <p:sldId id="262" r:id="rId9"/>
    <p:sldId id="287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3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/>
    <p:restoredTop sz="77594"/>
  </p:normalViewPr>
  <p:slideViewPr>
    <p:cSldViewPr snapToGrid="0">
      <p:cViewPr varScale="1">
        <p:scale>
          <a:sx n="92" d="100"/>
          <a:sy n="92" d="100"/>
        </p:scale>
        <p:origin x="1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" Type="http://schemas.openxmlformats.org/officeDocument/2006/relationships/slide" Target="slides/slid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" Type="http://schemas.openxmlformats.org/officeDocument/2006/relationships/slide" Target="slides/slide2.xml"/><Relationship Id="rId30" Type="http://schemas.openxmlformats.org/officeDocument/2006/relationships/slide" Target="slides/slide29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C21D0-9776-51CD-9BE7-C78B535B0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7F9036-D69F-C72D-D7B1-03802F6A2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10836-E4F4-0CF1-B513-FB2929F84FD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51E8EBB-1DD9-4AEF-9E5C-F109AA002326}" type="datetimeFigureOut">
              <a:t>2026/10/5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E9493-2E26-1027-13E8-C49ED2C257F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301A2-0418-78AD-7C68-999F95B4359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5B7297B-92EC-463B-A518-DF514E56CE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E811C-B892-B992-9ACA-90396FE7C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526" y="1094104"/>
            <a:ext cx="10794274" cy="5006247"/>
          </a:xfrm>
        </p:spPr>
        <p:txBody>
          <a:bodyPr/>
          <a:lstStyle>
            <a:lvl1pPr>
              <a:buNone/>
              <a:defRPr sz="2800" kern="1200">
                <a:solidFill>
                  <a:schemeClr val="tx1"/>
                </a:solidFill>
                <a:latin typeface="Cambria"/>
                <a:ea typeface="Cambria"/>
                <a:cs typeface="Cambria"/>
              </a:defRPr>
            </a:lvl1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2014F-3BC2-70C9-2337-C3059370316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51E8EBB-1DD9-4AEF-9E5C-F109AA002326}" type="datetimeFigureOut">
              <a:t>2026/10/5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9F6E8-61B0-EF98-058F-54BECE90C49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2AB7A-4E96-892C-DC7F-E1296EC835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5B7297B-92EC-463B-A518-DF514E56CEC8}" type="slidenum">
              <a:t>‹#›</a:t>
            </a:fld>
            <a:endParaRPr/>
          </a:p>
        </p:txBody>
      </p:sp>
      <p:sp>
        <p:nvSpPr>
          <p:cNvPr id="7" name="直接连接符 6">
            <a:extLst>
              <a:ext uri="{FF2B5EF4-FFF2-40B4-BE49-F238E27FC236}">
                <a16:creationId xmlns:a16="http://schemas.microsoft.com/office/drawing/2014/main" id="{D39ABF34-7DA6-41CE-A79A-DE93F8388FBD}"/>
              </a:ext>
            </a:extLst>
          </p:cNvPr>
          <p:cNvSpPr>
            <a:spLocks noGrp="1"/>
          </p:cNvSpPr>
          <p:nvPr/>
        </p:nvSpPr>
        <p:spPr>
          <a:xfrm>
            <a:off x="178067" y="795990"/>
            <a:ext cx="8979788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D78B900-C1C0-485F-DEA8-402CA9E5F6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50074" y="-266246"/>
            <a:ext cx="10515600" cy="1325563"/>
          </a:xfrm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3600" b="1" i="0" u="none" cap="none" spc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latin typeface="Times New Roman"/>
                <a:ea typeface="Times New Roman"/>
                <a:cs typeface="Times New Roman"/>
              </a:rPr>
              <a:t> Post-Training Algorithms: Feedback Learning</a:t>
            </a:r>
            <a:endParaRPr sz="3600" b="1" i="0" u="none" kern="1200" cap="none" spc="0" baseline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24668-5D57-E88E-043E-7D211D978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A17C49-DDD8-D0DB-2F4F-148CDCF9E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07A18-D9E6-AFD9-552D-B9AAD2B707E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51E8EBB-1DD9-4AEF-9E5C-F109AA002326}" type="datetimeFigureOut">
              <a:t>2026/10/5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E4763-321A-397C-087F-7125DBACF92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9706C-8981-EB59-FB97-18BEF52B4E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5B7297B-92EC-463B-A518-DF514E56CE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A0F81-98F4-76BE-4031-63E561F71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80859-7ACF-04C8-6A47-D73B0D912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BBCF4C-5214-9471-EF85-5F7E61FD5EDA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65977B-0239-3D9A-0036-2A8A2AF9E72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51E8EBB-1DD9-4AEF-9E5C-F109AA002326}" type="datetimeFigureOut">
              <a:t>2026/10/5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4DCE24-C2BF-C8C4-919C-F15E159A7AE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042ED-E613-4178-B5F5-E241314E13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5B7297B-92EC-463B-A518-DF514E56CE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5B8E6-F327-8F21-69B8-62C7451BD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B3250-672B-E8A8-BE2C-64A007B8F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BC5873-31D2-FFB2-2C02-31931921E03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45971B-9489-CB84-6B2E-4C9D551E013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97F0D9-951E-1387-C0A9-00D9892AFCAA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CB807A-EBCB-FBC7-B7D1-0195C4F1609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51E8EBB-1DD9-4AEF-9E5C-F109AA002326}" type="datetimeFigureOut">
              <a:t>2026/10/5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CF248D-2CFF-7307-883B-0AD8D23180C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394A7B-AB6B-4AC9-727C-CDEB2AB3C90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5B7297B-92EC-463B-A518-DF514E56CE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61AC3-2866-C56D-4C7D-21089647D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88D7B9-5294-2110-1BF0-EA0814FAE06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51E8EBB-1DD9-4AEF-9E5C-F109AA002326}" type="datetimeFigureOut">
              <a:t>2026/10/5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B4B122-46C5-FF46-9C8D-BD7E083C8B9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DA4A13-83DF-1919-9149-C6DA6864E3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5B7297B-92EC-463B-A518-DF514E56CE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4DD0B7-2759-2D9C-3835-DF5E476A6FF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51E8EBB-1DD9-4AEF-9E5C-F109AA002326}" type="datetimeFigureOut">
              <a:t>2026/10/5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6B0C06-AE8E-1855-9A81-B8CC8278D66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BA77C-420C-19D5-AC90-2372629672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5B7297B-92EC-463B-A518-DF514E56CE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51435-C5B3-F552-D77D-CBAB4E8EC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D4E5A-069C-5F5B-9C6A-1D17B783A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7E619-EE9A-DC79-5635-DD5ED79D509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84639-F2AB-CA63-23A3-67923C0D5E9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51E8EBB-1DD9-4AEF-9E5C-F109AA002326}" type="datetimeFigureOut">
              <a:t>2026/10/5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E9170-5918-41BF-2E97-7A465C24625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734D3-DF58-37E7-B76D-841A69C063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5B7297B-92EC-463B-A518-DF514E56CE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E53AE-0675-80DD-2E88-4F7C62786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C415CC-A59B-EEC8-D1D0-6BA4C61740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FFD30-E999-0B7A-2236-CA21FD26A84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9349AB-0D72-2CB5-7E58-4B3E668F176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51E8EBB-1DD9-4AEF-9E5C-F109AA002326}" type="datetimeFigureOut">
              <a:t>2026/10/5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9BFC9-8545-2440-06D4-C7B8ADB69D7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02A1EA-EA2D-312C-881C-1E2F92F3A48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5B7297B-92EC-463B-A518-DF514E56CE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AB9D2-548D-27EE-E29C-8CF929CE2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B1AC04-23DE-7340-2041-6F09C74E71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2B21D-93C2-0489-410A-6936BB6F514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51E8EBB-1DD9-4AEF-9E5C-F109AA002326}" type="datetimeFigureOut">
              <a:t>2026/10/5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808D7-4A00-A7E8-04B3-7F7B30C3605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4E08C-E650-301C-81DD-E62E990EDD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5B7297B-92EC-463B-A518-DF514E56CE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248B67-8BFE-D1A8-AA2C-C24D40F7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B3A613-CD48-F648-754D-273E714D3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4F260-6431-BC55-9EB7-F1B29D94107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51E8EBB-1DD9-4AEF-9E5C-F109AA002326}" type="datetimeFigureOut">
              <a:t>2026/10/5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1C56B-CC79-6A54-100C-CADC02CE37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51701-F93F-01BA-DD89-F1FD3D9EE0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5B7297B-92EC-463B-A518-DF514E56CE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1D527-2D07-1AB1-CB00-C8D8239F7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874E31-822C-BDE5-7A6C-B1008E578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32397-8933-6635-34F6-DA2612D45DC3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1E8EBB-1DD9-4AEF-9E5C-F109AA002326}" type="datetimeFigureOut">
              <a:t>2026/10/5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A8A20-1BF6-E485-6246-20DAFE29199A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D19CD-FC5B-8DF5-B237-DCEB9DD0CEAA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B7297B-92EC-463B-A518-DF514E56CEC8}" type="slidenum">
              <a:t>‹#›</a:t>
            </a:fld>
            <a:endParaRPr/>
          </a:p>
        </p:txBody>
      </p:sp>
      <p:pic>
        <p:nvPicPr>
          <p:cNvPr id="7" name="Picture 6" descr="e8c2c48a-7f4d-4dea-a0e7-c90896dbf6f1_til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hyperlink" Target="https://jieliu.site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4" Type="http://schemas.openxmlformats.org/officeDocument/2006/relationships/image" Target="../media/image8.sv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microsoft.com/office/2007/relationships/media" Target="../media/media1.mp4"/><Relationship Id="rId2" Type="http://schemas.openxmlformats.org/officeDocument/2006/relationships/video" Target="../media/media1.mp4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4" Type="http://schemas.openxmlformats.org/officeDocument/2006/relationships/image" Target="../media/image14.sv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5.svg"/><Relationship Id="rId4" Type="http://schemas.openxmlformats.org/officeDocument/2006/relationships/image" Target="../media/image16.svg"/><Relationship Id="rId5" Type="http://schemas.openxmlformats.org/officeDocument/2006/relationships/image" Target="../media/image17.svg"/><Relationship Id="rId6" Type="http://schemas.openxmlformats.org/officeDocument/2006/relationships/image" Target="../media/image18.svg"/><Relationship Id="rId7" Type="http://schemas.openxmlformats.org/officeDocument/2006/relationships/image" Target="../media/image19.sv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20.sv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21.svg"/><Relationship Id="rId4" Type="http://schemas.openxmlformats.org/officeDocument/2006/relationships/image" Target="../media/image22.sv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23.sv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24.sv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25.svg"/><Relationship Id="rId4" Type="http://schemas.openxmlformats.org/officeDocument/2006/relationships/image" Target="../media/image26.sv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2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28.svg"/><Relationship Id="rId4" Type="http://schemas.openxmlformats.org/officeDocument/2006/relationships/image" Target="../media/image29.svg"/><Relationship Id="rId5" Type="http://schemas.openxmlformats.org/officeDocument/2006/relationships/image" Target="../media/image30.sv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3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3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3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3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35.sv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36.png"/><Relationship Id="rId4" Type="http://schemas.openxmlformats.org/officeDocument/2006/relationships/image" Target="../media/image37.sv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3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9EBCF2A2-8FA0-4952-A2A5-F684B4235A77}"/>
              </a:ext>
            </a:extLst>
          </p:cNvPr>
          <p:cNvSpPr>
            <a:spLocks noGrp="1"/>
          </p:cNvSpPr>
          <p:nvPr/>
        </p:nvSpPr>
        <p:spPr>
          <a:xfrm>
            <a:off x="0" y="-56924"/>
            <a:ext cx="12192000" cy="3654675"/>
          </a:xfrm>
          <a:prstGeom prst="rect">
            <a:avLst/>
          </a:prstGeom>
          <a:solidFill>
            <a:srgbClr val="357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直接连接符 3">
            <a:extLst>
              <a:ext uri="{FF2B5EF4-FFF2-40B4-BE49-F238E27FC236}">
                <a16:creationId xmlns:a16="http://schemas.microsoft.com/office/drawing/2014/main" id="{B6214599-1579-40DB-B26C-E678AADFCF23}"/>
              </a:ext>
            </a:extLst>
          </p:cNvPr>
          <p:cNvSpPr>
            <a:spLocks noGrp="1"/>
          </p:cNvSpPr>
          <p:nvPr/>
        </p:nvSpPr>
        <p:spPr>
          <a:xfrm>
            <a:off x="10281590" y="3796852"/>
            <a:ext cx="181395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76934CC-CAC2-4289-A34F-698A5FDA0C3A}"/>
              </a:ext>
            </a:extLst>
          </p:cNvPr>
          <p:cNvSpPr>
            <a:spLocks noGrp="1"/>
          </p:cNvSpPr>
          <p:nvPr/>
        </p:nvSpPr>
        <p:spPr>
          <a:xfrm>
            <a:off x="0" y="3770843"/>
            <a:ext cx="7957596" cy="456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DD10309-9760-4A3B-B7E9-411A4AA5B2D0}"/>
              </a:ext>
            </a:extLst>
          </p:cNvPr>
          <p:cNvSpPr>
            <a:spLocks noGrp="1"/>
          </p:cNvSpPr>
          <p:nvPr/>
        </p:nvSpPr>
        <p:spPr>
          <a:xfrm>
            <a:off x="8034050" y="3770943"/>
            <a:ext cx="4061494" cy="45619"/>
          </a:xfrm>
          <a:prstGeom prst="rect">
            <a:avLst/>
          </a:prstGeom>
          <a:solidFill>
            <a:srgbClr val="357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207EC443-0E68-37D2-FF05-2E8C67D3B606}"/>
              </a:ext>
            </a:extLst>
          </p:cNvPr>
          <p:cNvSpPr>
            <a:spLocks noGrp="1"/>
          </p:cNvSpPr>
          <p:nvPr/>
        </p:nvSpPr>
        <p:spPr>
          <a:xfrm>
            <a:off x="381000" y="1714500"/>
            <a:ext cx="11430000" cy="781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defRPr sz="4350" b="1">
                <a:solidFill>
                  <a:srgbClr val="FFFFFF"/>
                </a:solidFill>
                <a:latin typeface="Cambria"/>
                <a:ea typeface="Cambria"/>
                <a:cs typeface="Cambria"/>
              </a:defRPr>
            </a:pPr>
            <a:r>
              <a:rPr sz="435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Sample, compare, improve</a:t>
            </a:r>
            <a:endParaRPr sz="4400" b="1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B27FBA0-1682-4596-BAE3-DA614AAF091D}"/>
              </a:ext>
            </a:extLst>
          </p:cNvPr>
          <p:cNvSpPr>
            <a:spLocks noGrp="1"/>
          </p:cNvSpPr>
          <p:nvPr/>
        </p:nvSpPr>
        <p:spPr>
          <a:xfrm>
            <a:off x="352137" y="6210551"/>
            <a:ext cx="424342" cy="424342"/>
          </a:xfrm>
          <a:prstGeom prst="rect">
            <a:avLst/>
          </a:prstGeom>
          <a:solidFill>
            <a:srgbClr val="0E7596"/>
          </a:solidFill>
          <a:ln>
            <a:solidFill>
              <a:srgbClr val="0E75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直接连接符 6">
            <a:extLst>
              <a:ext uri="{FF2B5EF4-FFF2-40B4-BE49-F238E27FC236}">
                <a16:creationId xmlns:a16="http://schemas.microsoft.com/office/drawing/2014/main" id="{040DCFEB-71DA-4C79-ACB1-AD2EF35D0305}"/>
              </a:ext>
            </a:extLst>
          </p:cNvPr>
          <p:cNvSpPr>
            <a:spLocks noGrp="1"/>
          </p:cNvSpPr>
          <p:nvPr/>
        </p:nvSpPr>
        <p:spPr>
          <a:xfrm>
            <a:off x="352138" y="6627119"/>
            <a:ext cx="44082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9" name="日期占位符 12">
            <a:extLst>
              <a:ext uri="{FF2B5EF4-FFF2-40B4-BE49-F238E27FC236}">
                <a16:creationId xmlns:a16="http://schemas.microsoft.com/office/drawing/2014/main" id="{E557E6EF-F18A-54FC-4B0B-0BA3C685DDDF}"/>
              </a:ext>
            </a:extLst>
          </p:cNvPr>
          <p:cNvSpPr>
            <a:spLocks noGrp="1"/>
          </p:cNvSpPr>
          <p:nvPr/>
        </p:nvSpPr>
        <p:spPr>
          <a:xfrm>
            <a:off x="935885" y="6210552"/>
            <a:ext cx="3824479" cy="416568"/>
          </a:xfrm>
          <a:prstGeom prst="rect">
            <a:avLst/>
          </a:prstGeom>
        </p:spPr>
        <p:txBody>
          <a:bodyPr/>
          <a:lstStyle>
            <a:lvl1pPr marL="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220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日期占位符 12">
            <a:extLst>
              <a:ext uri="{FF2B5EF4-FFF2-40B4-BE49-F238E27FC236}">
                <a16:creationId xmlns:a16="http://schemas.microsoft.com/office/drawing/2014/main" id="{FA36A170-21AE-ACBD-4685-0D829E82BB19}"/>
              </a:ext>
            </a:extLst>
          </p:cNvPr>
          <p:cNvSpPr>
            <a:spLocks noGrp="1"/>
          </p:cNvSpPr>
          <p:nvPr/>
        </p:nvSpPr>
        <p:spPr>
          <a:xfrm>
            <a:off x="9776166" y="6210552"/>
            <a:ext cx="2319378" cy="416568"/>
          </a:xfrm>
          <a:prstGeom prst="rect">
            <a:avLst/>
          </a:prstGeom>
        </p:spPr>
        <p:txBody>
          <a:bodyPr/>
          <a:lstStyle>
            <a:lvl1pPr marL="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 sz="220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3B25108-18CF-B508-19E9-4ED193E75DAB}"/>
              </a:ext>
            </a:extLst>
          </p:cNvPr>
          <p:cNvSpPr>
            <a:spLocks noGrp="1"/>
          </p:cNvSpPr>
          <p:nvPr/>
        </p:nvSpPr>
        <p:spPr>
          <a:xfrm>
            <a:off x="1333500" y="4114800"/>
            <a:ext cx="9429750" cy="1428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defRPr sz="2325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325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Jie Liu</a:t>
            </a:r>
          </a:p>
          <a:p>
            <a:pPr algn="ctr">
              <a:buNone/>
              <a:defRPr sz="2325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325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The Chinese University of Hong Kong</a:t>
            </a:r>
          </a:p>
          <a:p>
            <a:pPr algn="ctr">
              <a:buNone/>
              <a:defRPr sz="2325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325">
                <a:solidFill>
                  <a:srgbClr val="151515"/>
                </a:solidFill>
                <a:latin typeface="Cambria"/>
                <a:ea typeface="Cambria"/>
                <a:cs typeface="Cambria"/>
                <a:hlinkClick r:id="rId3"/>
              </a:rPr>
              <a:t>https://jieliu.site</a:t>
            </a:r>
            <a:endParaRPr sz="2400"/>
          </a:p>
        </p:txBody>
      </p:sp>
      <p:sp>
        <p:nvSpPr>
          <p:cNvPr id="32" name="GRPO-based online RL for diffusion models">
            <a:extLst>
              <a:ext uri="{FF2B5EF4-FFF2-40B4-BE49-F238E27FC236}">
                <a16:creationId xmlns:a16="http://schemas.microsoft.com/office/drawing/2014/main" id="{2BAD936E-BD3B-41CC-B7A3-D902815EEDA2}"/>
              </a:ext>
            </a:extLst>
          </p:cNvPr>
          <p:cNvSpPr>
            <a:spLocks noGrp="1"/>
          </p:cNvSpPr>
          <p:nvPr/>
        </p:nvSpPr>
        <p:spPr>
          <a:xfrm>
            <a:off x="952500" y="2676525"/>
            <a:ext cx="102870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850" b="0">
                <a:solidFill>
                  <a:srgbClr val="FFFFFF"/>
                </a:solidFill>
                <a:latin typeface="Cambria"/>
                <a:ea typeface="Cambria"/>
                <a:cs typeface="Cambria"/>
              </a:defRPr>
            </a:pPr>
            <a:r>
              <a:rPr sz="2850" b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GRPO-based online RL for diffusion models</a:t>
            </a:r>
          </a:p>
        </p:txBody>
      </p:sp>
      <p:sp>
        <p:nvSpPr>
          <p:cNvPr id="33" name="Diffusion Alignment · ECCV 2026">
            <a:extLst>
              <a:ext uri="{FF2B5EF4-FFF2-40B4-BE49-F238E27FC236}">
                <a16:creationId xmlns:a16="http://schemas.microsoft.com/office/drawing/2014/main" id="{6FB85574-2CF2-4208-97FF-57DFED23C927}"/>
              </a:ext>
            </a:extLst>
          </p:cNvPr>
          <p:cNvSpPr>
            <a:spLocks noGrp="1"/>
          </p:cNvSpPr>
          <p:nvPr/>
        </p:nvSpPr>
        <p:spPr>
          <a:xfrm>
            <a:off x="762000" y="5772150"/>
            <a:ext cx="91440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1875" b="0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Diffusion Alignment · ECCV 2026</a:t>
            </a:r>
          </a:p>
        </p:txBody>
      </p:sp>
    </p:spTree>
    <p:extLst>
      <p:ext uri="{BB962C8B-B14F-4D97-AF65-F5344CB8AC3E}">
        <p14:creationId xmlns:p14="http://schemas.microsoft.com/office/powerpoint/2010/main" val="760015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w this session fits">
            <a:extLst>
              <a:ext uri="{FF2B5EF4-FFF2-40B4-BE49-F238E27FC236}">
                <a16:creationId xmlns:a16="http://schemas.microsoft.com/office/drawing/2014/main" id="{2476E1B6-FC63-446C-888D-2FF3E0E1049D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How this session fits</a:t>
            </a:r>
          </a:p>
        </p:txBody>
      </p:sp>
      <p:sp>
        <p:nvSpPr>
          <p:cNvPr id="2" name="3">
            <a:extLst>
              <a:ext uri="{FF2B5EF4-FFF2-40B4-BE49-F238E27FC236}">
                <a16:creationId xmlns:a16="http://schemas.microsoft.com/office/drawing/2014/main" id="{2AC35CDB-89DE-4897-A7F1-8B69D571FE1B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2</a:t>
            </a:r>
          </a:p>
        </p:txBody>
      </p:sp>
      <p:graphicFrame>
        <p:nvGraphicFramePr>
          <p:cNvPr id="7" name="表格 6"/>
          <p:cNvGraphicFramePr/>
          <p:nvPr/>
        </p:nvGraphicFramePr>
        <p:xfrm>
          <a:off x="428625" y="1476375"/>
          <a:ext cx="11334750" cy="2464593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Approach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Feedback used for the update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Data collection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Direct reward backpropagation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Gradient through a differentiable reward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Generated samples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DPO-style preference learning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Chosen / rejected pairs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Fixed or refreshed pairs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oday: generate a group, score it, update the policy, t">
            <a:extLst>
              <a:ext uri="{FF2B5EF4-FFF2-40B4-BE49-F238E27FC236}">
                <a16:creationId xmlns:a16="http://schemas.microsoft.com/office/drawing/2014/main" id="{6A48A931-6D26-42D4-9CD1-582EBB7E5256}"/>
              </a:ext>
            </a:extLst>
          </p:cNvPr>
          <p:cNvSpPr>
            <a:spLocks noGrp="1"/>
          </p:cNvSpPr>
          <p:nvPr/>
        </p:nvSpPr>
        <p:spPr>
          <a:xfrm>
            <a:off x="523875" y="5238750"/>
            <a:ext cx="11049000" cy="809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400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400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Today: generate a group, score it, update the policy, then sample again.</a:t>
            </a:r>
          </a:p>
        </p:txBody>
      </p:sp>
      <p:graphicFrame>
        <p:nvGraphicFramePr>
          <p:cNvPr id="90" name="Online policy gradient row"/>
          <p:cNvGraphicFramePr/>
          <p:nvPr/>
        </p:nvGraphicFramePr>
        <p:xfrm>
          <a:off x="428625" y="3940968"/>
          <a:ext cx="11334750" cy="821531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Online policy gradient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Scalar rewards and trajectory log-probabilities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Repeated policy rollouts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om rewards to online optimization">
            <a:extLst>
              <a:ext uri="{FF2B5EF4-FFF2-40B4-BE49-F238E27FC236}">
                <a16:creationId xmlns:a16="http://schemas.microsoft.com/office/drawing/2014/main" id="{8FB82082-EB29-4808-8245-AE93F42D6191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From rewards to online optimization</a:t>
            </a:r>
          </a:p>
        </p:txBody>
      </p:sp>
      <p:sp>
        <p:nvSpPr>
          <p:cNvPr id="2" name="2">
            <a:extLst>
              <a:ext uri="{FF2B5EF4-FFF2-40B4-BE49-F238E27FC236}">
                <a16:creationId xmlns:a16="http://schemas.microsoft.com/office/drawing/2014/main" id="{4E5E5FC8-D8CB-45F4-A441-6A20FDF17550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3</a:t>
            </a:r>
          </a:p>
        </p:txBody>
      </p:sp>
      <p:sp>
        <p:nvSpPr>
          <p:cNvPr id="3" name="VideoAlign">
            <a:extLst>
              <a:ext uri="{FF2B5EF4-FFF2-40B4-BE49-F238E27FC236}">
                <a16:creationId xmlns:a16="http://schemas.microsoft.com/office/drawing/2014/main" id="{0F3398F0-F2C0-46C3-B389-257AD1430AA1}"/>
              </a:ext>
            </a:extLst>
          </p:cNvPr>
          <p:cNvSpPr>
            <a:spLocks noGrp="1"/>
          </p:cNvSpPr>
          <p:nvPr/>
        </p:nvSpPr>
        <p:spPr>
          <a:xfrm>
            <a:off x="495300" y="1285875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32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32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VideoAlign</a:t>
            </a:r>
          </a:p>
        </p:txBody>
      </p:sp>
      <p:sp>
        <p:nvSpPr>
          <p:cNvPr id="4" name="What should the reward measure?">
            <a:extLst>
              <a:ext uri="{FF2B5EF4-FFF2-40B4-BE49-F238E27FC236}">
                <a16:creationId xmlns:a16="http://schemas.microsoft.com/office/drawing/2014/main" id="{D8E642DC-10CB-4CCC-9997-8DB7D7BACD94}"/>
              </a:ext>
            </a:extLst>
          </p:cNvPr>
          <p:cNvSpPr>
            <a:spLocks noGrp="1"/>
          </p:cNvSpPr>
          <p:nvPr/>
        </p:nvSpPr>
        <p:spPr>
          <a:xfrm>
            <a:off x="495300" y="1743075"/>
            <a:ext cx="1114425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10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What should the reward measure for video generation?</a:t>
            </a:r>
          </a:p>
        </p:txBody>
      </p:sp>
      <p:sp>
        <p:nvSpPr>
          <p:cNvPr id="5" name="Flow-GRPO">
            <a:extLst>
              <a:ext uri="{FF2B5EF4-FFF2-40B4-BE49-F238E27FC236}">
                <a16:creationId xmlns:a16="http://schemas.microsoft.com/office/drawing/2014/main" id="{76FE4E0D-5FEB-473F-99FD-B721F179659D}"/>
              </a:ext>
            </a:extLst>
          </p:cNvPr>
          <p:cNvSpPr>
            <a:spLocks noGrp="1"/>
          </p:cNvSpPr>
          <p:nvPr/>
        </p:nvSpPr>
        <p:spPr>
          <a:xfrm>
            <a:off x="495300" y="2876550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32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32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Flow-GRPO</a:t>
            </a:r>
          </a:p>
        </p:txBody>
      </p:sp>
      <p:sp>
        <p:nvSpPr>
          <p:cNvPr id="6" name="How can fresh samples improve a flow-based generator?">
            <a:extLst>
              <a:ext uri="{FF2B5EF4-FFF2-40B4-BE49-F238E27FC236}">
                <a16:creationId xmlns:a16="http://schemas.microsoft.com/office/drawing/2014/main" id="{4AD2162D-10C0-4B08-A969-4A1D7C242836}"/>
              </a:ext>
            </a:extLst>
          </p:cNvPr>
          <p:cNvSpPr>
            <a:spLocks noGrp="1"/>
          </p:cNvSpPr>
          <p:nvPr/>
        </p:nvSpPr>
        <p:spPr>
          <a:xfrm>
            <a:off x="495300" y="3333750"/>
            <a:ext cx="1114425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10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How can we optimize flow matching models with online RL?</a:t>
            </a:r>
          </a:p>
        </p:txBody>
      </p:sp>
      <p:sp>
        <p:nvSpPr>
          <p:cNvPr id="7" name="UniGRPO">
            <a:extLst>
              <a:ext uri="{FF2B5EF4-FFF2-40B4-BE49-F238E27FC236}">
                <a16:creationId xmlns:a16="http://schemas.microsoft.com/office/drawing/2014/main" id="{C98D2B0A-4C37-4F39-8509-41DBC73618C8}"/>
              </a:ext>
            </a:extLst>
          </p:cNvPr>
          <p:cNvSpPr>
            <a:spLocks noGrp="1"/>
          </p:cNvSpPr>
          <p:nvPr/>
        </p:nvSpPr>
        <p:spPr>
          <a:xfrm>
            <a:off x="495300" y="4467225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32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32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UniGRPO</a:t>
            </a:r>
          </a:p>
        </p:txBody>
      </p:sp>
      <p:sp>
        <p:nvSpPr>
          <p:cNvPr id="8" name="How can text and image generation learn together?">
            <a:extLst>
              <a:ext uri="{FF2B5EF4-FFF2-40B4-BE49-F238E27FC236}">
                <a16:creationId xmlns:a16="http://schemas.microsoft.com/office/drawing/2014/main" id="{250D016E-A48E-4525-B721-8AEED5420095}"/>
              </a:ext>
            </a:extLst>
          </p:cNvPr>
          <p:cNvSpPr>
            <a:spLocks noGrp="1"/>
          </p:cNvSpPr>
          <p:nvPr/>
        </p:nvSpPr>
        <p:spPr>
          <a:xfrm>
            <a:off x="495300" y="4924425"/>
            <a:ext cx="1114425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10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How can text and image generation learn together through RL?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4CF88-F870-A723-AEF9-17C41B4BF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4361" y="1816423"/>
            <a:ext cx="12340721" cy="1541883"/>
          </a:xfrm>
        </p:spPr>
        <p:txBody>
          <a:bodyPr>
            <a:normAutofit/>
          </a:bodyPr>
          <a:lstStyle/>
          <a:p>
            <a:pPr>
              <a:defRPr>
                <a:latin typeface="Cambria"/>
                <a:ea typeface="Cambria"/>
                <a:cs typeface="Cambria"/>
              </a:defRPr>
            </a:pPr>
            <a:r>
              <a:rPr sz="4400" b="1">
                <a:latin typeface="Cambria"/>
                <a:ea typeface="Cambria"/>
                <a:cs typeface="Cambria"/>
              </a:rPr>
              <a:t>Improving Video Generation </a:t>
            </a:r>
            <a:br>
              <a:rPr>
                <a:latin typeface="Cambria"/>
                <a:ea typeface="Cambria"/>
                <a:cs typeface="Cambria"/>
              </a:rPr>
            </a:br>
            <a:r>
              <a:rPr sz="4400" b="1">
                <a:latin typeface="Cambria"/>
                <a:ea typeface="Cambria"/>
                <a:cs typeface="Cambria"/>
              </a:rPr>
              <a:t>with Human Feedback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287711D-7F9A-CC4E-45F2-BB8BB3FE7C14}"/>
              </a:ext>
            </a:extLst>
          </p:cNvPr>
          <p:cNvSpPr>
            <a:spLocks noGrp="1"/>
          </p:cNvSpPr>
          <p:nvPr/>
        </p:nvSpPr>
        <p:spPr>
          <a:xfrm>
            <a:off x="851338" y="2958792"/>
            <a:ext cx="10489324" cy="1450883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lnSpc>
                <a:spcPct val="110000"/>
              </a:lnSpc>
              <a:buNone/>
              <a:defRPr>
                <a:latin typeface="Cambria"/>
                <a:ea typeface="Cambria"/>
                <a:cs typeface="Cambria"/>
              </a:defRPr>
            </a:pPr>
            <a:r>
              <a:rPr sz="1600">
                <a:latin typeface="Cambria"/>
                <a:ea typeface="Cambria"/>
                <a:cs typeface="Cambria"/>
              </a:rPr>
              <a:t>Jie Liu*,  Gongye Liu*,  Jiajun Liang,  Ziyang Yuan,  Xiaokun Liu,  Mingwu Zheng</a:t>
            </a:r>
          </a:p>
          <a:p>
            <a:pPr>
              <a:lnSpc>
                <a:spcPct val="110000"/>
              </a:lnSpc>
              <a:buNone/>
              <a:defRPr>
                <a:latin typeface="Cambria"/>
                <a:ea typeface="Cambria"/>
                <a:cs typeface="Cambria"/>
              </a:defRPr>
            </a:pPr>
            <a:r>
              <a:rPr sz="1600">
                <a:latin typeface="Cambria"/>
                <a:ea typeface="Cambria"/>
                <a:cs typeface="Cambria"/>
              </a:rPr>
              <a:t>Xiele Wu,  Qiulin Wang,  Menghan Xia,  Xintao Wang,  Xiaohong Liu,  Fei Yang</a:t>
            </a:r>
          </a:p>
          <a:p>
            <a:pPr>
              <a:lnSpc>
                <a:spcPct val="110000"/>
              </a:lnSpc>
              <a:buNone/>
              <a:defRPr>
                <a:latin typeface="Cambria"/>
                <a:ea typeface="Cambria"/>
                <a:cs typeface="Cambria"/>
              </a:defRPr>
            </a:pPr>
            <a:r>
              <a:rPr sz="1600">
                <a:latin typeface="Cambria"/>
                <a:ea typeface="Cambria"/>
                <a:cs typeface="Cambria"/>
              </a:rPr>
              <a:t>Pengfei Wan,  Di Zhang,  Kun Gai,  Yujiu Yang✉,  Wanli Ouyang</a:t>
            </a:r>
          </a:p>
        </p:txBody>
      </p:sp>
      <p:pic>
        <p:nvPicPr>
          <p:cNvPr id="11" name="Picture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89561" y="5485905"/>
            <a:ext cx="931306" cy="931306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3856" y="5485905"/>
            <a:ext cx="1647697" cy="931306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reflection endPos="0" dist="50800" dir="5400000" sy="-100000" algn="bl" rotWithShape="0"/>
          </a:effectLst>
        </p:spPr>
      </p:pic>
      <p:pic>
        <p:nvPicPr>
          <p:cNvPr id="13" name="Picture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722888" y="5552044"/>
            <a:ext cx="1354092" cy="799027"/>
          </a:xfrm>
          <a:prstGeom prst="rect">
            <a:avLst/>
          </a:prstGeom>
        </p:spPr>
      </p:pic>
      <p:pic>
        <p:nvPicPr>
          <p:cNvPr id="14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111181" y="5487216"/>
            <a:ext cx="1876359" cy="938180"/>
          </a:xfrm>
          <a:prstGeom prst="rect">
            <a:avLst/>
          </a:prstGeom>
        </p:spPr>
      </p:pic>
      <p:pic>
        <p:nvPicPr>
          <p:cNvPr id="15" name="Picture 1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773574" y="5489810"/>
            <a:ext cx="935586" cy="935586"/>
          </a:xfrm>
          <a:prstGeom prst="rect">
            <a:avLst/>
          </a:prstGeom>
        </p:spPr>
      </p:pic>
      <p:sp>
        <p:nvSpPr>
          <p:cNvPr id="90" name="VideoAlign label">
            <a:extLst>
              <a:ext uri="{FF2B5EF4-FFF2-40B4-BE49-F238E27FC236}">
                <a16:creationId xmlns:a16="http://schemas.microsoft.com/office/drawing/2014/main" id="{72732295-9817-402B-8401-D6C5222AB186}"/>
              </a:ext>
            </a:extLst>
          </p:cNvPr>
          <p:cNvSpPr>
            <a:spLocks noGrp="1"/>
          </p:cNvSpPr>
          <p:nvPr/>
        </p:nvSpPr>
        <p:spPr>
          <a:xfrm>
            <a:off x="3238500" y="1333500"/>
            <a:ext cx="5715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550" b="1">
                <a:solidFill>
                  <a:srgbClr val="327B9B"/>
                </a:solidFill>
                <a:latin typeface="Cambria"/>
                <a:ea typeface="Cambria"/>
                <a:cs typeface="Cambria"/>
              </a:defRPr>
            </a:pPr>
            <a:r>
              <a:rPr sz="2550" b="1">
                <a:solidFill>
                  <a:srgbClr val="327B9B"/>
                </a:solidFill>
                <a:latin typeface="Cambria"/>
                <a:ea typeface="Cambria"/>
                <a:cs typeface="Cambria"/>
              </a:rPr>
              <a:t>VideoAlign</a:t>
            </a:r>
          </a:p>
        </p:txBody>
      </p:sp>
      <p:sp>
        <p:nvSpPr>
          <p:cNvPr id="91" name="4">
            <a:extLst>
              <a:ext uri="{FF2B5EF4-FFF2-40B4-BE49-F238E27FC236}">
                <a16:creationId xmlns:a16="http://schemas.microsoft.com/office/drawing/2014/main" id="{D9DC0340-F7B2-49EB-A7A0-B8A077317E84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576104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ideoAlign: defining useful feedback">
            <a:extLst>
              <a:ext uri="{FF2B5EF4-FFF2-40B4-BE49-F238E27FC236}">
                <a16:creationId xmlns:a16="http://schemas.microsoft.com/office/drawing/2014/main" id="{AEC9D5D8-90C9-4AFE-83FB-7FA06477BEBC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VideoAlign: defining useful feedback</a:t>
            </a:r>
          </a:p>
        </p:txBody>
      </p:sp>
      <p:sp>
        <p:nvSpPr>
          <p:cNvPr id="2" name="4">
            <a:extLst>
              <a:ext uri="{FF2B5EF4-FFF2-40B4-BE49-F238E27FC236}">
                <a16:creationId xmlns:a16="http://schemas.microsoft.com/office/drawing/2014/main" id="{D9DC0340-F7B2-49EB-A7A0-B8A077317E84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5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28625" y="1225537"/>
            <a:ext cx="7429500" cy="3282975"/>
          </a:xfrm>
          <a:prstGeom prst="rect">
            <a:avLst/>
          </a:prstGeom>
        </p:spPr>
      </p:pic>
      <p:sp>
        <p:nvSpPr>
          <p:cNvPr id="4" name="12 video models&#10;182k annotated triplets">
            <a:extLst>
              <a:ext uri="{FF2B5EF4-FFF2-40B4-BE49-F238E27FC236}">
                <a16:creationId xmlns:a16="http://schemas.microsoft.com/office/drawing/2014/main" id="{69C6598C-A2E8-4CBB-9495-3D532A3143D1}"/>
              </a:ext>
            </a:extLst>
          </p:cNvPr>
          <p:cNvSpPr>
            <a:spLocks noGrp="1"/>
          </p:cNvSpPr>
          <p:nvPr/>
        </p:nvSpPr>
        <p:spPr>
          <a:xfrm>
            <a:off x="8162925" y="1733550"/>
            <a:ext cx="3524250" cy="1333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400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400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12 video models</a:t>
            </a:r>
          </a:p>
          <a:p>
            <a:pPr>
              <a:defRPr sz="2400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400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182k annotated triplets</a:t>
            </a:r>
          </a:p>
        </p:txBody>
      </p:sp>
      <p:graphicFrame>
        <p:nvGraphicFramePr>
          <p:cNvPr id="10" name="表格 9"/>
          <p:cNvGraphicFramePr/>
          <p:nvPr/>
        </p:nvGraphicFramePr>
        <p:xfrm>
          <a:off x="523875" y="4857750"/>
          <a:ext cx="11049000" cy="1219200"/>
        </p:xfrm>
        <a:graphic>
          <a:graphicData uri="http://schemas.openxmlformats.org/drawingml/2006/table">
            <a:tbl>
              <a:tblPr/>
              <a:tblGrid>
                <a:gridCol w="161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327B9B"/>
                          </a:solidFill>
                          <a:latin typeface="Cambria"/>
                          <a:ea typeface="Cambria"/>
                          <a:cs typeface="Cambria"/>
                        </a:rPr>
                        <a:t>VQ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7232D"/>
                          </a:solidFill>
                          <a:latin typeface="Cambria"/>
                          <a:ea typeface="Cambria"/>
                          <a:cs typeface="Cambria"/>
                        </a:rPr>
                        <a:t>Visual quality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327B9B"/>
                          </a:solidFill>
                          <a:latin typeface="Cambria"/>
                          <a:ea typeface="Cambria"/>
                          <a:cs typeface="Cambria"/>
                        </a:rPr>
                        <a:t>MQ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7232D"/>
                          </a:solidFill>
                          <a:latin typeface="Cambria"/>
                          <a:ea typeface="Cambria"/>
                          <a:cs typeface="Cambria"/>
                        </a:rPr>
                        <a:t>Motion quality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327B9B"/>
                          </a:solidFill>
                          <a:latin typeface="Cambria"/>
                          <a:ea typeface="Cambria"/>
                          <a:cs typeface="Cambria"/>
                        </a:rPr>
                        <a:t>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7232D"/>
                          </a:solidFill>
                          <a:latin typeface="Cambria"/>
                          <a:ea typeface="Cambria"/>
                          <a:cs typeface="Cambria"/>
                        </a:rPr>
                        <a:t>Text alignment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ideoAlign: reward modeling">
            <a:extLst>
              <a:ext uri="{FF2B5EF4-FFF2-40B4-BE49-F238E27FC236}">
                <a16:creationId xmlns:a16="http://schemas.microsoft.com/office/drawing/2014/main" id="{37C79FF3-D1C5-42EC-85C4-B435A6029C23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VideoAlign: reward modeling</a:t>
            </a:r>
          </a:p>
        </p:txBody>
      </p:sp>
      <p:sp>
        <p:nvSpPr>
          <p:cNvPr id="2" name="5">
            <a:extLst>
              <a:ext uri="{FF2B5EF4-FFF2-40B4-BE49-F238E27FC236}">
                <a16:creationId xmlns:a16="http://schemas.microsoft.com/office/drawing/2014/main" id="{90199546-46F2-4F0D-93F3-BEFDD3D501F2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6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863401" y="1066800"/>
            <a:ext cx="8465198" cy="4343400"/>
          </a:xfrm>
          <a:prstGeom prst="rect">
            <a:avLst/>
          </a:prstGeom>
        </p:spPr>
      </p:pic>
      <p:sp>
        <p:nvSpPr>
          <p:cNvPr id="4" name="VQ and MQ precede the prompt; TA also conditions on the">
            <a:extLst>
              <a:ext uri="{FF2B5EF4-FFF2-40B4-BE49-F238E27FC236}">
                <a16:creationId xmlns:a16="http://schemas.microsoft.com/office/drawing/2014/main" id="{4E58A526-3EE0-4D8E-B980-EC22DC450D88}"/>
              </a:ext>
            </a:extLst>
          </p:cNvPr>
          <p:cNvSpPr>
            <a:spLocks noGrp="1"/>
          </p:cNvSpPr>
          <p:nvPr/>
        </p:nvSpPr>
        <p:spPr>
          <a:xfrm>
            <a:off x="523875" y="5648325"/>
            <a:ext cx="1114425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17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VQ and MQ precede the prompt; TA also conditions on the prompt.</a:t>
            </a:r>
          </a:p>
        </p:txBody>
      </p:sp>
      <p:sp>
        <p:nvSpPr>
          <p:cNvPr id="8" name="math_mask_btt">
            <a:extLst>
              <a:ext uri="{FF2B5EF4-FFF2-40B4-BE49-F238E27FC236}">
                <a16:creationId xmlns:a16="http://schemas.microsoft.com/office/drawing/2014/main" id="{CF77A482-64C5-4A84-BC4D-BA7BF1262C39}"/>
              </a:ext>
            </a:extLst>
          </p:cNvPr>
          <p:cNvSpPr>
            <a:spLocks noGrp="1"/>
          </p:cNvSpPr>
          <p:nvPr/>
        </p:nvSpPr>
        <p:spPr>
          <a:xfrm>
            <a:off x="2124075" y="4286250"/>
            <a:ext cx="4191000" cy="7715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9" name="LaTeX btt" descr="\mathcal L_{\mathrm{BTT}}=-\mathbb E_{\mathcal D}\!\left[\log p_\phi\!\left(\ell\mid c,x^A,x^B\right)\right]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465195" y="4480674"/>
            <a:ext cx="3480185" cy="4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ward quality needs its own evaluation">
            <a:extLst>
              <a:ext uri="{FF2B5EF4-FFF2-40B4-BE49-F238E27FC236}">
                <a16:creationId xmlns:a16="http://schemas.microsoft.com/office/drawing/2014/main" id="{BE552092-0562-4463-AC58-3956012B9AD4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Reward quality needs its own evaluation</a:t>
            </a:r>
          </a:p>
        </p:txBody>
      </p:sp>
      <p:sp>
        <p:nvSpPr>
          <p:cNvPr id="2" name="6">
            <a:extLst>
              <a:ext uri="{FF2B5EF4-FFF2-40B4-BE49-F238E27FC236}">
                <a16:creationId xmlns:a16="http://schemas.microsoft.com/office/drawing/2014/main" id="{351A02BF-689C-4A77-8BCF-D71BE2251685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7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41618" y="1152525"/>
            <a:ext cx="9308764" cy="4448175"/>
          </a:xfrm>
          <a:prstGeom prst="rect">
            <a:avLst/>
          </a:prstGeom>
        </p:spPr>
      </p:pic>
      <p:sp>
        <p:nvSpPr>
          <p:cNvPr id="4" name="Agreement with human preferences is one check before po">
            <a:extLst>
              <a:ext uri="{FF2B5EF4-FFF2-40B4-BE49-F238E27FC236}">
                <a16:creationId xmlns:a16="http://schemas.microsoft.com/office/drawing/2014/main" id="{A4AA4914-D80A-465A-8E39-672CE868D373}"/>
              </a:ext>
            </a:extLst>
          </p:cNvPr>
          <p:cNvSpPr>
            <a:spLocks noGrp="1"/>
          </p:cNvSpPr>
          <p:nvPr/>
        </p:nvSpPr>
        <p:spPr>
          <a:xfrm>
            <a:off x="523875" y="5762625"/>
            <a:ext cx="109537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100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Agreement with human preferences is one check before policy optimization.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ideoAlign: a generation example">
            <a:extLst>
              <a:ext uri="{FF2B5EF4-FFF2-40B4-BE49-F238E27FC236}">
                <a16:creationId xmlns:a16="http://schemas.microsoft.com/office/drawing/2014/main" id="{D14EF159-2E62-44FE-AA14-394E560DFABF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VideoAlign: a generation example</a:t>
            </a:r>
          </a:p>
        </p:txBody>
      </p:sp>
      <p:sp>
        <p:nvSpPr>
          <p:cNvPr id="2" name="7">
            <a:extLst>
              <a:ext uri="{FF2B5EF4-FFF2-40B4-BE49-F238E27FC236}">
                <a16:creationId xmlns:a16="http://schemas.microsoft.com/office/drawing/2014/main" id="{93AC3BC9-B6B7-4277-951E-8F77F084C377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8</a:t>
            </a:r>
          </a:p>
        </p:txBody>
      </p:sp>
      <p:sp>
        <p:nvSpPr>
          <p:cNvPr id="3" name="A cowboy rides his horse across an open plain at sunset">
            <a:extLst>
              <a:ext uri="{FF2B5EF4-FFF2-40B4-BE49-F238E27FC236}">
                <a16:creationId xmlns:a16="http://schemas.microsoft.com/office/drawing/2014/main" id="{8C7774E5-EB42-436E-9981-02D3965E0D17}"/>
              </a:ext>
            </a:extLst>
          </p:cNvPr>
          <p:cNvSpPr>
            <a:spLocks noGrp="1"/>
          </p:cNvSpPr>
          <p:nvPr/>
        </p:nvSpPr>
        <p:spPr>
          <a:xfrm>
            <a:off x="523875" y="1133475"/>
            <a:ext cx="111442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175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A cowboy rides his horse across an open plain at sunset.</a:t>
            </a:r>
          </a:p>
        </p:txBody>
      </p:sp>
      <p:sp>
        <p:nvSpPr>
          <p:cNvPr id="4" name="Base model">
            <a:extLst>
              <a:ext uri="{FF2B5EF4-FFF2-40B4-BE49-F238E27FC236}">
                <a16:creationId xmlns:a16="http://schemas.microsoft.com/office/drawing/2014/main" id="{35502492-09C6-453F-AAC1-A3086970E4E8}"/>
              </a:ext>
            </a:extLst>
          </p:cNvPr>
          <p:cNvSpPr>
            <a:spLocks noGrp="1"/>
          </p:cNvSpPr>
          <p:nvPr/>
        </p:nvSpPr>
        <p:spPr>
          <a:xfrm>
            <a:off x="666750" y="1857375"/>
            <a:ext cx="49530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17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Base model</a:t>
            </a:r>
          </a:p>
        </p:txBody>
      </p:sp>
      <p:sp>
        <p:nvSpPr>
          <p:cNvPr id="5" name="After alignment">
            <a:extLst>
              <a:ext uri="{FF2B5EF4-FFF2-40B4-BE49-F238E27FC236}">
                <a16:creationId xmlns:a16="http://schemas.microsoft.com/office/drawing/2014/main" id="{0E5D3883-DE8D-4858-8DD9-3109209742CC}"/>
              </a:ext>
            </a:extLst>
          </p:cNvPr>
          <p:cNvSpPr>
            <a:spLocks noGrp="1"/>
          </p:cNvSpPr>
          <p:nvPr/>
        </p:nvSpPr>
        <p:spPr>
          <a:xfrm>
            <a:off x="6524625" y="1857375"/>
            <a:ext cx="49530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17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After alignment</a:t>
            </a:r>
          </a:p>
        </p:txBody>
      </p:sp>
      <p:pic>
        <p:nvPicPr>
          <p:cNvPr id="14" name="VideoAlign embedded clip 18_1">
            <a:hlinkClick r:id="" action="ppaction://media"/>
            <a:extLst>
              <a:ext uri="{FF2B5EF4-FFF2-40B4-BE49-F238E27FC236}">
                <a16:creationId xmlns:a16="http://schemas.microsoft.com/office/drawing/2014/main" id="{B1378224-1EBC-BAC8-EF68-9FF9199190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/>
        </p:blipFill>
        <p:spPr>
          <a:xfrm>
            <a:off x="523875" y="2410505"/>
            <a:ext cx="5381625" cy="3075214"/>
          </a:xfrm>
          <a:prstGeom prst="rect">
            <a:avLst/>
          </a:prstGeom>
        </p:spPr>
      </p:pic>
      <p:pic>
        <p:nvPicPr>
          <p:cNvPr id="15" name="VideoAlign embedded clip 18_3">
            <a:hlinkClick r:id="" action="ppaction://media"/>
            <a:extLst>
              <a:ext uri="{FF2B5EF4-FFF2-40B4-BE49-F238E27FC236}">
                <a16:creationId xmlns:a16="http://schemas.microsoft.com/office/drawing/2014/main" id="{85572CDE-D8AB-3696-C69E-7338E2C34CE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/>
        </p:blipFill>
        <p:spPr>
          <a:xfrm>
            <a:off x="6286500" y="2410505"/>
            <a:ext cx="5381625" cy="3075214"/>
          </a:xfrm>
          <a:prstGeom prst="rect">
            <a:avLst/>
          </a:prstGeom>
        </p:spPr>
      </p:pic>
      <p:sp>
        <p:nvSpPr>
          <p:cNvPr id="8" name="VideoAlign qualitative example; original embedded clips">
            <a:extLst>
              <a:ext uri="{FF2B5EF4-FFF2-40B4-BE49-F238E27FC236}">
                <a16:creationId xmlns:a16="http://schemas.microsoft.com/office/drawing/2014/main" id="{F1FCE8DB-6D8E-4399-A863-4BDCC2699A3D}"/>
              </a:ext>
            </a:extLst>
          </p:cNvPr>
          <p:cNvSpPr>
            <a:spLocks noGrp="1"/>
          </p:cNvSpPr>
          <p:nvPr/>
        </p:nvSpPr>
        <p:spPr>
          <a:xfrm>
            <a:off x="266700" y="6429375"/>
            <a:ext cx="1081087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00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VideoAlign qualitative example; original embedded clips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8FEB3-2F1F-A446-2B6D-2E862081F1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2359" y="1968079"/>
            <a:ext cx="10489324" cy="1541883"/>
          </a:xfrm>
        </p:spPr>
        <p:txBody>
          <a:bodyPr>
            <a:normAutofit/>
          </a:bodyPr>
          <a:lstStyle/>
          <a:p>
            <a:pPr>
              <a:defRPr>
                <a:latin typeface="Cambria"/>
                <a:ea typeface="Cambria"/>
                <a:cs typeface="Cambria"/>
              </a:defRPr>
            </a:pPr>
            <a:r>
              <a:rPr sz="3600" b="1">
                <a:latin typeface="Cambria"/>
                <a:ea typeface="Cambria"/>
                <a:cs typeface="Cambria"/>
              </a:rPr>
              <a:t>Flow-GRPO: </a:t>
            </a:r>
            <a:br>
              <a:rPr>
                <a:latin typeface="Cambria"/>
                <a:ea typeface="Cambria"/>
                <a:cs typeface="Cambria"/>
              </a:rPr>
            </a:br>
            <a:r>
              <a:rPr sz="3600" b="1">
                <a:latin typeface="Cambria"/>
                <a:ea typeface="Cambria"/>
                <a:cs typeface="Cambria"/>
              </a:rPr>
              <a:t>Training Flow Matching Models via Online RL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469894A-0DC4-30C4-A944-D69F6A9489FC}"/>
              </a:ext>
            </a:extLst>
          </p:cNvPr>
          <p:cNvSpPr>
            <a:spLocks noGrp="1"/>
          </p:cNvSpPr>
          <p:nvPr/>
        </p:nvSpPr>
        <p:spPr>
          <a:xfrm>
            <a:off x="932915" y="3645488"/>
            <a:ext cx="10489324" cy="784333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defRPr>
                <a:latin typeface="Cambria"/>
                <a:ea typeface="Cambria"/>
                <a:cs typeface="Cambria"/>
              </a:defRPr>
            </a:pPr>
            <a:r>
              <a:rPr sz="2000">
                <a:latin typeface="Cambria"/>
                <a:ea typeface="Cambria"/>
                <a:cs typeface="Cambria"/>
              </a:rPr>
              <a:t>Jie Liu*, Gongye Liu*, Jiajun Liang, Yangguang Li, </a:t>
            </a:r>
          </a:p>
          <a:p>
            <a:pPr>
              <a:defRPr>
                <a:latin typeface="Cambria"/>
                <a:ea typeface="Cambria"/>
                <a:cs typeface="Cambria"/>
              </a:defRPr>
            </a:pPr>
            <a:r>
              <a:rPr sz="2000">
                <a:latin typeface="Cambria"/>
                <a:ea typeface="Cambria"/>
                <a:cs typeface="Cambria"/>
              </a:rPr>
              <a:t>Jiaheng Liu, Xintao Wang, Pengfei Wan, Di Zhang, Wanli Ouyang✉</a:t>
            </a:r>
          </a:p>
        </p:txBody>
      </p:sp>
      <p:pic>
        <p:nvPicPr>
          <p:cNvPr id="11" name="Picture 3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3416" y="5348589"/>
            <a:ext cx="1647697" cy="931306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reflection endPos="0" dist="50800" dir="5400000" sy="-100000" algn="bl" rotWithShape="0"/>
          </a:effectLst>
        </p:spPr>
      </p:pic>
      <p:pic>
        <p:nvPicPr>
          <p:cNvPr id="12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832009" y="5424789"/>
            <a:ext cx="1354092" cy="799027"/>
          </a:xfrm>
          <a:prstGeom prst="rect">
            <a:avLst/>
          </a:prstGeom>
        </p:spPr>
      </p:pic>
      <p:pic>
        <p:nvPicPr>
          <p:cNvPr id="13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400741" y="5349900"/>
            <a:ext cx="1876359" cy="938180"/>
          </a:xfrm>
          <a:prstGeom prst="rect">
            <a:avLst/>
          </a:prstGeom>
        </p:spPr>
      </p:pic>
      <p:pic>
        <p:nvPicPr>
          <p:cNvPr id="14" name="Picture 1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063134" y="5352494"/>
            <a:ext cx="935586" cy="935586"/>
          </a:xfrm>
          <a:prstGeom prst="rect">
            <a:avLst/>
          </a:prstGeom>
        </p:spPr>
      </p:pic>
      <p:pic>
        <p:nvPicPr>
          <p:cNvPr id="15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679121" y="5348589"/>
            <a:ext cx="752706" cy="939947"/>
          </a:xfrm>
          <a:prstGeom prst="rect">
            <a:avLst/>
          </a:prstGeom>
        </p:spPr>
      </p:pic>
      <p:sp>
        <p:nvSpPr>
          <p:cNvPr id="91" name="4">
            <a:extLst>
              <a:ext uri="{FF2B5EF4-FFF2-40B4-BE49-F238E27FC236}">
                <a16:creationId xmlns:a16="http://schemas.microsoft.com/office/drawing/2014/main" id="{D9DC0340-F7B2-49EB-A7A0-B8A077317E84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538808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-GRPO: the full training loop">
            <a:extLst>
              <a:ext uri="{FF2B5EF4-FFF2-40B4-BE49-F238E27FC236}">
                <a16:creationId xmlns:a16="http://schemas.microsoft.com/office/drawing/2014/main" id="{5FD44ACC-8253-444A-BD60-3154CF3BBED3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Flow-GRPO: the full training loop</a:t>
            </a:r>
          </a:p>
        </p:txBody>
      </p:sp>
      <p:sp>
        <p:nvSpPr>
          <p:cNvPr id="2" name="8">
            <a:extLst>
              <a:ext uri="{FF2B5EF4-FFF2-40B4-BE49-F238E27FC236}">
                <a16:creationId xmlns:a16="http://schemas.microsoft.com/office/drawing/2014/main" id="{C484EDB9-8251-4FB8-8C42-23A345BA1886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10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31803" y="1066800"/>
            <a:ext cx="8328393" cy="5048250"/>
          </a:xfrm>
          <a:prstGeom prst="rect">
            <a:avLst/>
          </a:prstGeom>
        </p:spPr>
      </p:pic>
      <p:sp>
        <p:nvSpPr>
          <p:cNvPr id="5" name="Flow-GRPO, NeurIPS 2025">
            <a:extLst>
              <a:ext uri="{FF2B5EF4-FFF2-40B4-BE49-F238E27FC236}">
                <a16:creationId xmlns:a16="http://schemas.microsoft.com/office/drawing/2014/main" id="{D34A6B77-F0DB-468A-8E8F-04C7CE46F3A4}"/>
              </a:ext>
            </a:extLst>
          </p:cNvPr>
          <p:cNvSpPr>
            <a:spLocks noGrp="1"/>
          </p:cNvSpPr>
          <p:nvPr/>
        </p:nvSpPr>
        <p:spPr>
          <a:xfrm>
            <a:off x="266700" y="6429375"/>
            <a:ext cx="1081087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00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Flow-GRPO, NeurIPS 2025</a:t>
            </a:r>
          </a:p>
        </p:txBody>
      </p:sp>
      <p:sp>
        <p:nvSpPr>
          <p:cNvPr id="9" name="math_mask_overview">
            <a:extLst>
              <a:ext uri="{FF2B5EF4-FFF2-40B4-BE49-F238E27FC236}">
                <a16:creationId xmlns:a16="http://schemas.microsoft.com/office/drawing/2014/main" id="{E9C46867-00F7-4FD9-8CFF-7677554C2FA2}"/>
              </a:ext>
            </a:extLst>
          </p:cNvPr>
          <p:cNvSpPr>
            <a:spLocks noGrp="1"/>
          </p:cNvSpPr>
          <p:nvPr/>
        </p:nvSpPr>
        <p:spPr>
          <a:xfrm>
            <a:off x="7410450" y="1752600"/>
            <a:ext cx="2314575" cy="2667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0" name="LaTeX overview" descr="J=J_{\mathrm{clip}}-\beta D_{\mathrm{KL}}\!\left(\pi_\theta\Vert\pi_{\mathrm{ref}}\right)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7573395" y="1796859"/>
            <a:ext cx="2017259" cy="18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enoising as a policy">
            <a:extLst>
              <a:ext uri="{FF2B5EF4-FFF2-40B4-BE49-F238E27FC236}">
                <a16:creationId xmlns:a16="http://schemas.microsoft.com/office/drawing/2014/main" id="{DF0FA136-3A68-4493-A51D-218B328DF14E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Denoising as a policy</a:t>
            </a:r>
          </a:p>
        </p:txBody>
      </p:sp>
      <p:sp>
        <p:nvSpPr>
          <p:cNvPr id="2" name="9">
            <a:extLst>
              <a:ext uri="{FF2B5EF4-FFF2-40B4-BE49-F238E27FC236}">
                <a16:creationId xmlns:a16="http://schemas.microsoft.com/office/drawing/2014/main" id="{E32EDAB3-75A3-463A-90D0-8FFC57772855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11</a:t>
            </a:r>
          </a:p>
        </p:txBody>
      </p:sp>
      <p:graphicFrame>
        <p:nvGraphicFramePr>
          <p:cNvPr id="8" name="表格 7"/>
          <p:cNvGraphicFramePr/>
          <p:nvPr/>
        </p:nvGraphicFramePr>
        <p:xfrm>
          <a:off x="523875" y="1266825"/>
          <a:ext cx="11144250" cy="323850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RL quantity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Denoising interpretation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sz="2100">
                          <a:solidFill>
                            <a:srgbClr val="151515"/>
                          </a:solidFill>
                          <a:latin typeface="Cambria"/>
                        </a:rPr>
                        <a:t>State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sz="2100">
                          <a:solidFill>
                            <a:srgbClr val="151515"/>
                          </a:solidFill>
                          <a:latin typeface="Cambria"/>
                        </a:rPr>
                        <a:t>Action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sz="2100">
                          <a:solidFill>
                            <a:srgbClr val="151515"/>
                          </a:solidFill>
                          <a:latin typeface="Cambria"/>
                        </a:rPr>
                        <a:t>Policy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Distribution of the next denoising step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sz="2100">
                          <a:solidFill>
                            <a:srgbClr val="151515"/>
                          </a:solidFill>
                          <a:latin typeface="Cambria"/>
                        </a:rPr>
                        <a:t>Terminal reward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Score of the decoded final image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LaTeX pg" descr="\nabla_\theta\,\mathbb E_{\tau\sim\pi_\theta}\!\left[R(\tau)\right]=\mathbb E_{\tau\sim\pi_\theta}\!\left[R(\tau)\sum_{k=0}^{K-1}\nabla_\theta\log\pi_\theta(a_k\mid s_k)\right]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563899" y="4883936"/>
            <a:ext cx="7064202" cy="947753"/>
          </a:xfrm>
          <a:prstGeom prst="rect">
            <a:avLst/>
          </a:prstGeom>
        </p:spPr>
      </p:pic>
      <p:pic>
        <p:nvPicPr>
          <p:cNvPr id="10" name="LaTeX state" descr="s_k=(c,t_k,z_k)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3762375" y="2100268"/>
            <a:ext cx="1738246" cy="285739"/>
          </a:xfrm>
          <a:prstGeom prst="rect">
            <a:avLst/>
          </a:prstGeom>
        </p:spPr>
      </p:pic>
      <p:pic>
        <p:nvPicPr>
          <p:cNvPr id="11" name="LaTeX action" descr="a_k=z_{k+1}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3762375" y="2796988"/>
            <a:ext cx="1181291" cy="225800"/>
          </a:xfrm>
          <a:prstGeom prst="rect">
            <a:avLst/>
          </a:prstGeom>
        </p:spPr>
      </p:pic>
      <p:pic>
        <p:nvPicPr>
          <p:cNvPr id="12" name="LaTeX policycell" descr="\pi_\theta(a_k\mid s_k)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457325" y="3424320"/>
            <a:ext cx="1113682" cy="247485"/>
          </a:xfrm>
          <a:prstGeom prst="rect">
            <a:avLst/>
          </a:prstGeom>
        </p:spPr>
      </p:pic>
      <p:pic>
        <p:nvPicPr>
          <p:cNvPr id="13" name="LaTeX timefoot" descr="z_k=x_{t_k},\qquad t_0=1,\quad t_K=0,\qquad k=0,\ldots,K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362348" y="6471070"/>
            <a:ext cx="3370854" cy="154736"/>
          </a:xfrm>
          <a:prstGeom prst="rect">
            <a:avLst/>
          </a:prstGeom>
        </p:spPr>
      </p:pic>
      <p:sp>
        <p:nvSpPr>
          <p:cNvPr id="14" name="MDP formulation: DDPO (Black et al., 2024).">
            <a:extLst>
              <a:ext uri="{FF2B5EF4-FFF2-40B4-BE49-F238E27FC236}">
                <a16:creationId xmlns:a16="http://schemas.microsoft.com/office/drawing/2014/main" id="{7C9F1428-62D8-42A4-88D3-74392E395411}"/>
              </a:ext>
            </a:extLst>
          </p:cNvPr>
          <p:cNvSpPr>
            <a:spLocks noGrp="1"/>
          </p:cNvSpPr>
          <p:nvPr/>
        </p:nvSpPr>
        <p:spPr>
          <a:xfrm>
            <a:off x="285750" y="6067425"/>
            <a:ext cx="110490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777777"/>
                </a:solidFill>
                <a:latin typeface="Cambria"/>
                <a:ea typeface="Cambria"/>
                <a:cs typeface="Cambria"/>
              </a:defRPr>
            </a:pPr>
            <a:r>
              <a:rPr sz="1425" b="0">
                <a:solidFill>
                  <a:srgbClr val="777777"/>
                </a:solidFill>
                <a:latin typeface="Cambria"/>
                <a:ea typeface="Cambria"/>
                <a:cs typeface="Cambria"/>
              </a:rPr>
              <a:t>MDP formulation: DDPO (Black et al., 2024).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e prompt, one group of samples">
            <a:extLst>
              <a:ext uri="{FF2B5EF4-FFF2-40B4-BE49-F238E27FC236}">
                <a16:creationId xmlns:a16="http://schemas.microsoft.com/office/drawing/2014/main" id="{FFF8E817-568D-44F2-B9DF-0D7A66862FEC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One prompt, one group of samples</a:t>
            </a:r>
          </a:p>
        </p:txBody>
      </p:sp>
      <p:sp>
        <p:nvSpPr>
          <p:cNvPr id="2" name="10">
            <a:extLst>
              <a:ext uri="{FF2B5EF4-FFF2-40B4-BE49-F238E27FC236}">
                <a16:creationId xmlns:a16="http://schemas.microsoft.com/office/drawing/2014/main" id="{363A5DC4-D255-4C93-8520-84FE1D82F3DB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12</a:t>
            </a:r>
          </a:p>
        </p:txBody>
      </p:sp>
      <p:sp>
        <p:nvSpPr>
          <p:cNvPr id="3" name="Prompt: “A photo of four cups.”">
            <a:extLst>
              <a:ext uri="{FF2B5EF4-FFF2-40B4-BE49-F238E27FC236}">
                <a16:creationId xmlns:a16="http://schemas.microsoft.com/office/drawing/2014/main" id="{E9273DD9-8F21-4193-B388-ECBDB270887D}"/>
              </a:ext>
            </a:extLst>
          </p:cNvPr>
          <p:cNvSpPr>
            <a:spLocks noGrp="1"/>
          </p:cNvSpPr>
          <p:nvPr/>
        </p:nvSpPr>
        <p:spPr>
          <a:xfrm>
            <a:off x="523875" y="1162050"/>
            <a:ext cx="1104900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62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62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Prompt: “A photo of four cups.”</a:t>
            </a:r>
          </a:p>
        </p:txBody>
      </p:sp>
      <p:graphicFrame>
        <p:nvGraphicFramePr>
          <p:cNvPr id="10" name="表格 9"/>
          <p:cNvGraphicFramePr/>
          <p:nvPr/>
        </p:nvGraphicFramePr>
        <p:xfrm>
          <a:off x="1143000" y="2085975"/>
          <a:ext cx="9906000" cy="2943225"/>
        </p:xfrm>
        <a:graphic>
          <a:graphicData uri="http://schemas.openxmlformats.org/drawingml/2006/table">
            <a:tbl>
              <a:tblPr/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8645">
                <a:tc>
                  <a:txBody>
                    <a:bodyPr/>
                    <a:lstStyle/>
                    <a:p>
                      <a:r>
                        <a:rPr sz="2250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Sample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Detected cups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Reward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645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8645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645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645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LaTeX count" descr="R_i=1-\frac{\lvert N_i-4\rvert}{4}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4612975" y="5302306"/>
            <a:ext cx="2966050" cy="796814"/>
          </a:xfrm>
          <a:prstGeom prst="rect">
            <a:avLst/>
          </a:prstGeom>
        </p:spPr>
      </p:pic>
      <p:sp>
        <p:nvSpPr>
          <p:cNvPr id="12" name="Group sampling: GRPO (Shao et al., 2024). Counting reward: F">
            <a:extLst>
              <a:ext uri="{FF2B5EF4-FFF2-40B4-BE49-F238E27FC236}">
                <a16:creationId xmlns:a16="http://schemas.microsoft.com/office/drawing/2014/main" id="{89D72D02-C5DC-49A1-91D7-2399F559C4F0}"/>
              </a:ext>
            </a:extLst>
          </p:cNvPr>
          <p:cNvSpPr>
            <a:spLocks noGrp="1"/>
          </p:cNvSpPr>
          <p:nvPr/>
        </p:nvSpPr>
        <p:spPr>
          <a:xfrm>
            <a:off x="285750" y="6191250"/>
            <a:ext cx="11001375" cy="533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777777"/>
                </a:solidFill>
                <a:latin typeface="Cambria"/>
                <a:ea typeface="Cambria"/>
                <a:cs typeface="Cambria"/>
              </a:defRPr>
            </a:pPr>
            <a:r>
              <a:rPr sz="1350" b="0">
                <a:solidFill>
                  <a:srgbClr val="777777"/>
                </a:solidFill>
                <a:latin typeface="Cambria"/>
                <a:ea typeface="Cambria"/>
                <a:cs typeface="Cambria"/>
              </a:rPr>
              <a:t>Group sampling: GRPO (Shao et al., 2024). Counting reward: Flow-GRPO.</a:t>
            </a:r>
          </a:p>
          <a:p>
            <a:pPr>
              <a:defRPr sz="1350" b="0">
                <a:solidFill>
                  <a:srgbClr val="777777"/>
                </a:solidFill>
                <a:latin typeface="Cambria"/>
                <a:ea typeface="Cambria"/>
                <a:cs typeface="Cambria"/>
              </a:defRPr>
            </a:pPr>
            <a:r>
              <a:rPr sz="1350" b="0">
                <a:solidFill>
                  <a:srgbClr val="777777"/>
                </a:solidFill>
                <a:latin typeface="Cambria"/>
                <a:ea typeface="Cambria"/>
                <a:cs typeface="Cambria"/>
              </a:rPr>
              <a:t>Counts and reward values shown here are illustrative.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oup-relative advantage">
            <a:extLst>
              <a:ext uri="{FF2B5EF4-FFF2-40B4-BE49-F238E27FC236}">
                <a16:creationId xmlns:a16="http://schemas.microsoft.com/office/drawing/2014/main" id="{9DE62004-17C7-424D-964C-E2F607E74CFF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Group-relative advantage</a:t>
            </a:r>
          </a:p>
        </p:txBody>
      </p:sp>
      <p:sp>
        <p:nvSpPr>
          <p:cNvPr id="2" name="11">
            <a:extLst>
              <a:ext uri="{FF2B5EF4-FFF2-40B4-BE49-F238E27FC236}">
                <a16:creationId xmlns:a16="http://schemas.microsoft.com/office/drawing/2014/main" id="{50B2D446-3F4B-4C41-85BD-77C23BA530A7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13</a:t>
            </a:r>
          </a:p>
        </p:txBody>
      </p:sp>
      <p:graphicFrame>
        <p:nvGraphicFramePr>
          <p:cNvPr id="10" name="表格 9"/>
          <p:cNvGraphicFramePr/>
          <p:nvPr/>
        </p:nvGraphicFramePr>
        <p:xfrm>
          <a:off x="952500" y="2590800"/>
          <a:ext cx="10287000" cy="2466975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395">
                <a:tc>
                  <a:txBody>
                    <a:bodyPr/>
                    <a:lstStyle/>
                    <a:p>
                      <a:r>
                        <a:rPr sz="2250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Sample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Reward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Advantage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−1.414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+1.414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he group supplies the baseline; no separate value netw">
            <a:extLst>
              <a:ext uri="{FF2B5EF4-FFF2-40B4-BE49-F238E27FC236}">
                <a16:creationId xmlns:a16="http://schemas.microsoft.com/office/drawing/2014/main" id="{53A5F72E-B4A9-4BE7-9BF3-D2921322027C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1049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250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250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The group supplies the baseline; no separate value network is needed.</a:t>
            </a:r>
          </a:p>
        </p:txBody>
      </p:sp>
      <p:pic>
        <p:nvPicPr>
          <p:cNvPr id="11" name="LaTeX adv" descr="\widehat A_i=\frac{R_i-\bar R}{s_R+\varepsilon_{\mathrm{std}}}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669950" y="1241328"/>
            <a:ext cx="2660850" cy="984443"/>
          </a:xfrm>
          <a:prstGeom prst="rect">
            <a:avLst/>
          </a:prstGeom>
        </p:spPr>
      </p:pic>
      <p:pic>
        <p:nvPicPr>
          <p:cNvPr id="12" name="LaTeX adv_defs" descr="\begin{aligned}\bar R&amp;=\frac{1}{G}\sum_{j=1}^{G}R_j,\\[5pt]s_R&amp;=\sqrt{\frac{1}{G}\sum_{j=1}^{G}(R_j-\bar R)^2}\end{aligned}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191250" y="1000371"/>
            <a:ext cx="1949550" cy="1380634"/>
          </a:xfrm>
          <a:prstGeom prst="rect">
            <a:avLst/>
          </a:prstGeom>
        </p:spPr>
      </p:pic>
      <p:sp>
        <p:nvSpPr>
          <p:cNvPr id="13" name="Group-relative advantage: GRPO (Shao et al., 2024).&#10;Illustra">
            <a:extLst>
              <a:ext uri="{FF2B5EF4-FFF2-40B4-BE49-F238E27FC236}">
                <a16:creationId xmlns:a16="http://schemas.microsoft.com/office/drawing/2014/main" id="{C6C71AB3-42F4-4E79-87CE-B49D2CC9F793}"/>
              </a:ext>
            </a:extLst>
          </p:cNvPr>
          <p:cNvSpPr>
            <a:spLocks noGrp="1"/>
          </p:cNvSpPr>
          <p:nvPr/>
        </p:nvSpPr>
        <p:spPr>
          <a:xfrm>
            <a:off x="285750" y="6191250"/>
            <a:ext cx="11001375" cy="533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777777"/>
                </a:solidFill>
                <a:latin typeface="Cambria"/>
                <a:ea typeface="Cambria"/>
                <a:cs typeface="Cambria"/>
              </a:defRPr>
            </a:pPr>
            <a:r>
              <a:rPr sz="1350" b="0">
                <a:solidFill>
                  <a:srgbClr val="777777"/>
                </a:solidFill>
                <a:latin typeface="Cambria"/>
                <a:ea typeface="Cambria"/>
                <a:cs typeface="Cambria"/>
              </a:rPr>
              <a:t>Group-relative advantage: GRPO (Shao et al., 2024).</a:t>
            </a:r>
          </a:p>
          <a:p>
            <a:pPr>
              <a:defRPr sz="1350" b="0">
                <a:solidFill>
                  <a:srgbClr val="777777"/>
                </a:solidFill>
                <a:latin typeface="Cambria"/>
                <a:ea typeface="Cambria"/>
                <a:cs typeface="Cambria"/>
              </a:defRPr>
            </a:pPr>
            <a:r>
              <a:rPr sz="1350" b="0">
                <a:solidFill>
                  <a:srgbClr val="777777"/>
                </a:solidFill>
                <a:latin typeface="Cambria"/>
                <a:ea typeface="Cambria"/>
                <a:cs typeface="Cambria"/>
              </a:rPr>
              <a:t>Illustrative example uses population standard deviation and a negligible stabilizer.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he probability ratio">
            <a:extLst>
              <a:ext uri="{FF2B5EF4-FFF2-40B4-BE49-F238E27FC236}">
                <a16:creationId xmlns:a16="http://schemas.microsoft.com/office/drawing/2014/main" id="{364B45C5-3E44-4F2F-96C1-7D807940920B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The probability ratio</a:t>
            </a:r>
          </a:p>
        </p:txBody>
      </p:sp>
      <p:sp>
        <p:nvSpPr>
          <p:cNvPr id="2" name="12">
            <a:extLst>
              <a:ext uri="{FF2B5EF4-FFF2-40B4-BE49-F238E27FC236}">
                <a16:creationId xmlns:a16="http://schemas.microsoft.com/office/drawing/2014/main" id="{D9F4031B-51E4-4F32-89B7-4975FB9B9E50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14</a:t>
            </a:r>
          </a:p>
        </p:txBody>
      </p:sp>
      <p:sp>
        <p:nvSpPr>
          <p:cNvPr id="4" name="Same sampled transition">
            <a:extLst>
              <a:ext uri="{FF2B5EF4-FFF2-40B4-BE49-F238E27FC236}">
                <a16:creationId xmlns:a16="http://schemas.microsoft.com/office/drawing/2014/main" id="{940E0C70-6D08-4FE0-9298-0EF1D99E9B7D}"/>
              </a:ext>
            </a:extLst>
          </p:cNvPr>
          <p:cNvSpPr>
            <a:spLocks noGrp="1"/>
          </p:cNvSpPr>
          <p:nvPr/>
        </p:nvSpPr>
        <p:spPr>
          <a:xfrm>
            <a:off x="495300" y="2571750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32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32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Same sampled transition</a:t>
            </a:r>
          </a:p>
        </p:txBody>
      </p:sp>
      <p:sp>
        <p:nvSpPr>
          <p:cNvPr id="5" name="Compare the current policy with the policy that collect">
            <a:extLst>
              <a:ext uri="{FF2B5EF4-FFF2-40B4-BE49-F238E27FC236}">
                <a16:creationId xmlns:a16="http://schemas.microsoft.com/office/drawing/2014/main" id="{DCEC0A34-70BC-48F7-B3D9-8093710C8BA3}"/>
              </a:ext>
            </a:extLst>
          </p:cNvPr>
          <p:cNvSpPr>
            <a:spLocks noGrp="1"/>
          </p:cNvSpPr>
          <p:nvPr/>
        </p:nvSpPr>
        <p:spPr>
          <a:xfrm>
            <a:off x="495300" y="3028950"/>
            <a:ext cx="1114425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10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Compare the current policy with the policy that collected the rollout.</a:t>
            </a:r>
          </a:p>
        </p:txBody>
      </p:sp>
      <p:sp>
        <p:nvSpPr>
          <p:cNvPr id="6" name="Signed learning signal">
            <a:extLst>
              <a:ext uri="{FF2B5EF4-FFF2-40B4-BE49-F238E27FC236}">
                <a16:creationId xmlns:a16="http://schemas.microsoft.com/office/drawing/2014/main" id="{DF29C5AB-3172-4D9C-A0FA-8782E7C500FE}"/>
              </a:ext>
            </a:extLst>
          </p:cNvPr>
          <p:cNvSpPr>
            <a:spLocks noGrp="1"/>
          </p:cNvSpPr>
          <p:nvPr/>
        </p:nvSpPr>
        <p:spPr>
          <a:xfrm>
            <a:off x="495300" y="4181475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32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32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Signed learning signal</a:t>
            </a:r>
          </a:p>
        </p:txBody>
      </p:sp>
      <p:sp>
        <p:nvSpPr>
          <p:cNvPr id="7" name="Positive advantage favors the transition; negative adva">
            <a:extLst>
              <a:ext uri="{FF2B5EF4-FFF2-40B4-BE49-F238E27FC236}">
                <a16:creationId xmlns:a16="http://schemas.microsoft.com/office/drawing/2014/main" id="{F77671FD-FF39-4F5F-948F-0C33DE93349B}"/>
              </a:ext>
            </a:extLst>
          </p:cNvPr>
          <p:cNvSpPr>
            <a:spLocks noGrp="1"/>
          </p:cNvSpPr>
          <p:nvPr/>
        </p:nvSpPr>
        <p:spPr>
          <a:xfrm>
            <a:off x="495300" y="4638675"/>
            <a:ext cx="1114425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10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Positive advantage favors the transition; negative advantage discourages it.</a:t>
            </a:r>
          </a:p>
        </p:txBody>
      </p:sp>
      <p:sp>
        <p:nvSpPr>
          <p:cNvPr id="8" name="The old-policy log-probability is stored during samplin">
            <a:extLst>
              <a:ext uri="{FF2B5EF4-FFF2-40B4-BE49-F238E27FC236}">
                <a16:creationId xmlns:a16="http://schemas.microsoft.com/office/drawing/2014/main" id="{B18079EC-2AC4-4D96-8A6A-38676CEBF729}"/>
              </a:ext>
            </a:extLst>
          </p:cNvPr>
          <p:cNvSpPr>
            <a:spLocks noGrp="1"/>
          </p:cNvSpPr>
          <p:nvPr/>
        </p:nvSpPr>
        <p:spPr>
          <a:xfrm>
            <a:off x="266700" y="6429375"/>
            <a:ext cx="1081087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00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The old-policy log-probability is stored during sampling</a:t>
            </a:r>
          </a:p>
        </p:txBody>
      </p:sp>
      <p:pic>
        <p:nvPicPr>
          <p:cNvPr id="10" name="LaTeX ratio" descr="\rho_{i,k}(\theta)=\frac{\pi_\theta(a_{i,k}\mid s_{i,k})}{\pi_{\mathrm{old}}(a_{i,k}\mid s_{i,k})}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4019236" y="1201217"/>
            <a:ext cx="3963028" cy="95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ipping limits the update incentive">
            <a:extLst>
              <a:ext uri="{FF2B5EF4-FFF2-40B4-BE49-F238E27FC236}">
                <a16:creationId xmlns:a16="http://schemas.microsoft.com/office/drawing/2014/main" id="{541478DB-9C8A-4542-9D11-AEBBB893086A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Clipping limits the update incentive</a:t>
            </a:r>
          </a:p>
        </p:txBody>
      </p:sp>
      <p:sp>
        <p:nvSpPr>
          <p:cNvPr id="2" name="13">
            <a:extLst>
              <a:ext uri="{FF2B5EF4-FFF2-40B4-BE49-F238E27FC236}">
                <a16:creationId xmlns:a16="http://schemas.microsoft.com/office/drawing/2014/main" id="{FC0A725C-41FB-4BE2-B094-50518057C36F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15</a:t>
            </a:r>
          </a:p>
        </p:txBody>
      </p:sp>
      <p:graphicFrame>
        <p:nvGraphicFramePr>
          <p:cNvPr id="10" name="表格 9"/>
          <p:cNvGraphicFramePr/>
          <p:nvPr/>
        </p:nvGraphicFramePr>
        <p:xfrm>
          <a:off x="571500" y="2628900"/>
          <a:ext cx="11049000" cy="2000250"/>
        </p:xfrm>
        <a:graphic>
          <a:graphicData uri="http://schemas.openxmlformats.org/drawingml/2006/table">
            <a:tbl>
              <a:tblPr/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14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8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Advantage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Ratio ρ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ρA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Clipped term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Minimum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+1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1.5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1.5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1.2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1.2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−1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−0.5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−0.8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−0.8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Clipping stops rewarding an excessively large change in">
            <a:extLst>
              <a:ext uri="{FF2B5EF4-FFF2-40B4-BE49-F238E27FC236}">
                <a16:creationId xmlns:a16="http://schemas.microsoft.com/office/drawing/2014/main" id="{BA01326A-E50A-49AE-B1C9-D4B7908725DA}"/>
              </a:ext>
            </a:extLst>
          </p:cNvPr>
          <p:cNvSpPr>
            <a:spLocks noGrp="1"/>
          </p:cNvSpPr>
          <p:nvPr/>
        </p:nvSpPr>
        <p:spPr>
          <a:xfrm>
            <a:off x="523875" y="5181600"/>
            <a:ext cx="10953750" cy="857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250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250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Clipping stops rewarding an excessively large change in the favored direction.</a:t>
            </a:r>
          </a:p>
        </p:txBody>
      </p:sp>
      <p:pic>
        <p:nvPicPr>
          <p:cNvPr id="11" name="LaTeX clip" descr="\ell_{i,k}^{\mathrm{clip}}(\theta)=\min\!\left(\rho_{i,k}\widehat A_i,\;\operatorname{clip}(\rho_{i,k},1-\varepsilon_{\mathrm{clip}},1+\varepsilon_{\mathrm{clip}})\widehat A_i\right)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646948" y="1464145"/>
            <a:ext cx="6898104" cy="548335"/>
          </a:xfrm>
          <a:prstGeom prst="rect">
            <a:avLst/>
          </a:prstGeom>
        </p:spPr>
      </p:pic>
      <p:sp>
        <p:nvSpPr>
          <p:cNvPr id="12" name="Clipped surrogate: PPO (Schulman et al., 2017). Clipping thr">
            <a:extLst>
              <a:ext uri="{FF2B5EF4-FFF2-40B4-BE49-F238E27FC236}">
                <a16:creationId xmlns:a16="http://schemas.microsoft.com/office/drawing/2014/main" id="{8093110F-CF5F-458F-AF69-257F8F9E9628}"/>
              </a:ext>
            </a:extLst>
          </p:cNvPr>
          <p:cNvSpPr>
            <a:spLocks noGrp="1"/>
          </p:cNvSpPr>
          <p:nvPr/>
        </p:nvSpPr>
        <p:spPr>
          <a:xfrm>
            <a:off x="285750" y="6191250"/>
            <a:ext cx="11001375" cy="533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777777"/>
                </a:solidFill>
                <a:latin typeface="Cambria"/>
                <a:ea typeface="Cambria"/>
                <a:cs typeface="Cambria"/>
              </a:defRPr>
            </a:pPr>
            <a:r>
              <a:rPr sz="1350" b="0" dirty="0">
                <a:solidFill>
                  <a:srgbClr val="777777"/>
                </a:solidFill>
                <a:latin typeface="Cambria"/>
                <a:ea typeface="Cambria"/>
                <a:cs typeface="Cambria"/>
              </a:rPr>
              <a:t>Clipped surrogate: PPO (Schulman et al., 2017).</a:t>
            </a:r>
          </a:p>
          <a:p>
            <a:pPr>
              <a:defRPr sz="1350" b="0">
                <a:solidFill>
                  <a:srgbClr val="777777"/>
                </a:solidFill>
                <a:latin typeface="Cambria"/>
                <a:ea typeface="Cambria"/>
                <a:cs typeface="Cambria"/>
              </a:defRPr>
            </a:pPr>
            <a:r>
              <a:rPr sz="1350" b="0" dirty="0">
                <a:solidFill>
                  <a:srgbClr val="777777"/>
                </a:solidFill>
                <a:latin typeface="Cambria"/>
                <a:ea typeface="Cambria"/>
                <a:cs typeface="Cambria"/>
              </a:rPr>
              <a:t>Clipping limits the objective incentive, not the final probability ratio.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e update, then fresh rollouts">
            <a:extLst>
              <a:ext uri="{FF2B5EF4-FFF2-40B4-BE49-F238E27FC236}">
                <a16:creationId xmlns:a16="http://schemas.microsoft.com/office/drawing/2014/main" id="{AE435769-BC71-4DD4-B0DB-D6C3BD918337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One update, then fresh rollouts</a:t>
            </a:r>
          </a:p>
        </p:txBody>
      </p:sp>
      <p:sp>
        <p:nvSpPr>
          <p:cNvPr id="2" name="14">
            <a:extLst>
              <a:ext uri="{FF2B5EF4-FFF2-40B4-BE49-F238E27FC236}">
                <a16:creationId xmlns:a16="http://schemas.microsoft.com/office/drawing/2014/main" id="{CAC9A3D5-489D-4328-BB88-9BE5C5830FD8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16</a:t>
            </a:r>
          </a:p>
        </p:txBody>
      </p:sp>
      <p:sp>
        <p:nvSpPr>
          <p:cNvPr id="3" name="1   Sample groups with πold and cache the trajectories.">
            <a:extLst>
              <a:ext uri="{FF2B5EF4-FFF2-40B4-BE49-F238E27FC236}">
                <a16:creationId xmlns:a16="http://schemas.microsoft.com/office/drawing/2014/main" id="{962B477F-4C4A-46DA-8478-6D2731A8FE3B}"/>
              </a:ext>
            </a:extLst>
          </p:cNvPr>
          <p:cNvSpPr>
            <a:spLocks noGrp="1"/>
          </p:cNvSpPr>
          <p:nvPr/>
        </p:nvSpPr>
        <p:spPr>
          <a:xfrm>
            <a:off x="523875" y="1209675"/>
            <a:ext cx="1104900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25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25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1   Sample groups with the rollout policy and cache the trajectories.</a:t>
            </a:r>
          </a:p>
        </p:txBody>
      </p:sp>
      <p:sp>
        <p:nvSpPr>
          <p:cNvPr id="4" name="2   Score final images and compute group advantages.">
            <a:extLst>
              <a:ext uri="{FF2B5EF4-FFF2-40B4-BE49-F238E27FC236}">
                <a16:creationId xmlns:a16="http://schemas.microsoft.com/office/drawing/2014/main" id="{C302772E-518C-4DAD-AC4A-CAF77A0048E3}"/>
              </a:ext>
            </a:extLst>
          </p:cNvPr>
          <p:cNvSpPr>
            <a:spLocks noGrp="1"/>
          </p:cNvSpPr>
          <p:nvPr/>
        </p:nvSpPr>
        <p:spPr>
          <a:xfrm>
            <a:off x="523875" y="1933575"/>
            <a:ext cx="1104900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25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25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2   Score final images and compute group advantages.</a:t>
            </a:r>
          </a:p>
        </p:txBody>
      </p:sp>
      <p:sp>
        <p:nvSpPr>
          <p:cNvPr id="5" name="3   Optimize the clipped surrogate, with a reference KL">
            <a:extLst>
              <a:ext uri="{FF2B5EF4-FFF2-40B4-BE49-F238E27FC236}">
                <a16:creationId xmlns:a16="http://schemas.microsoft.com/office/drawing/2014/main" id="{E68CD588-543F-4062-ACC2-94E499DF39EC}"/>
              </a:ext>
            </a:extLst>
          </p:cNvPr>
          <p:cNvSpPr>
            <a:spLocks noGrp="1"/>
          </p:cNvSpPr>
          <p:nvPr/>
        </p:nvSpPr>
        <p:spPr>
          <a:xfrm>
            <a:off x="523875" y="2657475"/>
            <a:ext cx="11049000" cy="714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25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25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3   Optimize the clipped surrogate, with a reference KL term.</a:t>
            </a:r>
          </a:p>
        </p:txBody>
      </p:sp>
      <p:sp>
        <p:nvSpPr>
          <p:cNvPr id="6" name="4   Refresh πold from the updated policy and collect ne">
            <a:extLst>
              <a:ext uri="{FF2B5EF4-FFF2-40B4-BE49-F238E27FC236}">
                <a16:creationId xmlns:a16="http://schemas.microsoft.com/office/drawing/2014/main" id="{DB10743B-A64F-4BA9-9BAD-6C2848E91577}"/>
              </a:ext>
            </a:extLst>
          </p:cNvPr>
          <p:cNvSpPr>
            <a:spLocks noGrp="1"/>
          </p:cNvSpPr>
          <p:nvPr/>
        </p:nvSpPr>
        <p:spPr>
          <a:xfrm>
            <a:off x="523875" y="3562350"/>
            <a:ext cx="11049000" cy="714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25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25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4   Refresh the rollout policy from the updated model and collect new groups.</a:t>
            </a:r>
          </a:p>
        </p:txBody>
      </p:sp>
      <p:graphicFrame>
        <p:nvGraphicFramePr>
          <p:cNvPr id="15" name="表格 14"/>
          <p:cNvGraphicFramePr/>
          <p:nvPr/>
        </p:nvGraphicFramePr>
        <p:xfrm>
          <a:off x="523875" y="4772025"/>
          <a:ext cx="11049000" cy="120015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6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Policy that collected the current rollout batch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Fixed reference policy used for regularization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GRPO updates the generator; reward-model training is a ">
            <a:extLst>
              <a:ext uri="{FF2B5EF4-FFF2-40B4-BE49-F238E27FC236}">
                <a16:creationId xmlns:a16="http://schemas.microsoft.com/office/drawing/2014/main" id="{4ABA2690-6EA6-4B26-914A-C3B5C74E4986}"/>
              </a:ext>
            </a:extLst>
          </p:cNvPr>
          <p:cNvSpPr>
            <a:spLocks noGrp="1"/>
          </p:cNvSpPr>
          <p:nvPr/>
        </p:nvSpPr>
        <p:spPr>
          <a:xfrm>
            <a:off x="266700" y="6429375"/>
            <a:ext cx="1081087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00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GRPO updates the generator; reward-model training is a separate stage</a:t>
            </a:r>
          </a:p>
        </p:txBody>
      </p:sp>
      <p:pic>
        <p:nvPicPr>
          <p:cNvPr id="16" name="LaTeX oldcell" descr="\pi_{\mathrm{old}}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715632" y="4990742"/>
            <a:ext cx="438424" cy="162641"/>
          </a:xfrm>
          <a:prstGeom prst="rect">
            <a:avLst/>
          </a:prstGeom>
        </p:spPr>
      </p:pic>
      <p:pic>
        <p:nvPicPr>
          <p:cNvPr id="17" name="LaTeX refcell" descr="\pi_{\mathrm{ref}}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716290" y="5605104"/>
            <a:ext cx="412496" cy="16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Why a deterministic flow sampler needs adaptation">
            <a:extLst>
              <a:ext uri="{FF2B5EF4-FFF2-40B4-BE49-F238E27FC236}">
                <a16:creationId xmlns:a16="http://schemas.microsoft.com/office/drawing/2014/main" id="{D128E55F-9993-43CB-82E3-67BA2D90D767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From ODE sampling to a stochastic policy</a:t>
            </a:r>
          </a:p>
        </p:txBody>
      </p:sp>
      <p:sp>
        <p:nvSpPr>
          <p:cNvPr id="2" name="15">
            <a:extLst>
              <a:ext uri="{FF2B5EF4-FFF2-40B4-BE49-F238E27FC236}">
                <a16:creationId xmlns:a16="http://schemas.microsoft.com/office/drawing/2014/main" id="{07A7794B-1A60-47F8-A3B3-104DC6253546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17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1476156"/>
            <a:ext cx="5334000" cy="2076888"/>
          </a:xfrm>
          <a:prstGeom prst="rect">
            <a:avLst/>
          </a:prstGeom>
        </p:spPr>
      </p:pic>
      <p:sp>
        <p:nvSpPr>
          <p:cNvPr id="12" name="ODE sampling">
            <a:extLst>
              <a:ext uri="{FF2B5EF4-FFF2-40B4-BE49-F238E27FC236}">
                <a16:creationId xmlns:a16="http://schemas.microsoft.com/office/drawing/2014/main" id="{D2140D75-F5B1-4670-BCDD-3A700195E87C}"/>
              </a:ext>
            </a:extLst>
          </p:cNvPr>
          <p:cNvSpPr>
            <a:spLocks noGrp="1"/>
          </p:cNvSpPr>
          <p:nvPr/>
        </p:nvSpPr>
        <p:spPr>
          <a:xfrm>
            <a:off x="523875" y="1381125"/>
            <a:ext cx="54292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400" b="1">
                <a:solidFill>
                  <a:srgbClr val="327B9B"/>
                </a:solidFill>
                <a:latin typeface="Cambria"/>
                <a:ea typeface="Cambria"/>
                <a:cs typeface="Cambria"/>
              </a:defRPr>
            </a:pPr>
            <a:r>
              <a:rPr sz="2400" b="1">
                <a:solidFill>
                  <a:srgbClr val="327B9B"/>
                </a:solidFill>
                <a:latin typeface="Cambria"/>
                <a:ea typeface="Cambria"/>
                <a:cs typeface="Cambria"/>
              </a:rPr>
              <a:t>ODE sampling</a:t>
            </a:r>
          </a:p>
        </p:txBody>
      </p:sp>
      <p:sp>
        <p:nvSpPr>
          <p:cNvPr id="13" name="Once the current latent is fixed, the next step is determini">
            <a:extLst>
              <a:ext uri="{FF2B5EF4-FFF2-40B4-BE49-F238E27FC236}">
                <a16:creationId xmlns:a16="http://schemas.microsoft.com/office/drawing/2014/main" id="{BA30A435-5CC0-4A0E-BDE9-56A34D8DAB24}"/>
              </a:ext>
            </a:extLst>
          </p:cNvPr>
          <p:cNvSpPr>
            <a:spLocks noGrp="1"/>
          </p:cNvSpPr>
          <p:nvPr/>
        </p:nvSpPr>
        <p:spPr>
          <a:xfrm>
            <a:off x="523875" y="1866900"/>
            <a:ext cx="5334000" cy="1285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0">
                <a:solidFill>
                  <a:srgbClr val="17232D"/>
                </a:solidFill>
                <a:latin typeface="Cambria"/>
                <a:ea typeface="Cambria"/>
                <a:cs typeface="Cambria"/>
              </a:defRPr>
            </a:pPr>
            <a:r>
              <a:rPr sz="2100" b="0">
                <a:solidFill>
                  <a:srgbClr val="17232D"/>
                </a:solidFill>
                <a:latin typeface="Cambria"/>
                <a:ea typeface="Cambria"/>
                <a:cs typeface="Cambria"/>
              </a:rPr>
              <a:t>Once the current latent is fixed, the next step is deterministic.</a:t>
            </a:r>
          </a:p>
        </p:txBody>
      </p:sp>
      <p:sp>
        <p:nvSpPr>
          <p:cNvPr id="14" name="SDE sampling">
            <a:extLst>
              <a:ext uri="{FF2B5EF4-FFF2-40B4-BE49-F238E27FC236}">
                <a16:creationId xmlns:a16="http://schemas.microsoft.com/office/drawing/2014/main" id="{7DB03F5A-E548-4D65-B2CE-7B59CDF07222}"/>
              </a:ext>
            </a:extLst>
          </p:cNvPr>
          <p:cNvSpPr>
            <a:spLocks noGrp="1"/>
          </p:cNvSpPr>
          <p:nvPr/>
        </p:nvSpPr>
        <p:spPr>
          <a:xfrm>
            <a:off x="523875" y="3448050"/>
            <a:ext cx="109537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400" b="1">
                <a:solidFill>
                  <a:srgbClr val="327B9B"/>
                </a:solidFill>
                <a:latin typeface="Cambria"/>
                <a:ea typeface="Cambria"/>
                <a:cs typeface="Cambria"/>
              </a:defRPr>
            </a:pPr>
            <a:r>
              <a:rPr sz="2400" b="1">
                <a:solidFill>
                  <a:srgbClr val="327B9B"/>
                </a:solidFill>
                <a:latin typeface="Cambria"/>
                <a:ea typeface="Cambria"/>
                <a:cs typeface="Cambria"/>
              </a:rPr>
              <a:t>SDE sampling</a:t>
            </a:r>
          </a:p>
        </p:txBody>
      </p:sp>
      <p:sp>
        <p:nvSpPr>
          <p:cNvPr id="15" name="Gaussian noise makes intermediate transitions stochastic, wi">
            <a:extLst>
              <a:ext uri="{FF2B5EF4-FFF2-40B4-BE49-F238E27FC236}">
                <a16:creationId xmlns:a16="http://schemas.microsoft.com/office/drawing/2014/main" id="{18763C6A-B393-48D9-80BC-121936E57ADB}"/>
              </a:ext>
            </a:extLst>
          </p:cNvPr>
          <p:cNvSpPr>
            <a:spLocks noGrp="1"/>
          </p:cNvSpPr>
          <p:nvPr/>
        </p:nvSpPr>
        <p:spPr>
          <a:xfrm>
            <a:off x="523875" y="3914775"/>
            <a:ext cx="10858500" cy="723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0">
                <a:solidFill>
                  <a:srgbClr val="17232D"/>
                </a:solidFill>
                <a:latin typeface="Cambria"/>
                <a:ea typeface="Cambria"/>
                <a:cs typeface="Cambria"/>
              </a:defRPr>
            </a:pPr>
            <a:r>
              <a:rPr sz="2100" b="0">
                <a:solidFill>
                  <a:srgbClr val="17232D"/>
                </a:solidFill>
                <a:latin typeface="Cambria"/>
                <a:ea typeface="Cambria"/>
                <a:cs typeface="Cambria"/>
              </a:rPr>
              <a:t>Gaussian noise makes intermediate transitions stochastic, with a tractable density.</a:t>
            </a:r>
          </a:p>
        </p:txBody>
      </p:sp>
      <p:sp>
        <p:nvSpPr>
          <p:cNvPr id="16" name="Noise changes the distribution. The drift compensates for th">
            <a:extLst>
              <a:ext uri="{FF2B5EF4-FFF2-40B4-BE49-F238E27FC236}">
                <a16:creationId xmlns:a16="http://schemas.microsoft.com/office/drawing/2014/main" id="{F600F7FE-75A8-4FBE-8299-37B97089FCAD}"/>
              </a:ext>
            </a:extLst>
          </p:cNvPr>
          <p:cNvSpPr>
            <a:spLocks noGrp="1"/>
          </p:cNvSpPr>
          <p:nvPr/>
        </p:nvSpPr>
        <p:spPr>
          <a:xfrm>
            <a:off x="523875" y="4953000"/>
            <a:ext cx="10953750" cy="742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250" b="1">
                <a:solidFill>
                  <a:srgbClr val="327B9B"/>
                </a:solidFill>
                <a:latin typeface="Cambria"/>
                <a:ea typeface="Cambria"/>
                <a:cs typeface="Cambria"/>
              </a:defRPr>
            </a:pPr>
            <a:r>
              <a:rPr sz="2250" b="1">
                <a:solidFill>
                  <a:srgbClr val="327B9B"/>
                </a:solidFill>
                <a:latin typeface="Cambria"/>
                <a:ea typeface="Cambria"/>
                <a:cs typeface="Cambria"/>
              </a:rPr>
              <a:t>Noise changes the distribution. The drift compensates for that change.</a:t>
            </a:r>
          </a:p>
        </p:txBody>
      </p:sp>
      <p:sp>
        <p:nvSpPr>
          <p:cNvPr id="17" name="With the correct drift, the ODE and SDE share the same margi">
            <a:extLst>
              <a:ext uri="{FF2B5EF4-FFF2-40B4-BE49-F238E27FC236}">
                <a16:creationId xmlns:a16="http://schemas.microsoft.com/office/drawing/2014/main" id="{F3CDFD1B-6C65-4396-A6E7-FCC1E42F82F4}"/>
              </a:ext>
            </a:extLst>
          </p:cNvPr>
          <p:cNvSpPr>
            <a:spLocks noGrp="1"/>
          </p:cNvSpPr>
          <p:nvPr/>
        </p:nvSpPr>
        <p:spPr>
          <a:xfrm>
            <a:off x="523875" y="5743575"/>
            <a:ext cx="10858500" cy="533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32D"/>
                </a:solidFill>
                <a:latin typeface="Cambria"/>
                <a:ea typeface="Cambria"/>
                <a:cs typeface="Cambria"/>
              </a:defRPr>
            </a:pPr>
            <a:r>
              <a:rPr sz="1875" b="0">
                <a:solidFill>
                  <a:srgbClr val="17232D"/>
                </a:solidFill>
                <a:latin typeface="Cambria"/>
                <a:ea typeface="Cambria"/>
                <a:cs typeface="Cambria"/>
              </a:rPr>
              <a:t>With the correct drift, the ODE and SDE share the same marginal distributions.</a:t>
            </a:r>
          </a:p>
        </p:txBody>
      </p:sp>
      <p:sp>
        <p:nvSpPr>
          <p:cNvPr id="18" name="Continuous-time statement with an exact velocity/score. Flow">
            <a:extLst>
              <a:ext uri="{FF2B5EF4-FFF2-40B4-BE49-F238E27FC236}">
                <a16:creationId xmlns:a16="http://schemas.microsoft.com/office/drawing/2014/main" id="{C7009FC7-ED0D-4648-9647-D6C49D572C1F}"/>
              </a:ext>
            </a:extLst>
          </p:cNvPr>
          <p:cNvSpPr>
            <a:spLocks noGrp="1"/>
          </p:cNvSpPr>
          <p:nvPr/>
        </p:nvSpPr>
        <p:spPr>
          <a:xfrm>
            <a:off x="285750" y="6429375"/>
            <a:ext cx="10953750" cy="2762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777777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777777"/>
                </a:solidFill>
                <a:latin typeface="Cambria"/>
                <a:ea typeface="Cambria"/>
                <a:cs typeface="Cambria"/>
              </a:rPr>
              <a:t>Continuous-time statement with an exact velocity/score. Flow-GRPO, Sec. 4.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 Gaussian transition makes the update tractable">
            <a:extLst>
              <a:ext uri="{FF2B5EF4-FFF2-40B4-BE49-F238E27FC236}">
                <a16:creationId xmlns:a16="http://schemas.microsoft.com/office/drawing/2014/main" id="{D3EF08A0-367D-411B-9A70-FC1F7B9BAB55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Flow-GRPO: the ODE-to-SDE construction</a:t>
            </a:r>
          </a:p>
        </p:txBody>
      </p:sp>
      <p:sp>
        <p:nvSpPr>
          <p:cNvPr id="2" name="16">
            <a:extLst>
              <a:ext uri="{FF2B5EF4-FFF2-40B4-BE49-F238E27FC236}">
                <a16:creationId xmlns:a16="http://schemas.microsoft.com/office/drawing/2014/main" id="{4D86DBC3-B85C-4A53-BB2B-7AC499C4B409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18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1F1F7D-A1C0-429E-ABE2-9E4D47F835CC}"/>
              </a:ext>
            </a:extLst>
          </p:cNvPr>
          <p:cNvSpPr>
            <a:spLocks noGrp="1"/>
          </p:cNvSpPr>
          <p:nvPr/>
        </p:nvSpPr>
        <p:spPr>
          <a:xfrm>
            <a:off x="523875" y="1085850"/>
            <a:ext cx="11049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327B9B"/>
                </a:solidFill>
                <a:latin typeface="Cambria"/>
                <a:ea typeface="Cambria"/>
                <a:cs typeface="Cambria"/>
              </a:defRPr>
            </a:pPr>
            <a:r>
              <a:rPr sz="2250" b="1">
                <a:solidFill>
                  <a:srgbClr val="327B9B"/>
                </a:solidFill>
                <a:latin typeface="Cambria"/>
                <a:ea typeface="Cambria"/>
                <a:cs typeface="Cambria"/>
              </a:rPr>
              <a:t>A reverse-time SDE with the same marginal distributions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704F79F-A5EE-4A65-8E3A-6E37E6377D4F}"/>
              </a:ext>
            </a:extLst>
          </p:cNvPr>
          <p:cNvSpPr>
            <a:spLocks noGrp="1"/>
          </p:cNvSpPr>
          <p:nvPr/>
        </p:nvSpPr>
        <p:spPr>
          <a:xfrm>
            <a:off x="523875" y="2571750"/>
            <a:ext cx="11049000" cy="409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17232D"/>
                </a:solidFill>
                <a:latin typeface="Cambria"/>
                <a:ea typeface="Cambria"/>
                <a:cs typeface="Cambria"/>
              </a:defRPr>
            </a:pPr>
            <a:r>
              <a:rPr sz="1950" b="0">
                <a:solidFill>
                  <a:srgbClr val="17232D"/>
                </a:solidFill>
                <a:latin typeface="Cambria"/>
                <a:ea typeface="Cambria"/>
                <a:cs typeface="Cambria"/>
              </a:rPr>
              <a:t>The added drift term compensates for the sampling noise.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24EB85F-37CC-47F6-AF4C-15F36D89BCD0}"/>
              </a:ext>
            </a:extLst>
          </p:cNvPr>
          <p:cNvSpPr>
            <a:spLocks noGrp="1"/>
          </p:cNvSpPr>
          <p:nvPr/>
        </p:nvSpPr>
        <p:spPr>
          <a:xfrm>
            <a:off x="523875" y="3000375"/>
            <a:ext cx="11049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327B9B"/>
                </a:solidFill>
                <a:latin typeface="Cambria"/>
                <a:ea typeface="Cambria"/>
                <a:cs typeface="Cambria"/>
              </a:defRPr>
            </a:pPr>
            <a:r>
              <a:rPr sz="2250" b="1">
                <a:solidFill>
                  <a:srgbClr val="327B9B"/>
                </a:solidFill>
                <a:latin typeface="Cambria"/>
                <a:ea typeface="Cambria"/>
                <a:cs typeface="Cambria"/>
              </a:rPr>
              <a:t>Euler–Maruyama sampling with a positive step size h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1E072E-F38C-48B4-8050-F7D2E2778098}"/>
              </a:ext>
            </a:extLst>
          </p:cNvPr>
          <p:cNvSpPr>
            <a:spLocks noGrp="1"/>
          </p:cNvSpPr>
          <p:nvPr/>
        </p:nvSpPr>
        <p:spPr>
          <a:xfrm>
            <a:off x="523875" y="5657850"/>
            <a:ext cx="110490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327B9B"/>
                </a:solidFill>
                <a:latin typeface="Cambria"/>
                <a:ea typeface="Cambria"/>
                <a:cs typeface="Cambria"/>
              </a:defRPr>
            </a:pPr>
            <a:r>
              <a:rPr sz="2175" b="1">
                <a:solidFill>
                  <a:srgbClr val="327B9B"/>
                </a:solidFill>
                <a:latin typeface="Cambria"/>
                <a:ea typeface="Cambria"/>
                <a:cs typeface="Cambria"/>
              </a:rPr>
              <a:t>The Gaussian transition gives tractable policy ratios and a closed-form reference KL.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FC3E4BE-3129-4BB0-988B-BE7FFD3E54AC}"/>
              </a:ext>
            </a:extLst>
          </p:cNvPr>
          <p:cNvSpPr>
            <a:spLocks noGrp="1"/>
          </p:cNvSpPr>
          <p:nvPr/>
        </p:nvSpPr>
        <p:spPr>
          <a:xfrm>
            <a:off x="285750" y="6419850"/>
            <a:ext cx="11144250" cy="276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777777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777777"/>
                </a:solidFill>
                <a:latin typeface="Cambria"/>
                <a:ea typeface="Cambria"/>
                <a:cs typeface="Cambria"/>
              </a:rPr>
              <a:t>Flow-GRPO, Sec. 4, Eqs. (8)–(9). Here h &gt; 0 and the sampler moves from t to t − h.</a:t>
            </a:r>
          </a:p>
        </p:txBody>
      </p:sp>
      <p:pic>
        <p:nvPicPr>
          <p:cNvPr id="14" name="paper_sde" descr="\mathrm d x_t=\left[v_\theta(x_t,t)+\frac{\sigma_t^2}{2t}\bigl(x_t+(1-t)v_\theta(x_t,t)\bigr)\right]\mathrm d t+\sigma_t\,\mathrm d\bar w_t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430917" y="1689026"/>
            <a:ext cx="7330166" cy="765322"/>
          </a:xfrm>
          <a:prstGeom prst="rect">
            <a:avLst/>
          </a:prstGeom>
        </p:spPr>
      </p:pic>
      <p:pic>
        <p:nvPicPr>
          <p:cNvPr id="15" name="paper_mean" descr="\mu_\theta=x_t-\left[v_\theta(x_t,t)+\frac{\sigma_t^2}{2t}\bigl(x_t+(1-t)v_\theta(x_t,t)\bigr)\right]h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617333" y="3451048"/>
            <a:ext cx="6957334" cy="813155"/>
          </a:xfrm>
          <a:prstGeom prst="rect">
            <a:avLst/>
          </a:prstGeom>
        </p:spPr>
      </p:pic>
      <p:pic>
        <p:nvPicPr>
          <p:cNvPr id="16" name="paper_step" descr="x_{t-h}=\mu_\theta+\underbrace{\sigma_t\sqrt{h}\,\epsilon}_{\text{sampling noise}},\qquad\epsilon\sim\mathcal N(0,I)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3295021" y="4487568"/>
            <a:ext cx="5601957" cy="87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ewer rollout steps reduce training cost">
            <a:extLst>
              <a:ext uri="{FF2B5EF4-FFF2-40B4-BE49-F238E27FC236}">
                <a16:creationId xmlns:a16="http://schemas.microsoft.com/office/drawing/2014/main" id="{0B8FB00E-041D-472E-B575-EAC5053DD2D8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Fewer rollout steps reduce training cost</a:t>
            </a:r>
          </a:p>
        </p:txBody>
      </p:sp>
      <p:sp>
        <p:nvSpPr>
          <p:cNvPr id="2" name="17">
            <a:extLst>
              <a:ext uri="{FF2B5EF4-FFF2-40B4-BE49-F238E27FC236}">
                <a16:creationId xmlns:a16="http://schemas.microsoft.com/office/drawing/2014/main" id="{CB830528-8C48-4254-AE06-FC0EC58CE637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19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96731" y="1352550"/>
            <a:ext cx="7226662" cy="4505325"/>
          </a:xfrm>
          <a:prstGeom prst="rect">
            <a:avLst/>
          </a:prstGeom>
        </p:spPr>
      </p:pic>
      <p:sp>
        <p:nvSpPr>
          <p:cNvPr id="4" name="Training&#10;10 steps">
            <a:extLst>
              <a:ext uri="{FF2B5EF4-FFF2-40B4-BE49-F238E27FC236}">
                <a16:creationId xmlns:a16="http://schemas.microsoft.com/office/drawing/2014/main" id="{98B9D408-4620-428C-A065-5D7A28C1913D}"/>
              </a:ext>
            </a:extLst>
          </p:cNvPr>
          <p:cNvSpPr>
            <a:spLocks noGrp="1"/>
          </p:cNvSpPr>
          <p:nvPr/>
        </p:nvSpPr>
        <p:spPr>
          <a:xfrm>
            <a:off x="8715375" y="1676400"/>
            <a:ext cx="2857500" cy="1181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700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Training</a:t>
            </a:r>
          </a:p>
          <a:p>
            <a:pPr>
              <a:defRPr sz="2700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700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10 steps</a:t>
            </a:r>
          </a:p>
        </p:txBody>
      </p:sp>
      <p:sp>
        <p:nvSpPr>
          <p:cNvPr id="5" name="Inference&#10;40 steps">
            <a:extLst>
              <a:ext uri="{FF2B5EF4-FFF2-40B4-BE49-F238E27FC236}">
                <a16:creationId xmlns:a16="http://schemas.microsoft.com/office/drawing/2014/main" id="{F9BF126E-8072-4AA8-9A96-528E69A3E9D3}"/>
              </a:ext>
            </a:extLst>
          </p:cNvPr>
          <p:cNvSpPr>
            <a:spLocks noGrp="1"/>
          </p:cNvSpPr>
          <p:nvPr/>
        </p:nvSpPr>
        <p:spPr>
          <a:xfrm>
            <a:off x="8715375" y="3352800"/>
            <a:ext cx="2857500" cy="1181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700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Inference</a:t>
            </a:r>
          </a:p>
          <a:p>
            <a:pPr>
              <a:defRPr sz="2700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700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40 steps</a:t>
            </a:r>
          </a:p>
        </p:txBody>
      </p:sp>
      <p:sp>
        <p:nvSpPr>
          <p:cNvPr id="6" name="SD3.5-M setting; PickScore versus training time from th">
            <a:extLst>
              <a:ext uri="{FF2B5EF4-FFF2-40B4-BE49-F238E27FC236}">
                <a16:creationId xmlns:a16="http://schemas.microsoft.com/office/drawing/2014/main" id="{BF5C1746-E645-4419-A833-71F1BA50E38B}"/>
              </a:ext>
            </a:extLst>
          </p:cNvPr>
          <p:cNvSpPr>
            <a:spLocks noGrp="1"/>
          </p:cNvSpPr>
          <p:nvPr/>
        </p:nvSpPr>
        <p:spPr>
          <a:xfrm>
            <a:off x="266700" y="6429375"/>
            <a:ext cx="1081087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00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SD3.5-M setting; PickScore versus training time from the original experiment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ference KL and reward hacking">
            <a:extLst>
              <a:ext uri="{FF2B5EF4-FFF2-40B4-BE49-F238E27FC236}">
                <a16:creationId xmlns:a16="http://schemas.microsoft.com/office/drawing/2014/main" id="{E9CA15CE-10A3-4744-A2A1-80AFB0705D6F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Reference KL and reward hacking</a:t>
            </a:r>
          </a:p>
        </p:txBody>
      </p:sp>
      <p:sp>
        <p:nvSpPr>
          <p:cNvPr id="2" name="18">
            <a:extLst>
              <a:ext uri="{FF2B5EF4-FFF2-40B4-BE49-F238E27FC236}">
                <a16:creationId xmlns:a16="http://schemas.microsoft.com/office/drawing/2014/main" id="{6AA3DA11-35E1-48F0-8B0F-78042AA80511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20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837802" y="1371600"/>
            <a:ext cx="8516396" cy="4219575"/>
          </a:xfrm>
          <a:prstGeom prst="rect">
            <a:avLst/>
          </a:prstGeom>
        </p:spPr>
      </p:pic>
      <p:sp>
        <p:nvSpPr>
          <p:cNvPr id="4" name="Task reward, visual quality, and diversity need separat">
            <a:extLst>
              <a:ext uri="{FF2B5EF4-FFF2-40B4-BE49-F238E27FC236}">
                <a16:creationId xmlns:a16="http://schemas.microsoft.com/office/drawing/2014/main" id="{6FA85DCA-061E-48C9-9CB6-FA9D5F7282A8}"/>
              </a:ext>
            </a:extLst>
          </p:cNvPr>
          <p:cNvSpPr>
            <a:spLocks noGrp="1"/>
          </p:cNvSpPr>
          <p:nvPr/>
        </p:nvSpPr>
        <p:spPr>
          <a:xfrm>
            <a:off x="523875" y="5772150"/>
            <a:ext cx="1104900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17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Task reward, visual quality, and diversity need separate checks.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-GRPO: measured gains">
            <a:extLst>
              <a:ext uri="{FF2B5EF4-FFF2-40B4-BE49-F238E27FC236}">
                <a16:creationId xmlns:a16="http://schemas.microsoft.com/office/drawing/2014/main" id="{B290DAAD-CB1A-46A7-AD4F-09CF2C63FB37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Flow-GRPO: measured gains</a:t>
            </a:r>
          </a:p>
        </p:txBody>
      </p:sp>
      <p:sp>
        <p:nvSpPr>
          <p:cNvPr id="2" name="19">
            <a:extLst>
              <a:ext uri="{FF2B5EF4-FFF2-40B4-BE49-F238E27FC236}">
                <a16:creationId xmlns:a16="http://schemas.microsoft.com/office/drawing/2014/main" id="{C8BC3EC2-14BC-4D26-A9A7-F5A0E4686F77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21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b="20000"/>
          <a:stretch>
            <a:fillRect/>
          </a:stretch>
        </p:blipFill>
        <p:spPr>
          <a:xfrm>
            <a:off x="857250" y="1095375"/>
            <a:ext cx="10477500" cy="5238750"/>
          </a:xfrm>
          <a:prstGeom prst="rect">
            <a:avLst/>
          </a:prstGeom>
        </p:spPr>
      </p:pic>
      <p:sp>
        <p:nvSpPr>
          <p:cNvPr id="4" name="Original Flow-GRPO experiment; historical model version">
            <a:extLst>
              <a:ext uri="{FF2B5EF4-FFF2-40B4-BE49-F238E27FC236}">
                <a16:creationId xmlns:a16="http://schemas.microsoft.com/office/drawing/2014/main" id="{628577FA-9A0E-4F11-B991-896D35C1573B}"/>
              </a:ext>
            </a:extLst>
          </p:cNvPr>
          <p:cNvSpPr>
            <a:spLocks noGrp="1"/>
          </p:cNvSpPr>
          <p:nvPr/>
        </p:nvSpPr>
        <p:spPr>
          <a:xfrm>
            <a:off x="266700" y="6429375"/>
            <a:ext cx="1081087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00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Original Flow-GRPO experiment; historical model versions and benchmark protocol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-GRPO: qualitative examples">
            <a:extLst>
              <a:ext uri="{FF2B5EF4-FFF2-40B4-BE49-F238E27FC236}">
                <a16:creationId xmlns:a16="http://schemas.microsoft.com/office/drawing/2014/main" id="{2C17232B-064A-49C4-8684-C18E974EB6E6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Flow-GRPO: qualitative examples</a:t>
            </a:r>
          </a:p>
        </p:txBody>
      </p:sp>
      <p:sp>
        <p:nvSpPr>
          <p:cNvPr id="2" name="20">
            <a:extLst>
              <a:ext uri="{FF2B5EF4-FFF2-40B4-BE49-F238E27FC236}">
                <a16:creationId xmlns:a16="http://schemas.microsoft.com/office/drawing/2014/main" id="{245C3E39-DF13-402D-857D-17BAF0A73DB7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22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37473" y="1000125"/>
            <a:ext cx="8317055" cy="5219700"/>
          </a:xfrm>
          <a:prstGeom prst="rect">
            <a:avLst/>
          </a:prstGeom>
        </p:spPr>
      </p:pic>
      <p:sp>
        <p:nvSpPr>
          <p:cNvPr id="4" name="Selected examples from the original paper; aggregate re">
            <a:extLst>
              <a:ext uri="{FF2B5EF4-FFF2-40B4-BE49-F238E27FC236}">
                <a16:creationId xmlns:a16="http://schemas.microsoft.com/office/drawing/2014/main" id="{362EB3AE-D5C6-4E03-B74B-4529FA63DAB7}"/>
              </a:ext>
            </a:extLst>
          </p:cNvPr>
          <p:cNvSpPr>
            <a:spLocks noGrp="1"/>
          </p:cNvSpPr>
          <p:nvPr/>
        </p:nvSpPr>
        <p:spPr>
          <a:xfrm>
            <a:off x="266700" y="6429375"/>
            <a:ext cx="1081087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00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Selected examples from the original paper; aggregate results are reported separately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hat to monitor during online RL">
            <a:extLst>
              <a:ext uri="{FF2B5EF4-FFF2-40B4-BE49-F238E27FC236}">
                <a16:creationId xmlns:a16="http://schemas.microsoft.com/office/drawing/2014/main" id="{2A38D8F6-B560-488A-8E2C-437CFA410C92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What to monitor during online RL</a:t>
            </a:r>
          </a:p>
        </p:txBody>
      </p:sp>
      <p:sp>
        <p:nvSpPr>
          <p:cNvPr id="2" name="21">
            <a:extLst>
              <a:ext uri="{FF2B5EF4-FFF2-40B4-BE49-F238E27FC236}">
                <a16:creationId xmlns:a16="http://schemas.microsoft.com/office/drawing/2014/main" id="{16DB6F69-3ADB-4EC4-AF15-80FFD96D0880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23</a:t>
            </a:r>
          </a:p>
        </p:txBody>
      </p:sp>
      <p:graphicFrame>
        <p:nvGraphicFramePr>
          <p:cNvPr id="7" name="表格 6"/>
          <p:cNvGraphicFramePr/>
          <p:nvPr/>
        </p:nvGraphicFramePr>
        <p:xfrm>
          <a:off x="476250" y="1276350"/>
          <a:ext cx="11239500" cy="3762375"/>
        </p:xfrm>
        <a:graphic>
          <a:graphicData uri="http://schemas.openxmlformats.org/drawingml/2006/table">
            <a:tbl>
              <a:tblPr/>
              <a:tblGrid>
                <a:gridCol w="4333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2475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Observation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First checks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75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Groups have identical rewards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Prompt difficulty, reward resolution, group diversity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475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Updates drift or oscillate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Learning rate, clipping, rollout freshness, reference KL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475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Reward rises but images deteriorate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Held-out prompts, independent quality metrics, diversity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475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Training is too slow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Rollout steps, group size, reward inference 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A useful run improves independent evaluation within a k">
            <a:extLst>
              <a:ext uri="{FF2B5EF4-FFF2-40B4-BE49-F238E27FC236}">
                <a16:creationId xmlns:a16="http://schemas.microsoft.com/office/drawing/2014/main" id="{BC44211F-85F4-4322-AD7E-DDB53D879F9E}"/>
              </a:ext>
            </a:extLst>
          </p:cNvPr>
          <p:cNvSpPr>
            <a:spLocks noGrp="1"/>
          </p:cNvSpPr>
          <p:nvPr/>
        </p:nvSpPr>
        <p:spPr>
          <a:xfrm>
            <a:off x="523875" y="5505450"/>
            <a:ext cx="11049000" cy="6953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250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250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A useful run improves independent evaluation within a known compute budget.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iGRPO: adding thinking changes the policy">
            <a:extLst>
              <a:ext uri="{FF2B5EF4-FFF2-40B4-BE49-F238E27FC236}">
                <a16:creationId xmlns:a16="http://schemas.microsoft.com/office/drawing/2014/main" id="{6A5E8B2A-50A6-4563-B5FB-51BDC5FCF4DF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UniGRPO on BAGEL: text before image generation</a:t>
            </a:r>
          </a:p>
        </p:txBody>
      </p:sp>
      <p:sp>
        <p:nvSpPr>
          <p:cNvPr id="2" name="22">
            <a:extLst>
              <a:ext uri="{FF2B5EF4-FFF2-40B4-BE49-F238E27FC236}">
                <a16:creationId xmlns:a16="http://schemas.microsoft.com/office/drawing/2014/main" id="{C8144580-3FB8-42DD-B934-FF05011B65A7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24</a:t>
            </a:r>
          </a:p>
        </p:txBody>
      </p:sp>
      <p:graphicFrame>
        <p:nvGraphicFramePr>
          <p:cNvPr id="8" name="表格 7"/>
          <p:cNvGraphicFramePr/>
          <p:nvPr/>
        </p:nvGraphicFramePr>
        <p:xfrm>
          <a:off x="809625" y="2952750"/>
          <a:ext cx="10572750" cy="2000250"/>
        </p:xfrm>
        <a:graphic>
          <a:graphicData uri="http://schemas.openxmlformats.org/drawingml/2006/table">
            <a:tbl>
              <a:tblPr/>
              <a:tblGrid>
                <a:gridCol w="600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0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r>
                        <a:rPr sz="232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FlowGRPO training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TA score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GenEval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Thinking off during RL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0.8112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0.88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Thinking on during RL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0.8208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0.86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BAGEL combines autoregressive text generation with flow-base">
            <a:extLst>
              <a:ext uri="{FF2B5EF4-FFF2-40B4-BE49-F238E27FC236}">
                <a16:creationId xmlns:a16="http://schemas.microsoft.com/office/drawing/2014/main" id="{AC79CC15-DF3E-40E4-AA66-3B445B43FA6C}"/>
              </a:ext>
            </a:extLst>
          </p:cNvPr>
          <p:cNvSpPr>
            <a:spLocks noGrp="1"/>
          </p:cNvSpPr>
          <p:nvPr/>
        </p:nvSpPr>
        <p:spPr>
          <a:xfrm>
            <a:off x="523875" y="1104900"/>
            <a:ext cx="11049000" cy="8286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0">
                <a:solidFill>
                  <a:srgbClr val="17232D"/>
                </a:solidFill>
                <a:latin typeface="Cambria"/>
                <a:ea typeface="Cambria"/>
                <a:cs typeface="Cambria"/>
              </a:defRPr>
            </a:pPr>
            <a:r>
              <a:rPr sz="2175" b="0">
                <a:solidFill>
                  <a:srgbClr val="17232D"/>
                </a:solidFill>
                <a:latin typeface="Cambria"/>
                <a:ea typeface="Cambria"/>
                <a:cs typeface="Cambria"/>
              </a:rPr>
              <a:t>BAGEL combines autoregressive text generation with flow-based image generation in one model.</a:t>
            </a:r>
          </a:p>
        </p:txBody>
      </p:sp>
      <p:sp>
        <p:nvSpPr>
          <p:cNvPr id="10" name="Thinking mode generates intermediate text before the image.&#10;">
            <a:extLst>
              <a:ext uri="{FF2B5EF4-FFF2-40B4-BE49-F238E27FC236}">
                <a16:creationId xmlns:a16="http://schemas.microsoft.com/office/drawing/2014/main" id="{77526DD0-EE49-482D-A7FB-EBF7BFC2489A}"/>
              </a:ext>
            </a:extLst>
          </p:cNvPr>
          <p:cNvSpPr>
            <a:spLocks noGrp="1"/>
          </p:cNvSpPr>
          <p:nvPr/>
        </p:nvSpPr>
        <p:spPr>
          <a:xfrm>
            <a:off x="523875" y="2028825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0">
                <a:solidFill>
                  <a:srgbClr val="17232D"/>
                </a:solidFill>
                <a:latin typeface="Cambria"/>
                <a:ea typeface="Cambria"/>
                <a:cs typeface="Cambria"/>
              </a:defRPr>
            </a:pPr>
            <a:r>
              <a:rPr sz="1950" b="0">
                <a:solidFill>
                  <a:srgbClr val="17232D"/>
                </a:solidFill>
                <a:latin typeface="Cambria"/>
                <a:ea typeface="Cambria"/>
                <a:cs typeface="Cambria"/>
              </a:rPr>
              <a:t>Both runs start from the same BAGEL checkpoint after SFT.</a:t>
            </a:r>
          </a:p>
          <a:p>
            <a:pPr>
              <a:defRPr sz="1950" b="0">
                <a:solidFill>
                  <a:srgbClr val="17232D"/>
                </a:solidFill>
                <a:latin typeface="Cambria"/>
                <a:ea typeface="Cambria"/>
                <a:cs typeface="Cambria"/>
              </a:defRPr>
            </a:pPr>
            <a:r>
              <a:rPr sz="1950" b="0">
                <a:solidFill>
                  <a:srgbClr val="17232D"/>
                </a:solidFill>
                <a:latin typeface="Cambria"/>
                <a:ea typeface="Cambria"/>
                <a:cs typeface="Cambria"/>
              </a:rPr>
              <a:t>FlowGRPO trains the DiT part, with thinking off or on.</a:t>
            </a:r>
          </a:p>
        </p:txBody>
      </p:sp>
      <p:sp>
        <p:nvSpPr>
          <p:cNvPr id="11" name="Generating thinking text alone does not consistently improve">
            <a:extLst>
              <a:ext uri="{FF2B5EF4-FFF2-40B4-BE49-F238E27FC236}">
                <a16:creationId xmlns:a16="http://schemas.microsoft.com/office/drawing/2014/main" id="{02267613-4DBB-4788-9AFD-D8D5DC3E61BE}"/>
              </a:ext>
            </a:extLst>
          </p:cNvPr>
          <p:cNvSpPr>
            <a:spLocks noGrp="1"/>
          </p:cNvSpPr>
          <p:nvPr/>
        </p:nvSpPr>
        <p:spPr>
          <a:xfrm>
            <a:off x="523875" y="5248275"/>
            <a:ext cx="11049000" cy="7524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400" b="1">
                <a:solidFill>
                  <a:srgbClr val="327B9B"/>
                </a:solidFill>
                <a:latin typeface="Cambria"/>
                <a:ea typeface="Cambria"/>
                <a:cs typeface="Cambria"/>
              </a:defRPr>
            </a:pPr>
            <a:r>
              <a:rPr sz="2400" b="1">
                <a:solidFill>
                  <a:srgbClr val="327B9B"/>
                </a:solidFill>
                <a:latin typeface="Cambria"/>
                <a:ea typeface="Cambria"/>
                <a:cs typeface="Cambria"/>
              </a:rPr>
              <a:t>Adding thinking during image-only RL does not consistently improve GenEval.</a:t>
            </a:r>
          </a:p>
        </p:txBody>
      </p:sp>
      <p:sp>
        <p:nvSpPr>
          <p:cNvPr id="12" name="BAGEL: Deng et al. (2025). Results: UniGRPO, Table 1.&#10;TA mea">
            <a:extLst>
              <a:ext uri="{FF2B5EF4-FFF2-40B4-BE49-F238E27FC236}">
                <a16:creationId xmlns:a16="http://schemas.microsoft.com/office/drawing/2014/main" id="{11CF43B2-BCE1-4F72-899E-85B636536DC0}"/>
              </a:ext>
            </a:extLst>
          </p:cNvPr>
          <p:cNvSpPr>
            <a:spLocks noGrp="1"/>
          </p:cNvSpPr>
          <p:nvPr/>
        </p:nvSpPr>
        <p:spPr>
          <a:xfrm>
            <a:off x="285750" y="6191250"/>
            <a:ext cx="11001375" cy="533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777777"/>
                </a:solidFill>
                <a:latin typeface="Cambria"/>
                <a:ea typeface="Cambria"/>
                <a:cs typeface="Cambria"/>
              </a:defRPr>
            </a:pPr>
            <a:r>
              <a:rPr sz="1350" b="0">
                <a:solidFill>
                  <a:srgbClr val="777777"/>
                </a:solidFill>
                <a:latin typeface="Cambria"/>
                <a:ea typeface="Cambria"/>
                <a:cs typeface="Cambria"/>
              </a:rPr>
              <a:t>BAGEL: Deng et al. (2025). Results: UniGRPO, Table 1.</a:t>
            </a:r>
          </a:p>
          <a:p>
            <a:pPr>
              <a:defRPr sz="1350" b="0">
                <a:solidFill>
                  <a:srgbClr val="777777"/>
                </a:solidFill>
                <a:latin typeface="Cambria"/>
                <a:ea typeface="Cambria"/>
                <a:cs typeface="Cambria"/>
              </a:defRPr>
            </a:pPr>
            <a:r>
              <a:rPr sz="1350" b="0">
                <a:solidFill>
                  <a:srgbClr val="777777"/>
                </a:solidFill>
                <a:latin typeface="Cambria"/>
                <a:ea typeface="Cambria"/>
                <a:cs typeface="Cambria"/>
              </a:rPr>
              <a:t>TA measures text alignment. GenEval measures compositional generation.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 joint policy over text and image trajectories">
            <a:extLst>
              <a:ext uri="{FF2B5EF4-FFF2-40B4-BE49-F238E27FC236}">
                <a16:creationId xmlns:a16="http://schemas.microsoft.com/office/drawing/2014/main" id="{3ED948B6-559A-4FF5-8F92-2A8257F548D8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A joint policy over text and image trajectories</a:t>
            </a:r>
          </a:p>
        </p:txBody>
      </p:sp>
      <p:sp>
        <p:nvSpPr>
          <p:cNvPr id="2" name="23">
            <a:extLst>
              <a:ext uri="{FF2B5EF4-FFF2-40B4-BE49-F238E27FC236}">
                <a16:creationId xmlns:a16="http://schemas.microsoft.com/office/drawing/2014/main" id="{6C986D2D-7435-49F4-8162-22639FDEB7E7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25</a:t>
            </a:r>
          </a:p>
        </p:txBody>
      </p:sp>
      <p:sp>
        <p:nvSpPr>
          <p:cNvPr id="4" name="Text policy">
            <a:extLst>
              <a:ext uri="{FF2B5EF4-FFF2-40B4-BE49-F238E27FC236}">
                <a16:creationId xmlns:a16="http://schemas.microsoft.com/office/drawing/2014/main" id="{33AF5E42-2A6A-4464-86BF-9C71B49EC3C2}"/>
              </a:ext>
            </a:extLst>
          </p:cNvPr>
          <p:cNvSpPr>
            <a:spLocks noGrp="1"/>
          </p:cNvSpPr>
          <p:nvPr/>
        </p:nvSpPr>
        <p:spPr>
          <a:xfrm>
            <a:off x="495300" y="2609850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32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32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Text policy</a:t>
            </a:r>
          </a:p>
        </p:txBody>
      </p:sp>
      <p:sp>
        <p:nvSpPr>
          <p:cNvPr id="5" name="Choose a text sequence y conditioned on the original pr">
            <a:extLst>
              <a:ext uri="{FF2B5EF4-FFF2-40B4-BE49-F238E27FC236}">
                <a16:creationId xmlns:a16="http://schemas.microsoft.com/office/drawing/2014/main" id="{C2DED5B0-C292-42B7-9CCF-53B0BB265FC2}"/>
              </a:ext>
            </a:extLst>
          </p:cNvPr>
          <p:cNvSpPr>
            <a:spLocks noGrp="1"/>
          </p:cNvSpPr>
          <p:nvPr/>
        </p:nvSpPr>
        <p:spPr>
          <a:xfrm>
            <a:off x="495300" y="3067050"/>
            <a:ext cx="1114425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10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Choose a text sequence y conditioned on the original prompt c.</a:t>
            </a:r>
          </a:p>
        </p:txBody>
      </p:sp>
      <p:sp>
        <p:nvSpPr>
          <p:cNvPr id="6" name="Image policy">
            <a:extLst>
              <a:ext uri="{FF2B5EF4-FFF2-40B4-BE49-F238E27FC236}">
                <a16:creationId xmlns:a16="http://schemas.microsoft.com/office/drawing/2014/main" id="{7B520B8B-703A-4C61-BFB1-8C951E55997B}"/>
              </a:ext>
            </a:extLst>
          </p:cNvPr>
          <p:cNvSpPr>
            <a:spLocks noGrp="1"/>
          </p:cNvSpPr>
          <p:nvPr/>
        </p:nvSpPr>
        <p:spPr>
          <a:xfrm>
            <a:off x="495300" y="4219575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32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32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Image policy</a:t>
            </a:r>
          </a:p>
        </p:txBody>
      </p:sp>
      <p:sp>
        <p:nvSpPr>
          <p:cNvPr id="7" name="Generate a denoising trajectory τ conditioned on c and ">
            <a:extLst>
              <a:ext uri="{FF2B5EF4-FFF2-40B4-BE49-F238E27FC236}">
                <a16:creationId xmlns:a16="http://schemas.microsoft.com/office/drawing/2014/main" id="{E42A59E2-AD11-4DB7-9657-8703E7E92300}"/>
              </a:ext>
            </a:extLst>
          </p:cNvPr>
          <p:cNvSpPr>
            <a:spLocks noGrp="1"/>
          </p:cNvSpPr>
          <p:nvPr/>
        </p:nvSpPr>
        <p:spPr>
          <a:xfrm>
            <a:off x="495300" y="4676775"/>
            <a:ext cx="1114425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10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Generate a denoising trajectory τ conditioned on c and y.</a:t>
            </a:r>
          </a:p>
        </p:txBody>
      </p:sp>
      <p:pic>
        <p:nvPicPr>
          <p:cNvPr id="9" name="LaTeX joint" descr="\pi_\theta(y,\tau\mid c)=\pi_\theta(y\mid c)\,\pi_\theta(\tau\mid c,y)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3432524" y="1576469"/>
            <a:ext cx="5326952" cy="38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iGRPO: unified group-relative optimization">
            <a:extLst>
              <a:ext uri="{FF2B5EF4-FFF2-40B4-BE49-F238E27FC236}">
                <a16:creationId xmlns:a16="http://schemas.microsoft.com/office/drawing/2014/main" id="{22B0713F-1B7A-4567-8C03-D25F299B2953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UniGRPO: unified group-relative optimization</a:t>
            </a:r>
          </a:p>
        </p:txBody>
      </p:sp>
      <p:sp>
        <p:nvSpPr>
          <p:cNvPr id="2" name="24">
            <a:extLst>
              <a:ext uri="{FF2B5EF4-FFF2-40B4-BE49-F238E27FC236}">
                <a16:creationId xmlns:a16="http://schemas.microsoft.com/office/drawing/2014/main" id="{1930813E-20CE-44A4-83EB-01D1DAFDDB81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26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97782" y="1000125"/>
            <a:ext cx="8196436" cy="5248275"/>
          </a:xfrm>
          <a:prstGeom prst="rect">
            <a:avLst/>
          </a:prstGeom>
        </p:spPr>
      </p:pic>
      <p:sp>
        <p:nvSpPr>
          <p:cNvPr id="8" name="equation_joint_weight">
            <a:extLst>
              <a:ext uri="{FF2B5EF4-FFF2-40B4-BE49-F238E27FC236}">
                <a16:creationId xmlns:a16="http://schemas.microsoft.com/office/drawing/2014/main" id="{D86AC747-4717-4521-9045-EFA2AE95CE5F}"/>
              </a:ext>
            </a:extLst>
          </p:cNvPr>
          <p:cNvSpPr>
            <a:spLocks noGrp="1"/>
          </p:cNvSpPr>
          <p:nvPr/>
        </p:nvSpPr>
        <p:spPr>
          <a:xfrm>
            <a:off x="8382000" y="6381750"/>
            <a:ext cx="2667000" cy="2857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wrap="none" lIns="0" tIns="0" rIns="0" bIns="0" anchor="ctr">
            <a:spAutoFit/>
          </a:bodyPr>
          <a:lstStyle/>
          <a:p>
            <a:r>
              <a:rPr sz="1200">
                <a:solidFill>
                  <a:srgbClr val="808080"/>
                </a:solidFill>
                <a:latin typeface="Cambria"/>
              </a:rPr>
              <a:t>Reported experiments use λ = 1.</a:t>
            </a:r>
          </a:p>
        </p:txBody>
      </p:sp>
      <p:sp>
        <p:nvSpPr>
          <p:cNvPr id="9" name="math_mask_joint_objective">
            <a:extLst>
              <a:ext uri="{FF2B5EF4-FFF2-40B4-BE49-F238E27FC236}">
                <a16:creationId xmlns:a16="http://schemas.microsoft.com/office/drawing/2014/main" id="{94BC3D54-CF4C-455B-B2EA-67F3B53F7619}"/>
              </a:ext>
            </a:extLst>
          </p:cNvPr>
          <p:cNvSpPr>
            <a:spLocks noGrp="1"/>
          </p:cNvSpPr>
          <p:nvPr/>
        </p:nvSpPr>
        <p:spPr>
          <a:xfrm>
            <a:off x="7419975" y="1714500"/>
            <a:ext cx="2419350" cy="3238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0" name="LaTeX joint_objective" descr="J=J_{\mathrm{Text}}+\lambda J_{\mathrm{Flow}}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7791918" y="1796703"/>
            <a:ext cx="1684990" cy="17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iGRPO: a layout example">
            <a:extLst>
              <a:ext uri="{FF2B5EF4-FFF2-40B4-BE49-F238E27FC236}">
                <a16:creationId xmlns:a16="http://schemas.microsoft.com/office/drawing/2014/main" id="{9541A8AF-4ED9-4186-9B43-0E7F3FB54E95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UniGRPO: a layout example</a:t>
            </a:r>
          </a:p>
        </p:txBody>
      </p:sp>
      <p:sp>
        <p:nvSpPr>
          <p:cNvPr id="2" name="25">
            <a:extLst>
              <a:ext uri="{FF2B5EF4-FFF2-40B4-BE49-F238E27FC236}">
                <a16:creationId xmlns:a16="http://schemas.microsoft.com/office/drawing/2014/main" id="{52D1E7E4-E063-44F5-8A8C-6D1A0664680E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27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28625" y="1362075"/>
            <a:ext cx="11334750" cy="4717009"/>
          </a:xfrm>
          <a:prstGeom prst="rect">
            <a:avLst/>
          </a:prstGeom>
        </p:spPr>
      </p:pic>
      <p:sp>
        <p:nvSpPr>
          <p:cNvPr id="11" name="Original UniGRPO example, including the complete generated t">
            <a:extLst>
              <a:ext uri="{FF2B5EF4-FFF2-40B4-BE49-F238E27FC236}">
                <a16:creationId xmlns:a16="http://schemas.microsoft.com/office/drawing/2014/main" id="{5BA18CDA-6861-426D-B5A8-697878114953}"/>
              </a:ext>
            </a:extLst>
          </p:cNvPr>
          <p:cNvSpPr>
            <a:spLocks noGrp="1"/>
          </p:cNvSpPr>
          <p:nvPr/>
        </p:nvSpPr>
        <p:spPr>
          <a:xfrm>
            <a:off x="285750" y="6429375"/>
            <a:ext cx="10953750" cy="2762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777777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777777"/>
                </a:solidFill>
                <a:latin typeface="Cambria"/>
                <a:ea typeface="Cambria"/>
                <a:cs typeface="Cambria"/>
              </a:rPr>
              <a:t>Original UniGRPO example, including the complete generated text.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iGRPO: results of joint optimization">
            <a:extLst>
              <a:ext uri="{FF2B5EF4-FFF2-40B4-BE49-F238E27FC236}">
                <a16:creationId xmlns:a16="http://schemas.microsoft.com/office/drawing/2014/main" id="{6A6C954D-4EAE-4475-BDE4-D1332273A4E5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UniGRPO: results of joint optimization</a:t>
            </a:r>
          </a:p>
        </p:txBody>
      </p:sp>
      <p:sp>
        <p:nvSpPr>
          <p:cNvPr id="2" name="26">
            <a:extLst>
              <a:ext uri="{FF2B5EF4-FFF2-40B4-BE49-F238E27FC236}">
                <a16:creationId xmlns:a16="http://schemas.microsoft.com/office/drawing/2014/main" id="{EEDB7D1D-7466-4793-9D21-4D508D403957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28</a:t>
            </a:r>
          </a:p>
        </p:txBody>
      </p:sp>
      <p:graphicFrame>
        <p:nvGraphicFramePr>
          <p:cNvPr id="8" name="表格 7"/>
          <p:cNvGraphicFramePr/>
          <p:nvPr/>
        </p:nvGraphicFramePr>
        <p:xfrm>
          <a:off x="619125" y="1590675"/>
          <a:ext cx="10953750" cy="3171825"/>
        </p:xfrm>
        <a:graphic>
          <a:graphicData uri="http://schemas.openxmlformats.org/drawingml/2006/table">
            <a:tbl>
              <a:tblPr/>
              <a:tblGrid>
                <a:gridCol w="485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0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0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4365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Method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Thinking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TA score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GenEval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65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FlowGRPO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0.8112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0.88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365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FlowGRPO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Yes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0.8208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0.86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365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TextGRPO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Yes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0.8078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51515"/>
                          </a:solidFill>
                          <a:latin typeface="Cambria"/>
                          <a:ea typeface="Cambria"/>
                          <a:cs typeface="Cambria"/>
                        </a:rPr>
                        <a:t>0.88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365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UniGRPO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Yes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0.8381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357393"/>
                          </a:solidFill>
                          <a:latin typeface="Cambria"/>
                          <a:ea typeface="Cambria"/>
                          <a:cs typeface="Cambria"/>
                        </a:rPr>
                        <a:t>0.90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All RL methods start from the fine-tuned Bagel checkpoi">
            <a:extLst>
              <a:ext uri="{FF2B5EF4-FFF2-40B4-BE49-F238E27FC236}">
                <a16:creationId xmlns:a16="http://schemas.microsoft.com/office/drawing/2014/main" id="{1AB3C1D6-1617-4514-B4C7-9ADA29DFFF75}"/>
              </a:ext>
            </a:extLst>
          </p:cNvPr>
          <p:cNvSpPr>
            <a:spLocks noGrp="1"/>
          </p:cNvSpPr>
          <p:nvPr/>
        </p:nvSpPr>
        <p:spPr>
          <a:xfrm>
            <a:off x="619125" y="5191125"/>
            <a:ext cx="10763250" cy="714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175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All RL methods start from the fine-tuned Bagel checkpoint.</a:t>
            </a:r>
          </a:p>
        </p:txBody>
      </p:sp>
      <p:sp>
        <p:nvSpPr>
          <p:cNvPr id="5" name="UniGRPO experiments; full results in the appendix">
            <a:extLst>
              <a:ext uri="{FF2B5EF4-FFF2-40B4-BE49-F238E27FC236}">
                <a16:creationId xmlns:a16="http://schemas.microsoft.com/office/drawing/2014/main" id="{F8E943F4-59E5-43AF-AAB5-27424C210AE4}"/>
              </a:ext>
            </a:extLst>
          </p:cNvPr>
          <p:cNvSpPr>
            <a:spLocks noGrp="1"/>
          </p:cNvSpPr>
          <p:nvPr/>
        </p:nvSpPr>
        <p:spPr>
          <a:xfrm>
            <a:off x="266700" y="6429375"/>
            <a:ext cx="1081087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00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UniGRPO experiments; full results in the appendix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akeaways and discussion">
            <a:extLst>
              <a:ext uri="{FF2B5EF4-FFF2-40B4-BE49-F238E27FC236}">
                <a16:creationId xmlns:a16="http://schemas.microsoft.com/office/drawing/2014/main" id="{EAC8793D-6F74-4FB6-8218-CF62A9C76E80}"/>
              </a:ext>
            </a:extLst>
          </p:cNvPr>
          <p:cNvSpPr>
            <a:spLocks noGrp="1"/>
          </p:cNvSpPr>
          <p:nvPr/>
        </p:nvSpPr>
        <p:spPr>
          <a:xfrm>
            <a:off x="209550" y="161925"/>
            <a:ext cx="11572875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1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Takeaways and discussion</a:t>
            </a:r>
          </a:p>
        </p:txBody>
      </p:sp>
      <p:sp>
        <p:nvSpPr>
          <p:cNvPr id="2" name="28">
            <a:extLst>
              <a:ext uri="{FF2B5EF4-FFF2-40B4-BE49-F238E27FC236}">
                <a16:creationId xmlns:a16="http://schemas.microsoft.com/office/drawing/2014/main" id="{2CCE16BF-082D-45BB-A80B-7EAD2A87C708}"/>
              </a:ext>
            </a:extLst>
          </p:cNvPr>
          <p:cNvSpPr>
            <a:spLocks noGrp="1"/>
          </p:cNvSpPr>
          <p:nvPr/>
        </p:nvSpPr>
        <p:spPr>
          <a:xfrm>
            <a:off x="11382375" y="6486525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75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75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29</a:t>
            </a:r>
          </a:p>
        </p:txBody>
      </p:sp>
      <p:sp>
        <p:nvSpPr>
          <p:cNvPr id="3" name="VideoAlign">
            <a:extLst>
              <a:ext uri="{FF2B5EF4-FFF2-40B4-BE49-F238E27FC236}">
                <a16:creationId xmlns:a16="http://schemas.microsoft.com/office/drawing/2014/main" id="{AE47A2AF-DD6F-4358-ACB8-89EA69774B1C}"/>
              </a:ext>
            </a:extLst>
          </p:cNvPr>
          <p:cNvSpPr>
            <a:spLocks noGrp="1"/>
          </p:cNvSpPr>
          <p:nvPr/>
        </p:nvSpPr>
        <p:spPr>
          <a:xfrm>
            <a:off x="495300" y="1190625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32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32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VideoAlign</a:t>
            </a:r>
          </a:p>
        </p:txBody>
      </p:sp>
      <p:sp>
        <p:nvSpPr>
          <p:cNvPr id="4" name="A useful reward separates the qualities we want to impr">
            <a:extLst>
              <a:ext uri="{FF2B5EF4-FFF2-40B4-BE49-F238E27FC236}">
                <a16:creationId xmlns:a16="http://schemas.microsoft.com/office/drawing/2014/main" id="{8ABE1D2A-AD9A-4AE0-A54F-FBB78EC215C7}"/>
              </a:ext>
            </a:extLst>
          </p:cNvPr>
          <p:cNvSpPr>
            <a:spLocks noGrp="1"/>
          </p:cNvSpPr>
          <p:nvPr/>
        </p:nvSpPr>
        <p:spPr>
          <a:xfrm>
            <a:off x="495300" y="1647825"/>
            <a:ext cx="1114425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10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A useful reward separates the qualities we want to improve.</a:t>
            </a:r>
          </a:p>
        </p:txBody>
      </p:sp>
      <p:sp>
        <p:nvSpPr>
          <p:cNvPr id="5" name="Flow-GRPO">
            <a:extLst>
              <a:ext uri="{FF2B5EF4-FFF2-40B4-BE49-F238E27FC236}">
                <a16:creationId xmlns:a16="http://schemas.microsoft.com/office/drawing/2014/main" id="{D683F9B5-7374-4F1B-B1DB-9DB719B0701C}"/>
              </a:ext>
            </a:extLst>
          </p:cNvPr>
          <p:cNvSpPr>
            <a:spLocks noGrp="1"/>
          </p:cNvSpPr>
          <p:nvPr/>
        </p:nvSpPr>
        <p:spPr>
          <a:xfrm>
            <a:off x="495300" y="2724150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32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32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Flow-GRPO</a:t>
            </a:r>
          </a:p>
        </p:txBody>
      </p:sp>
      <p:sp>
        <p:nvSpPr>
          <p:cNvPr id="6" name="Group comparisons train a stochastic denoising policy o">
            <a:extLst>
              <a:ext uri="{FF2B5EF4-FFF2-40B4-BE49-F238E27FC236}">
                <a16:creationId xmlns:a16="http://schemas.microsoft.com/office/drawing/2014/main" id="{B86F09F8-2137-4FCF-8EA4-0A4F1C52D95E}"/>
              </a:ext>
            </a:extLst>
          </p:cNvPr>
          <p:cNvSpPr>
            <a:spLocks noGrp="1"/>
          </p:cNvSpPr>
          <p:nvPr/>
        </p:nvSpPr>
        <p:spPr>
          <a:xfrm>
            <a:off x="495300" y="3181350"/>
            <a:ext cx="1114425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10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Group comparisons train a stochastic denoising policy online.</a:t>
            </a:r>
          </a:p>
        </p:txBody>
      </p:sp>
      <p:sp>
        <p:nvSpPr>
          <p:cNvPr id="7" name="UniGRPO">
            <a:extLst>
              <a:ext uri="{FF2B5EF4-FFF2-40B4-BE49-F238E27FC236}">
                <a16:creationId xmlns:a16="http://schemas.microsoft.com/office/drawing/2014/main" id="{5A313BBA-DC6E-4F4A-AFFC-F948F9B2C912}"/>
              </a:ext>
            </a:extLst>
          </p:cNvPr>
          <p:cNvSpPr>
            <a:spLocks noGrp="1"/>
          </p:cNvSpPr>
          <p:nvPr/>
        </p:nvSpPr>
        <p:spPr>
          <a:xfrm>
            <a:off x="495300" y="4257675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325" b="1">
                <a:solidFill>
                  <a:srgbClr val="357393"/>
                </a:solidFill>
                <a:latin typeface="Cambria"/>
                <a:ea typeface="Cambria"/>
                <a:cs typeface="Cambria"/>
              </a:defRPr>
            </a:pPr>
            <a:r>
              <a:rPr sz="2325" b="1">
                <a:solidFill>
                  <a:srgbClr val="357393"/>
                </a:solidFill>
                <a:latin typeface="Cambria"/>
                <a:ea typeface="Cambria"/>
                <a:cs typeface="Cambria"/>
              </a:rPr>
              <a:t>UniGRPO</a:t>
            </a:r>
          </a:p>
        </p:txBody>
      </p:sp>
      <p:sp>
        <p:nvSpPr>
          <p:cNvPr id="8" name="Text and image generation can share an optimization obj">
            <a:extLst>
              <a:ext uri="{FF2B5EF4-FFF2-40B4-BE49-F238E27FC236}">
                <a16:creationId xmlns:a16="http://schemas.microsoft.com/office/drawing/2014/main" id="{F5C44A55-E243-4A7B-9C6D-DD68C48F4063}"/>
              </a:ext>
            </a:extLst>
          </p:cNvPr>
          <p:cNvSpPr>
            <a:spLocks noGrp="1"/>
          </p:cNvSpPr>
          <p:nvPr/>
        </p:nvSpPr>
        <p:spPr>
          <a:xfrm>
            <a:off x="495300" y="4714875"/>
            <a:ext cx="1114425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0">
                <a:solidFill>
                  <a:srgbClr val="151515"/>
                </a:solidFill>
                <a:latin typeface="Cambria"/>
                <a:ea typeface="Cambria"/>
                <a:cs typeface="Cambria"/>
              </a:defRPr>
            </a:pPr>
            <a:r>
              <a:rPr sz="2100" b="0">
                <a:solidFill>
                  <a:srgbClr val="151515"/>
                </a:solidFill>
                <a:latin typeface="Cambria"/>
                <a:ea typeface="Cambria"/>
                <a:cs typeface="Cambria"/>
              </a:rPr>
              <a:t>Text and image generation can share an optimization objective.</a:t>
            </a:r>
          </a:p>
        </p:txBody>
      </p:sp>
      <p:sp>
        <p:nvSpPr>
          <p:cNvPr id="9" name="Jie Liu · https://jieliu.site · Code: github.com/yifan1">
            <a:extLst>
              <a:ext uri="{FF2B5EF4-FFF2-40B4-BE49-F238E27FC236}">
                <a16:creationId xmlns:a16="http://schemas.microsoft.com/office/drawing/2014/main" id="{707977D8-D879-458D-A401-B8B348569936}"/>
              </a:ext>
            </a:extLst>
          </p:cNvPr>
          <p:cNvSpPr>
            <a:spLocks noGrp="1"/>
          </p:cNvSpPr>
          <p:nvPr/>
        </p:nvSpPr>
        <p:spPr>
          <a:xfrm>
            <a:off x="266700" y="6429375"/>
            <a:ext cx="1081087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0">
                <a:solidFill>
                  <a:srgbClr val="808080"/>
                </a:solidFill>
                <a:latin typeface="Cambria"/>
                <a:ea typeface="Cambria"/>
                <a:cs typeface="Cambria"/>
              </a:defRPr>
            </a:pPr>
            <a:r>
              <a:rPr sz="1200" b="0">
                <a:solidFill>
                  <a:srgbClr val="808080"/>
                </a:solidFill>
                <a:latin typeface="Cambria"/>
                <a:ea typeface="Cambria"/>
                <a:cs typeface="Cambria"/>
              </a:rPr>
              <a:t>Jie Liu · https://jieliu.site · Code: github.com/yifan123/flow_grpo</a:t>
            </a:r>
          </a:p>
        </p:txBody>
      </p:sp>
    </p:spTree>
    <p:extLst>
      <p:ext uri="{BB962C8B-B14F-4D97-AF65-F5344CB8AC3E}">
        <p14:creationId xmlns:p14="http://schemas.microsoft.com/office/powerpoint/2010/main" val="2547147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1225</Words>
  <Application>Microsoft Macintosh PowerPoint</Application>
  <DocSecurity>0</DocSecurity>
  <PresentationFormat>宽屏</PresentationFormat>
  <Paragraphs>258</Paragraphs>
  <Slides>29</Slides>
  <Notes>0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6" baseType="lpstr">
      <vt:lpstr>微软雅黑</vt:lpstr>
      <vt:lpstr>Aptos</vt:lpstr>
      <vt:lpstr>Aptos Display</vt:lpstr>
      <vt:lpstr>Arial</vt:lpstr>
      <vt:lpstr>Cambria</vt:lpstr>
      <vt:lpstr>Times New Roman</vt:lpstr>
      <vt:lpstr>Office Theme</vt:lpstr>
      <vt:lpstr>PowerPoint 演示文稿</vt:lpstr>
      <vt:lpstr>PowerPoint 演示文稿</vt:lpstr>
      <vt:lpstr>PowerPoint 演示文稿</vt:lpstr>
      <vt:lpstr>Improving Video Generation  with Human Feedback</vt:lpstr>
      <vt:lpstr>PowerPoint 演示文稿</vt:lpstr>
      <vt:lpstr>PowerPoint 演示文稿</vt:lpstr>
      <vt:lpstr>PowerPoint 演示文稿</vt:lpstr>
      <vt:lpstr>PowerPoint 演示文稿</vt:lpstr>
      <vt:lpstr>Flow-GRPO:  Training Flow Matching Models via Online RL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revision>2</cp:revision>
  <dcterms:created xsi:type="dcterms:W3CDTF">2026-09-08T12:28:31Z</dcterms:created>
  <dcterms:modified xsi:type="dcterms:W3CDTF">2026-10-05T10:09:33Z</dcterms:modified>
  <dc:description>﻿﻿﻿﻿﻿﻿﻿﻿﻿﻿﻿﻿﻿﻿﻿﻿﻿﻿﻿﻿﻿﻿﻿⁡﻿​⁡⁢</dc:description>
</cp:coreProperties>
</file>