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322" r:id="rId3"/>
    <p:sldId id="325" r:id="rId4"/>
    <p:sldId id="326" r:id="rId5"/>
    <p:sldId id="323" r:id="rId6"/>
    <p:sldId id="327" r:id="rId7"/>
    <p:sldId id="324" r:id="rId8"/>
    <p:sldId id="328" r:id="rId9"/>
    <p:sldId id="367" r:id="rId10"/>
    <p:sldId id="335" r:id="rId11"/>
    <p:sldId id="337" r:id="rId12"/>
    <p:sldId id="363" r:id="rId13"/>
    <p:sldId id="338" r:id="rId14"/>
    <p:sldId id="345" r:id="rId15"/>
    <p:sldId id="365" r:id="rId16"/>
    <p:sldId id="340" r:id="rId17"/>
    <p:sldId id="287" r:id="rId18"/>
    <p:sldId id="308" r:id="rId19"/>
    <p:sldId id="310" r:id="rId20"/>
    <p:sldId id="339" r:id="rId21"/>
    <p:sldId id="341" r:id="rId22"/>
    <p:sldId id="342" r:id="rId23"/>
    <p:sldId id="347" r:id="rId24"/>
    <p:sldId id="346" r:id="rId25"/>
    <p:sldId id="368" r:id="rId26"/>
    <p:sldId id="343" r:id="rId27"/>
    <p:sldId id="348" r:id="rId28"/>
    <p:sldId id="369" r:id="rId29"/>
    <p:sldId id="349" r:id="rId30"/>
    <p:sldId id="350" r:id="rId31"/>
    <p:sldId id="351" r:id="rId32"/>
    <p:sldId id="352" r:id="rId33"/>
    <p:sldId id="354" r:id="rId34"/>
    <p:sldId id="355" r:id="rId35"/>
    <p:sldId id="356" r:id="rId36"/>
    <p:sldId id="357" r:id="rId37"/>
    <p:sldId id="359" r:id="rId38"/>
    <p:sldId id="358" r:id="rId39"/>
    <p:sldId id="360" r:id="rId40"/>
    <p:sldId id="362" r:id="rId41"/>
    <p:sldId id="366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/>
    <p:restoredTop sz="76210"/>
  </p:normalViewPr>
  <p:slideViewPr>
    <p:cSldViewPr snapToGrid="0">
      <p:cViewPr varScale="1">
        <p:scale>
          <a:sx n="94" d="100"/>
          <a:sy n="94" d="100"/>
        </p:scale>
        <p:origin x="16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30F9C-545E-FA06-480A-90CEBDB25B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9C3FAE-45E4-7E10-A953-7A5A86AB6C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7D196A-6B47-C367-F0EE-45F85EC03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0472-4105-BA4A-BE01-CB0727FB369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1C659-9387-4E12-3E9D-E44B9CB35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234B3-3D79-3220-593A-9475522C4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2BD3-C050-F840-843D-89AF6D81C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110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640D1-B87B-90B9-FCD6-6B7838FFD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B1486-FF28-E602-BEFA-BE56A70E7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9FC7C-2C0D-5757-8F16-A6F23BE01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0472-4105-BA4A-BE01-CB0727FB369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4D43A-B26D-74C4-B46E-79CD93A71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317F64-4173-BB2F-025D-288D3A7E1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2BD3-C050-F840-843D-89AF6D81C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272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585CA-60FD-03C9-87B5-D4ED19FFC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F1F3B-3513-990A-6DF4-FA8159BC5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E07E9-98AB-D0A4-0AC4-3AC7A4666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0472-4105-BA4A-BE01-CB0727FB369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3039E-21B7-B383-370E-2DF1971A2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6D2D-55BA-9B7D-2987-EFD1A390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2BD3-C050-F840-843D-89AF6D81C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53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33344-F1B5-AF70-97B0-901A6A6D0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09AA3-1EF4-3CA7-B63F-FE45922E88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20529A-14F8-490A-37F1-0994DAF88A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D9CA5-7CAB-58EA-E6D9-29657F5A3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0472-4105-BA4A-BE01-CB0727FB369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85F53B-2298-E13E-638A-595101B7C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5CEC14-C91F-95A3-C200-B824AE273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2BD3-C050-F840-843D-89AF6D81C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12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E6681-F03A-4A8D-B121-3D7033E5E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18DA12-42EF-B106-5B77-4662304EA0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F34A94-38E6-C984-5D24-45FE58DA7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560913-2A09-B32B-A1BC-486EC190FE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96C95E-2CB7-DCB2-A7F0-95F93C6AA9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41958C-F861-9025-1077-B331376AD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0472-4105-BA4A-BE01-CB0727FB369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138BC9-7E8F-357C-EE09-91B13695B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57613B-A99C-B586-92F1-E3CACF9CA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2BD3-C050-F840-843D-89AF6D81C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971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886DD-CF40-D6AE-729B-90FBBC36F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37FCA9-C805-5BA6-EDFD-F37F11499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0472-4105-BA4A-BE01-CB0727FB369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50BE0C-1D46-7014-0326-BFD760120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EC24C7-6A88-520D-4572-982480DE8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2BD3-C050-F840-843D-89AF6D81C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29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8DF3BA-DC93-D70B-E08A-D2FBF1677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0472-4105-BA4A-BE01-CB0727FB369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C4755-6191-A2D0-4F65-BE1945802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E9E7B1-BD45-D9AD-B9D7-1D3F5EF24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2BD3-C050-F840-843D-89AF6D81C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537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E9FF5-B1D9-AA8A-C5E2-CEC9A2ACA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FD95B9-D79A-76DD-0D26-E65D38CC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B49E4-7260-90F5-BCC4-497D32220C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7E56EE-DDF9-1A04-B865-286EAFF99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0472-4105-BA4A-BE01-CB0727FB369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30ACB6-8FC9-A8AC-AC41-13BB113BC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1C128D-BDAF-DFED-73A5-4CE1988E0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2BD3-C050-F840-843D-89AF6D81C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778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19F06-F415-C4B8-EEB4-FCEB654EC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43267A-62D4-27B4-AB92-1A5ADED26A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BA0E6-7FB7-5B64-172E-6FEDDF0252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C9AA13-5FBB-C01D-3834-485F7A6E7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0472-4105-BA4A-BE01-CB0727FB369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077593-BCB0-E85D-7A19-A842830F0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B5BB4E-6C2D-D53B-FDC9-D4B0C2A7B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2BD3-C050-F840-843D-89AF6D81C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75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2C05E-6A0D-5190-D2BC-68DEBA23B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4DE937-E17B-28D8-E911-E5B5DE1C0A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ACD99-5D58-6DA6-80AF-BEC08D782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0472-4105-BA4A-BE01-CB0727FB369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7DD41-48B4-93D7-13C9-2AB94C197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FE57D-EE56-F8E1-04DC-A58581B25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2BD3-C050-F840-843D-89AF6D81C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80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E7617C-8D21-97F7-501B-8BF8C2DB5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9FE340-546D-6826-E84B-746C392922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3FC01-76AA-F8FA-7049-3DA969806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F0472-4105-BA4A-BE01-CB0727FB369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C246C-3213-CC07-5774-058CC07F5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0532B-9EA1-6D12-66A1-4600EF42C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42BD3-C050-F840-843D-89AF6D81C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10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1B36FA-B892-6CD3-808A-0972EF989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66B47-95A4-EBD2-BF36-4B26135E09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E74724-8628-EF91-49DF-0E97E3FF15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DF0472-4105-BA4A-BE01-CB0727FB369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94CA7-FFA7-70A8-FFA2-1E467105EF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2577D-998F-6AB3-4369-FCD892F7B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A42BD3-C050-F840-843D-89AF6D81C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821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0.png"/><Relationship Id="rId7" Type="http://schemas.openxmlformats.org/officeDocument/2006/relationships/image" Target="../media/image5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9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680.png"/><Relationship Id="rId3" Type="http://schemas.openxmlformats.org/officeDocument/2006/relationships/image" Target="../media/image56.png"/><Relationship Id="rId7" Type="http://schemas.openxmlformats.org/officeDocument/2006/relationships/image" Target="../media/image68.png"/><Relationship Id="rId17" Type="http://schemas.openxmlformats.org/officeDocument/2006/relationships/image" Target="../media/image74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73.png"/><Relationship Id="rId1" Type="http://schemas.openxmlformats.org/officeDocument/2006/relationships/tags" Target="../tags/tag1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00.png"/><Relationship Id="rId10" Type="http://schemas.openxmlformats.org/officeDocument/2006/relationships/image" Target="../media/image71.png"/><Relationship Id="rId4" Type="http://schemas.openxmlformats.org/officeDocument/2006/relationships/image" Target="../media/image64.png"/><Relationship Id="rId9" Type="http://schemas.openxmlformats.org/officeDocument/2006/relationships/image" Target="../media/image70.png"/><Relationship Id="rId14" Type="http://schemas.openxmlformats.org/officeDocument/2006/relationships/image" Target="../media/image69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0.png"/><Relationship Id="rId7" Type="http://schemas.openxmlformats.org/officeDocument/2006/relationships/image" Target="../media/image530.png"/><Relationship Id="rId12" Type="http://schemas.openxmlformats.org/officeDocument/2006/relationships/image" Target="../media/image58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20.png"/><Relationship Id="rId11" Type="http://schemas.openxmlformats.org/officeDocument/2006/relationships/image" Target="../media/image570.png"/><Relationship Id="rId5" Type="http://schemas.openxmlformats.org/officeDocument/2006/relationships/image" Target="../media/image510.png"/><Relationship Id="rId10" Type="http://schemas.openxmlformats.org/officeDocument/2006/relationships/image" Target="../media/image77.png"/><Relationship Id="rId4" Type="http://schemas.openxmlformats.org/officeDocument/2006/relationships/image" Target="../media/image500.png"/><Relationship Id="rId9" Type="http://schemas.openxmlformats.org/officeDocument/2006/relationships/image" Target="../media/image55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18" Type="http://schemas.openxmlformats.org/officeDocument/2006/relationships/image" Target="../media/image10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17" Type="http://schemas.openxmlformats.org/officeDocument/2006/relationships/image" Target="../media/image99.png"/><Relationship Id="rId16" Type="http://schemas.openxmlformats.org/officeDocument/2006/relationships/image" Target="../media/image98.png"/><Relationship Id="rId20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5" Type="http://schemas.openxmlformats.org/officeDocument/2006/relationships/image" Target="../media/image97.png"/><Relationship Id="rId10" Type="http://schemas.openxmlformats.org/officeDocument/2006/relationships/image" Target="../media/image92.png"/><Relationship Id="rId19" Type="http://schemas.openxmlformats.org/officeDocument/2006/relationships/image" Target="../media/image101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Relationship Id="rId14" Type="http://schemas.openxmlformats.org/officeDocument/2006/relationships/image" Target="../media/image9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4.png"/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12" Type="http://schemas.openxmlformats.org/officeDocument/2006/relationships/image" Target="../media/image113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11" Type="http://schemas.openxmlformats.org/officeDocument/2006/relationships/image" Target="../media/image112.png"/><Relationship Id="rId5" Type="http://schemas.openxmlformats.org/officeDocument/2006/relationships/image" Target="../media/image106.png"/><Relationship Id="rId10" Type="http://schemas.openxmlformats.org/officeDocument/2006/relationships/image" Target="../media/image111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Relationship Id="rId14" Type="http://schemas.openxmlformats.org/officeDocument/2006/relationships/image" Target="../media/image11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116.png"/><Relationship Id="rId4" Type="http://schemas.openxmlformats.org/officeDocument/2006/relationships/image" Target="../media/image1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0.png"/><Relationship Id="rId7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4" Type="http://schemas.openxmlformats.org/officeDocument/2006/relationships/image" Target="../media/image1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10" Type="http://schemas.openxmlformats.org/officeDocument/2006/relationships/image" Target="../media/image158.png"/><Relationship Id="rId4" Type="http://schemas.openxmlformats.org/officeDocument/2006/relationships/image" Target="../media/image152.png"/><Relationship Id="rId9" Type="http://schemas.openxmlformats.org/officeDocument/2006/relationships/image" Target="../media/image15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408B1-9919-65A7-49C7-E7B953649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838" y="1439718"/>
            <a:ext cx="10476323" cy="1617589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OPTIMISTIC DM LIGHT 95" pitchFamily="2" charset="0"/>
                <a:cs typeface="OPTIMISTIC DM LIGHT 95" pitchFamily="2" charset="0"/>
              </a:rPr>
              <a:t>Fine-Tuning Diffusion Models by Direct Preference Optimization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3BD471-6CB4-3D23-8B43-51B04D27CA07}"/>
              </a:ext>
            </a:extLst>
          </p:cNvPr>
          <p:cNvSpPr txBox="1">
            <a:spLocks/>
          </p:cNvSpPr>
          <p:nvPr/>
        </p:nvSpPr>
        <p:spPr>
          <a:xfrm>
            <a:off x="1361450" y="3989705"/>
            <a:ext cx="9469100" cy="12799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119933" rtl="0" eaLnBrk="1" latinLnBrk="0" hangingPunct="1">
              <a:lnSpc>
                <a:spcPct val="90000"/>
              </a:lnSpc>
              <a:spcBef>
                <a:spcPts val="3412"/>
              </a:spcBef>
              <a:buFont typeface="Arial" panose="020B0604020202020204" pitchFamily="34" charset="0"/>
              <a:buNone/>
              <a:defRPr sz="818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59966" indent="0" algn="ctr" defTabSz="3119933" rtl="0" eaLnBrk="1" latinLnBrk="0" hangingPunct="1">
              <a:lnSpc>
                <a:spcPct val="90000"/>
              </a:lnSpc>
              <a:spcBef>
                <a:spcPts val="1706"/>
              </a:spcBef>
              <a:buFont typeface="Arial" panose="020B0604020202020204" pitchFamily="34" charset="0"/>
              <a:buNone/>
              <a:defRPr sz="68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19933" indent="0" algn="ctr" defTabSz="3119933" rtl="0" eaLnBrk="1" latinLnBrk="0" hangingPunct="1">
              <a:lnSpc>
                <a:spcPct val="90000"/>
              </a:lnSpc>
              <a:spcBef>
                <a:spcPts val="1706"/>
              </a:spcBef>
              <a:buFont typeface="Arial" panose="020B0604020202020204" pitchFamily="34" charset="0"/>
              <a:buNone/>
              <a:defRPr sz="61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79899" indent="0" algn="ctr" defTabSz="3119933" rtl="0" eaLnBrk="1" latinLnBrk="0" hangingPunct="1">
              <a:lnSpc>
                <a:spcPct val="90000"/>
              </a:lnSpc>
              <a:spcBef>
                <a:spcPts val="1706"/>
              </a:spcBef>
              <a:buFont typeface="Arial" panose="020B0604020202020204" pitchFamily="34" charset="0"/>
              <a:buNone/>
              <a:defRPr sz="54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239866" indent="0" algn="ctr" defTabSz="3119933" rtl="0" eaLnBrk="1" latinLnBrk="0" hangingPunct="1">
              <a:lnSpc>
                <a:spcPct val="90000"/>
              </a:lnSpc>
              <a:spcBef>
                <a:spcPts val="1706"/>
              </a:spcBef>
              <a:buFont typeface="Arial" panose="020B0604020202020204" pitchFamily="34" charset="0"/>
              <a:buNone/>
              <a:defRPr sz="54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99832" indent="0" algn="ctr" defTabSz="3119933" rtl="0" eaLnBrk="1" latinLnBrk="0" hangingPunct="1">
              <a:lnSpc>
                <a:spcPct val="90000"/>
              </a:lnSpc>
              <a:spcBef>
                <a:spcPts val="1706"/>
              </a:spcBef>
              <a:buFont typeface="Arial" panose="020B0604020202020204" pitchFamily="34" charset="0"/>
              <a:buNone/>
              <a:defRPr sz="54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9798" indent="0" algn="ctr" defTabSz="3119933" rtl="0" eaLnBrk="1" latinLnBrk="0" hangingPunct="1">
              <a:lnSpc>
                <a:spcPct val="90000"/>
              </a:lnSpc>
              <a:spcBef>
                <a:spcPts val="1706"/>
              </a:spcBef>
              <a:buFont typeface="Arial" panose="020B0604020202020204" pitchFamily="34" charset="0"/>
              <a:buNone/>
              <a:defRPr sz="54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919765" indent="0" algn="ctr" defTabSz="3119933" rtl="0" eaLnBrk="1" latinLnBrk="0" hangingPunct="1">
              <a:lnSpc>
                <a:spcPct val="90000"/>
              </a:lnSpc>
              <a:spcBef>
                <a:spcPts val="1706"/>
              </a:spcBef>
              <a:buFont typeface="Arial" panose="020B0604020202020204" pitchFamily="34" charset="0"/>
              <a:buNone/>
              <a:defRPr sz="54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479731" indent="0" algn="ctr" defTabSz="3119933" rtl="0" eaLnBrk="1" latinLnBrk="0" hangingPunct="1">
              <a:lnSpc>
                <a:spcPct val="90000"/>
              </a:lnSpc>
              <a:spcBef>
                <a:spcPts val="1706"/>
              </a:spcBef>
              <a:buFont typeface="Arial" panose="020B0604020202020204" pitchFamily="34" charset="0"/>
              <a:buNone/>
              <a:defRPr sz="54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600" dirty="0">
                <a:latin typeface="OPTIMISTIC DM LIGHT 95" pitchFamily="2" charset="0"/>
                <a:cs typeface="OPTIMISTIC DM LIGHT 95" pitchFamily="2" charset="0"/>
              </a:rPr>
              <a:t>Presenter: </a:t>
            </a:r>
            <a:r>
              <a:rPr lang="en-US" altLang="zh-CN" sz="2600" dirty="0" err="1">
                <a:latin typeface="OPTIMISTIC DM LIGHT 95" pitchFamily="2" charset="0"/>
                <a:cs typeface="OPTIMISTIC DM LIGHT 95" pitchFamily="2" charset="0"/>
              </a:rPr>
              <a:t>Zhanhao</a:t>
            </a:r>
            <a:r>
              <a:rPr lang="en-US" altLang="zh-CN" sz="2600" dirty="0">
                <a:latin typeface="OPTIMISTIC DM LIGHT 95" pitchFamily="2" charset="0"/>
                <a:cs typeface="OPTIMISTIC DM LIGHT 95" pitchFamily="2" charset="0"/>
              </a:rPr>
              <a:t> Liang</a:t>
            </a:r>
          </a:p>
          <a:p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The Australian National University</a:t>
            </a:r>
          </a:p>
        </p:txBody>
      </p:sp>
    </p:spTree>
    <p:extLst>
      <p:ext uri="{BB962C8B-B14F-4D97-AF65-F5344CB8AC3E}">
        <p14:creationId xmlns:p14="http://schemas.microsoft.com/office/powerpoint/2010/main" val="231585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829"/>
    </mc:Choice>
    <mc:Fallback xmlns="">
      <p:transition spd="slow" advTm="3582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B1F5CE5-D6CE-432E-DC9C-88CDB2F36AE7}"/>
              </a:ext>
            </a:extLst>
          </p:cNvPr>
          <p:cNvSpPr txBox="1"/>
          <p:nvPr/>
        </p:nvSpPr>
        <p:spPr>
          <a:xfrm>
            <a:off x="0" y="6596390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Rafailov, Rafael, et al. "Direct preference optimization: Your language model is secretly a reward model." Advances in neural information processing systems 36 (2023): 53728-53741.</a:t>
            </a:r>
            <a:endParaRPr lang="en-US" sz="11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DABF6D-977C-8677-B94F-7F2DDBDE98DA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3600" dirty="0">
                <a:latin typeface="OPTIMISTIC DM LIGHT 95" pitchFamily="2" charset="0"/>
                <a:cs typeface="OPTIMISTIC DM LIGHT 95" pitchFamily="2" charset="0"/>
              </a:rPr>
              <a:t>What is Direct Preference Optimization (DPO)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60F60A-DFA3-1817-C8AE-CE0C743532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9929"/>
          <a:stretch/>
        </p:blipFill>
        <p:spPr>
          <a:xfrm>
            <a:off x="1543456" y="1888487"/>
            <a:ext cx="9105088" cy="308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36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2D792-9FF5-7011-9C92-DDA51777B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7B12121-57B3-132B-41A3-9DE6D1665FD7}"/>
              </a:ext>
            </a:extLst>
          </p:cNvPr>
          <p:cNvSpPr txBox="1"/>
          <p:nvPr/>
        </p:nvSpPr>
        <p:spPr>
          <a:xfrm>
            <a:off x="0" y="6596390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222222"/>
                </a:solidFill>
                <a:effectLst/>
                <a:latin typeface="OPTIMISTIC DM LIGHT 95" pitchFamily="2" charset="0"/>
                <a:cs typeface="OPTIMISTIC DM LIGHT 95" pitchFamily="2" charset="0"/>
              </a:rPr>
              <a:t>Rafailov, Rafael, et al. "Direct preference optimization: Your language model is secretly a reward model." Advances in neural information processing systems 36 (2023): 53728-53741.</a:t>
            </a:r>
            <a:endParaRPr lang="en-US" sz="11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FEEF95-048D-D36B-4662-0D59BD5EF1D3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3600" dirty="0">
                <a:latin typeface="OPTIMISTIC DM LIGHT 95" pitchFamily="2" charset="0"/>
                <a:cs typeface="OPTIMISTIC DM LIGHT 95" pitchFamily="2" charset="0"/>
              </a:rPr>
              <a:t>What is Direct Preference Optimization (DPO)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298899-5829-65FB-22A9-A02957279E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071"/>
          <a:stretch/>
        </p:blipFill>
        <p:spPr>
          <a:xfrm>
            <a:off x="2615565" y="1657181"/>
            <a:ext cx="6960870" cy="354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335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9D1B8-463B-5601-2DC4-BED853759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49BF2E2-AE45-D156-9BBB-86869862AB42}"/>
              </a:ext>
            </a:extLst>
          </p:cNvPr>
          <p:cNvSpPr txBox="1"/>
          <p:nvPr/>
        </p:nvSpPr>
        <p:spPr>
          <a:xfrm>
            <a:off x="1648239" y="2828835"/>
            <a:ext cx="88955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3600" dirty="0">
                <a:latin typeface="OPTIMISTIC DM LIGHT 95" pitchFamily="2" charset="0"/>
                <a:cs typeface="OPTIMISTIC DM LIGHT 95" pitchFamily="2" charset="0"/>
              </a:rPr>
              <a:t>Can we employ the idea of DPO in the alignment of diffusion models?</a:t>
            </a:r>
          </a:p>
        </p:txBody>
      </p:sp>
    </p:spTree>
    <p:extLst>
      <p:ext uri="{BB962C8B-B14F-4D97-AF65-F5344CB8AC3E}">
        <p14:creationId xmlns:p14="http://schemas.microsoft.com/office/powerpoint/2010/main" val="241093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CDE294A-8664-5CB2-8E4E-C4A777BEDFB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3600" dirty="0">
                <a:latin typeface="OPTIMISTIC DM LIGHT 95" pitchFamily="2" charset="0"/>
                <a:cs typeface="OPTIMISTIC DM LIGHT 95" pitchFamily="2" charset="0"/>
              </a:rPr>
              <a:t>DPO Objective for Diffusion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408864A-1681-9C4F-4D7F-2BA679FEEE4B}"/>
                  </a:ext>
                </a:extLst>
              </p:cNvPr>
              <p:cNvSpPr txBox="1"/>
              <p:nvPr/>
            </p:nvSpPr>
            <p:spPr>
              <a:xfrm>
                <a:off x="1369065" y="1150545"/>
                <a:ext cx="9453870" cy="6227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 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𝔻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KL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)∥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ref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)]</m:t>
                          </m:r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408864A-1681-9C4F-4D7F-2BA679FEEE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9065" y="1150545"/>
                <a:ext cx="9453870" cy="622735"/>
              </a:xfrm>
              <a:prstGeom prst="rect">
                <a:avLst/>
              </a:prstGeom>
              <a:blipFill>
                <a:blip r:embed="rId3"/>
                <a:stretch>
                  <a:fillRect l="-134" t="-4000" r="-80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90B51ED-579C-B9EB-DB45-4B0DA3331FE3}"/>
              </a:ext>
            </a:extLst>
          </p:cNvPr>
          <p:cNvSpPr txBox="1"/>
          <p:nvPr/>
        </p:nvSpPr>
        <p:spPr>
          <a:xfrm>
            <a:off x="696797" y="2019121"/>
            <a:ext cx="45472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Unique global optimal 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1B9486-7F67-B537-4266-2DE738DDA2A5}"/>
                  </a:ext>
                </a:extLst>
              </p:cNvPr>
              <p:cNvSpPr txBox="1"/>
              <p:nvPr/>
            </p:nvSpPr>
            <p:spPr>
              <a:xfrm>
                <a:off x="696797" y="2803504"/>
                <a:ext cx="6179512" cy="9087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exp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)/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Z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1B9486-7F67-B537-4266-2DE738DDA2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797" y="2803504"/>
                <a:ext cx="6179512" cy="908775"/>
              </a:xfrm>
              <a:prstGeom prst="rect">
                <a:avLst/>
              </a:prstGeom>
              <a:blipFill>
                <a:blip r:embed="rId4"/>
                <a:stretch>
                  <a:fillRect l="-820" r="-1639" b="-16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27FB0B-0850-5F24-2CC8-B5BF92C0D340}"/>
                  </a:ext>
                </a:extLst>
              </p:cNvPr>
              <p:cNvSpPr txBox="1"/>
              <p:nvPr/>
            </p:nvSpPr>
            <p:spPr>
              <a:xfrm>
                <a:off x="7710459" y="2920234"/>
                <a:ext cx="3938001" cy="6753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Z</m:t>
                      </m:r>
                      <m:d>
                        <m:dPr>
                          <m:ctrlPr>
                            <a:rPr lang="en-US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</m:e>
                      </m:d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  <m:sup/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ref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exp</m:t>
                          </m:r>
                          <m:r>
                            <a:rPr lang="en-US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den>
                          </m:f>
                          <m:r>
                            <a:rPr lang="en-US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27FB0B-0850-5F24-2CC8-B5BF92C0D3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0459" y="2920234"/>
                <a:ext cx="3938001" cy="675313"/>
              </a:xfrm>
              <a:prstGeom prst="rect">
                <a:avLst/>
              </a:prstGeom>
              <a:blipFill>
                <a:blip r:embed="rId5"/>
                <a:stretch>
                  <a:fillRect l="-3537" t="-158182" r="-1929" b="-2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8D89108-5D9B-FBF5-FE74-4BAA79AFA326}"/>
                  </a:ext>
                </a:extLst>
              </p:cNvPr>
              <p:cNvSpPr txBox="1"/>
              <p:nvPr/>
            </p:nvSpPr>
            <p:spPr>
              <a:xfrm>
                <a:off x="834398" y="4742503"/>
                <a:ext cx="5904309" cy="91210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log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800">
                                  <a:latin typeface="Cambria Math" panose="02040503050406030204" pitchFamily="18" charset="0"/>
                                </a:rPr>
                                <m:t>ref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func>
                        <m:funcPr>
                          <m:ctrlPr>
                            <a:rPr lang="en-US" sz="280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Z</m:t>
                          </m:r>
                          <m:r>
                            <a:rPr 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  <m:r>
                            <a:rPr 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8D89108-5D9B-FBF5-FE74-4BAA79AFA3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398" y="4742503"/>
                <a:ext cx="5904309" cy="912109"/>
              </a:xfrm>
              <a:prstGeom prst="rect">
                <a:avLst/>
              </a:prstGeom>
              <a:blipFill>
                <a:blip r:embed="rId6"/>
                <a:stretch>
                  <a:fillRect l="-429" r="-1717" b="-12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949471C-AFCB-E492-91BC-062D459B8E8C}"/>
                  </a:ext>
                </a:extLst>
              </p:cNvPr>
              <p:cNvSpPr txBox="1"/>
              <p:nvPr/>
            </p:nvSpPr>
            <p:spPr>
              <a:xfrm>
                <a:off x="3536271" y="3842670"/>
                <a:ext cx="500562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440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⇕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949471C-AFCB-E492-91BC-062D459B8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271" y="3842670"/>
                <a:ext cx="500562" cy="769441"/>
              </a:xfrm>
              <a:prstGeom prst="rect">
                <a:avLst/>
              </a:prstGeom>
              <a:blipFill>
                <a:blip r:embed="rId7"/>
                <a:stretch>
                  <a:fillRect l="-30000" r="-32500"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484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A8342-475A-DBB0-2D5A-BDD2FC0EE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76470BA-F786-9A2B-9B68-D599096DD1FB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3600" dirty="0">
                <a:latin typeface="OPTIMISTIC DM LIGHT 95" pitchFamily="2" charset="0"/>
                <a:cs typeface="OPTIMISTIC DM LIGHT 95" pitchFamily="2" charset="0"/>
              </a:rPr>
              <a:t>DPO Objective for Diffusion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843C95F-9D47-F13A-7D2A-D8C98493DC01}"/>
                  </a:ext>
                </a:extLst>
              </p:cNvPr>
              <p:cNvSpPr txBox="1"/>
              <p:nvPr/>
            </p:nvSpPr>
            <p:spPr>
              <a:xfrm>
                <a:off x="2819879" y="1006750"/>
                <a:ext cx="6552242" cy="4831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reward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p>
                          </m:sSubSup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843C95F-9D47-F13A-7D2A-D8C98493DC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879" y="1006750"/>
                <a:ext cx="6552242" cy="483146"/>
              </a:xfrm>
              <a:prstGeom prst="rect">
                <a:avLst/>
              </a:prstGeom>
              <a:blipFill>
                <a:blip r:embed="rId3"/>
                <a:stretch>
                  <a:fillRect l="-775" r="-1357" b="-20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688924C-8A4E-51CE-F442-8E35EE874BE4}"/>
                  </a:ext>
                </a:extLst>
              </p:cNvPr>
              <p:cNvSpPr txBox="1"/>
              <p:nvPr/>
            </p:nvSpPr>
            <p:spPr>
              <a:xfrm>
                <a:off x="2179062" y="1670413"/>
                <a:ext cx="7833875" cy="886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DPO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p>
                          </m:sSubSup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ref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ref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688924C-8A4E-51CE-F442-8E35EE874B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9062" y="1670413"/>
                <a:ext cx="7833875" cy="886718"/>
              </a:xfrm>
              <a:prstGeom prst="rect">
                <a:avLst/>
              </a:prstGeom>
              <a:blipFill>
                <a:blip r:embed="rId4"/>
                <a:stretch>
                  <a:fillRect l="-485" r="-971" b="-7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DA5DB7F0-A06F-FC8B-575A-5F31552F9547}"/>
              </a:ext>
            </a:extLst>
          </p:cNvPr>
          <p:cNvSpPr txBox="1"/>
          <p:nvPr/>
        </p:nvSpPr>
        <p:spPr>
          <a:xfrm>
            <a:off x="340191" y="2828061"/>
            <a:ext cx="2206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For Diffusion: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E049B6C-BFC4-9E23-DD75-C99FE06E4729}"/>
                  </a:ext>
                </a:extLst>
              </p:cNvPr>
              <p:cNvSpPr txBox="1"/>
              <p:nvPr/>
            </p:nvSpPr>
            <p:spPr>
              <a:xfrm>
                <a:off x="2475600" y="5022298"/>
                <a:ext cx="8409866" cy="8667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PO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eqArr>
                            <m:eqArr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Sup>
                                <m:sSub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)~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𝒯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  <m:e>
                              <m:sSubSup>
                                <m:sSub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)~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𝒯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</m:e>
                          </m:eqAr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func>
                        <m:funcPr>
                          <m:ctrl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</m:e>
                                    <m:e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ref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</m:e>
                                    <m:e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</m:e>
                                    <m:e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ref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</m:e>
                                    <m:e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E049B6C-BFC4-9E23-DD75-C99FE06E47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5600" y="5022298"/>
                <a:ext cx="8409866" cy="866776"/>
              </a:xfrm>
              <a:prstGeom prst="rect">
                <a:avLst/>
              </a:prstGeom>
              <a:blipFill>
                <a:blip r:embed="rId5"/>
                <a:stretch>
                  <a:fillRect l="-151" r="-602" b="-7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A214200-D12A-0C87-FB8B-7F1B9D30F87F}"/>
              </a:ext>
            </a:extLst>
          </p:cNvPr>
          <p:cNvSpPr txBox="1"/>
          <p:nvPr/>
        </p:nvSpPr>
        <p:spPr>
          <a:xfrm>
            <a:off x="607681" y="5224853"/>
            <a:ext cx="11948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D3PO: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48E09E-EBC1-21E4-B6BD-8E0CBC203BE9}"/>
              </a:ext>
            </a:extLst>
          </p:cNvPr>
          <p:cNvSpPr txBox="1"/>
          <p:nvPr/>
        </p:nvSpPr>
        <p:spPr>
          <a:xfrm>
            <a:off x="0" y="3866860"/>
            <a:ext cx="2410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Diffusion-DPO: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093BEA1-D6E3-A78F-4327-4B2BAA8AE5CB}"/>
                  </a:ext>
                </a:extLst>
              </p:cNvPr>
              <p:cNvSpPr txBox="1"/>
              <p:nvPr/>
            </p:nvSpPr>
            <p:spPr>
              <a:xfrm>
                <a:off x="2013370" y="3415135"/>
                <a:ext cx="10525021" cy="13651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Diff</m:t>
                          </m:r>
                          <m: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DPO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eqArr>
                            <m:eqArr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)~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e>
                            <m:e>
                              <m:eqArr>
                                <m:eqArr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~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𝒰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</m:d>
                                </m:e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~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~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eqArr>
                            </m:e>
                          </m:eqArr>
                        </m:sub>
                      </m:sSub>
                      <m:func>
                        <m:funcPr>
                          <m:ctrl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</m:func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𝑤</m:t>
                                              </m:r>
                                            </m:sup>
                                          </m:s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𝜃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𝑤</m:t>
                                                  </m:r>
                                                </m:sup>
                                              </m:sSub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𝑤</m:t>
                                              </m:r>
                                            </m:sup>
                                          </m:s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ref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𝑤</m:t>
                                                  </m:r>
                                                </m:sup>
                                              </m:sSub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d>
                                            <m:dPr>
                                              <m:begChr m:val="‖"/>
                                              <m:endChr m:val="‖"/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𝜖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𝑙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𝜖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𝜃</m:t>
                                                  </m:r>
                                                </m:sub>
                                              </m:sSub>
                                              <m:d>
                                                <m:d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Sup>
                                                    <m:sSubSupPr>
                                                      <m:ctrlP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sSubSupPr>
                                                    <m:e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𝑡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𝑙</m:t>
                                                      </m:r>
                                                    </m:sup>
                                                  </m:sSubSup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𝑐</m:t>
                                                  </m:r>
                                                </m:e>
                                              </m:d>
                                            </m:e>
                                          </m:d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d>
                                            <m:dPr>
                                              <m:begChr m:val="‖"/>
                                              <m:endChr m:val="‖"/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𝜖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𝑙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𝜖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en-US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ref</m:t>
                                                  </m:r>
                                                </m:sub>
                                              </m:sSub>
                                              <m:d>
                                                <m:d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Sup>
                                                    <m:sSubSupPr>
                                                      <m:ctrlP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sSubSupPr>
                                                    <m:e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𝑡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US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𝑙</m:t>
                                                      </m:r>
                                                    </m:sup>
                                                  </m:sSubSup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𝑐</m:t>
                                                  </m:r>
                                                </m:e>
                                              </m:d>
                                            </m:e>
                                          </m:d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eqAr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093BEA1-D6E3-A78F-4327-4B2BAA8AE5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3370" y="3415135"/>
                <a:ext cx="10525021" cy="1365117"/>
              </a:xfrm>
              <a:prstGeom prst="rect">
                <a:avLst/>
              </a:prstGeom>
              <a:blipFill>
                <a:blip r:embed="rId6"/>
                <a:stretch>
                  <a:fillRect b="-4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3029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7299E43-9B3B-2ACF-1A28-0F552D019D3B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3600" dirty="0">
                <a:latin typeface="OPTIMISTIC DM LIGHT 95" pitchFamily="2" charset="0"/>
                <a:cs typeface="OPTIMISTIC DM LIGHT 95" pitchFamily="2" charset="0"/>
              </a:rPr>
              <a:t>Diffusion-DPO</a:t>
            </a:r>
          </a:p>
        </p:txBody>
      </p:sp>
      <p:sp>
        <p:nvSpPr>
          <p:cNvPr id="17" name="椭圆 61">
            <a:extLst>
              <a:ext uri="{FF2B5EF4-FFF2-40B4-BE49-F238E27FC236}">
                <a16:creationId xmlns:a16="http://schemas.microsoft.com/office/drawing/2014/main" id="{4B0B4304-3FFF-8A0B-FCD7-766CF09AC407}"/>
              </a:ext>
            </a:extLst>
          </p:cNvPr>
          <p:cNvSpPr>
            <a:spLocks noChangeAspect="1"/>
          </p:cNvSpPr>
          <p:nvPr/>
        </p:nvSpPr>
        <p:spPr>
          <a:xfrm>
            <a:off x="8112612" y="1194886"/>
            <a:ext cx="864000" cy="864000"/>
          </a:xfrm>
          <a:prstGeom prst="ellipse">
            <a:avLst/>
          </a:prstGeom>
          <a:solidFill>
            <a:srgbClr val="D5E7D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62">
                <a:extLst>
                  <a:ext uri="{FF2B5EF4-FFF2-40B4-BE49-F238E27FC236}">
                    <a16:creationId xmlns:a16="http://schemas.microsoft.com/office/drawing/2014/main" id="{E0E0C9C9-5788-74D4-EFEF-3F0129A57FEB}"/>
                  </a:ext>
                </a:extLst>
              </p:cNvPr>
              <p:cNvSpPr txBox="1"/>
              <p:nvPr/>
            </p:nvSpPr>
            <p:spPr>
              <a:xfrm>
                <a:off x="8154294" y="1330296"/>
                <a:ext cx="78063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00DB6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sup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8" name="文本框 62">
                <a:extLst>
                  <a:ext uri="{FF2B5EF4-FFF2-40B4-BE49-F238E27FC236}">
                    <a16:creationId xmlns:a16="http://schemas.microsoft.com/office/drawing/2014/main" id="{E0E0C9C9-5788-74D4-EFEF-3F0129A57F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4294" y="1330296"/>
                <a:ext cx="780635" cy="584775"/>
              </a:xfrm>
              <a:prstGeom prst="rect">
                <a:avLst/>
              </a:prstGeom>
              <a:blipFill>
                <a:blip r:embed="rId3"/>
                <a:stretch>
                  <a:fillRect b="-6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椭圆 63">
            <a:extLst>
              <a:ext uri="{FF2B5EF4-FFF2-40B4-BE49-F238E27FC236}">
                <a16:creationId xmlns:a16="http://schemas.microsoft.com/office/drawing/2014/main" id="{CEF9D6A5-D57C-0AAE-5695-226B40876250}"/>
              </a:ext>
            </a:extLst>
          </p:cNvPr>
          <p:cNvSpPr>
            <a:spLocks noChangeAspect="1"/>
          </p:cNvSpPr>
          <p:nvPr/>
        </p:nvSpPr>
        <p:spPr>
          <a:xfrm>
            <a:off x="8112612" y="3240230"/>
            <a:ext cx="864000" cy="864000"/>
          </a:xfrm>
          <a:prstGeom prst="ellipse">
            <a:avLst/>
          </a:prstGeom>
          <a:solidFill>
            <a:srgbClr val="F7CD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64">
                <a:extLst>
                  <a:ext uri="{FF2B5EF4-FFF2-40B4-BE49-F238E27FC236}">
                    <a16:creationId xmlns:a16="http://schemas.microsoft.com/office/drawing/2014/main" id="{BF5A629A-A13D-66FA-DA88-77241D79D687}"/>
                  </a:ext>
                </a:extLst>
              </p:cNvPr>
              <p:cNvSpPr txBox="1"/>
              <p:nvPr/>
            </p:nvSpPr>
            <p:spPr>
              <a:xfrm>
                <a:off x="8283397" y="3376342"/>
                <a:ext cx="546440" cy="607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p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0" name="文本框 64">
                <a:extLst>
                  <a:ext uri="{FF2B5EF4-FFF2-40B4-BE49-F238E27FC236}">
                    <a16:creationId xmlns:a16="http://schemas.microsoft.com/office/drawing/2014/main" id="{BF5A629A-A13D-66FA-DA88-77241D79D6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3397" y="3376342"/>
                <a:ext cx="546440" cy="607410"/>
              </a:xfrm>
              <a:prstGeom prst="rect">
                <a:avLst/>
              </a:prstGeom>
              <a:blipFill>
                <a:blip r:embed="rId4"/>
                <a:stretch>
                  <a:fillRect l="-2273" r="-4545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接箭头连接符 68">
            <a:extLst>
              <a:ext uri="{FF2B5EF4-FFF2-40B4-BE49-F238E27FC236}">
                <a16:creationId xmlns:a16="http://schemas.microsoft.com/office/drawing/2014/main" id="{E0B5E551-89D8-9361-14E3-240ED0EA0331}"/>
              </a:ext>
            </a:extLst>
          </p:cNvPr>
          <p:cNvCxnSpPr>
            <a:cxnSpLocks/>
            <a:stCxn id="19" idx="2"/>
          </p:cNvCxnSpPr>
          <p:nvPr/>
        </p:nvCxnSpPr>
        <p:spPr>
          <a:xfrm flipH="1">
            <a:off x="3842803" y="3672230"/>
            <a:ext cx="426980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接箭头连接符 68">
            <a:extLst>
              <a:ext uri="{FF2B5EF4-FFF2-40B4-BE49-F238E27FC236}">
                <a16:creationId xmlns:a16="http://schemas.microsoft.com/office/drawing/2014/main" id="{18E386DC-6DCF-3A07-6ED7-3EC328F5667E}"/>
              </a:ext>
            </a:extLst>
          </p:cNvPr>
          <p:cNvCxnSpPr>
            <a:cxnSpLocks/>
          </p:cNvCxnSpPr>
          <p:nvPr/>
        </p:nvCxnSpPr>
        <p:spPr>
          <a:xfrm flipH="1">
            <a:off x="3842803" y="1635785"/>
            <a:ext cx="426980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椭圆 61">
            <a:extLst>
              <a:ext uri="{FF2B5EF4-FFF2-40B4-BE49-F238E27FC236}">
                <a16:creationId xmlns:a16="http://schemas.microsoft.com/office/drawing/2014/main" id="{1632A1F7-2FBE-4839-5004-7BC416986F58}"/>
              </a:ext>
            </a:extLst>
          </p:cNvPr>
          <p:cNvSpPr>
            <a:spLocks noChangeAspect="1"/>
          </p:cNvSpPr>
          <p:nvPr/>
        </p:nvSpPr>
        <p:spPr>
          <a:xfrm>
            <a:off x="2978803" y="1203785"/>
            <a:ext cx="864000" cy="864000"/>
          </a:xfrm>
          <a:prstGeom prst="ellipse">
            <a:avLst/>
          </a:prstGeom>
          <a:solidFill>
            <a:srgbClr val="D5E7D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62">
                <a:extLst>
                  <a:ext uri="{FF2B5EF4-FFF2-40B4-BE49-F238E27FC236}">
                    <a16:creationId xmlns:a16="http://schemas.microsoft.com/office/drawing/2014/main" id="{7613E3FE-4B68-DA58-23ED-7C7A73014A80}"/>
                  </a:ext>
                </a:extLst>
              </p:cNvPr>
              <p:cNvSpPr txBox="1"/>
              <p:nvPr/>
            </p:nvSpPr>
            <p:spPr>
              <a:xfrm>
                <a:off x="3020485" y="1337402"/>
                <a:ext cx="780635" cy="596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00DB6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sup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43" name="文本框 62">
                <a:extLst>
                  <a:ext uri="{FF2B5EF4-FFF2-40B4-BE49-F238E27FC236}">
                    <a16:creationId xmlns:a16="http://schemas.microsoft.com/office/drawing/2014/main" id="{7613E3FE-4B68-DA58-23ED-7C7A73014A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485" y="1337402"/>
                <a:ext cx="780635" cy="596766"/>
              </a:xfrm>
              <a:prstGeom prst="rect">
                <a:avLst/>
              </a:prstGeom>
              <a:blipFill>
                <a:blip r:embed="rId5"/>
                <a:stretch>
                  <a:fillRect b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椭圆 63">
            <a:extLst>
              <a:ext uri="{FF2B5EF4-FFF2-40B4-BE49-F238E27FC236}">
                <a16:creationId xmlns:a16="http://schemas.microsoft.com/office/drawing/2014/main" id="{D065D431-344E-D2DE-7863-CE52DA4BD4CA}"/>
              </a:ext>
            </a:extLst>
          </p:cNvPr>
          <p:cNvSpPr>
            <a:spLocks noChangeAspect="1"/>
          </p:cNvSpPr>
          <p:nvPr/>
        </p:nvSpPr>
        <p:spPr>
          <a:xfrm>
            <a:off x="2978803" y="3240230"/>
            <a:ext cx="864000" cy="864000"/>
          </a:xfrm>
          <a:prstGeom prst="ellipse">
            <a:avLst/>
          </a:prstGeom>
          <a:solidFill>
            <a:srgbClr val="F7CD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64">
                <a:extLst>
                  <a:ext uri="{FF2B5EF4-FFF2-40B4-BE49-F238E27FC236}">
                    <a16:creationId xmlns:a16="http://schemas.microsoft.com/office/drawing/2014/main" id="{70EDEBA7-2EC0-FD7A-2F4E-F3956A22CC8B}"/>
                  </a:ext>
                </a:extLst>
              </p:cNvPr>
              <p:cNvSpPr txBox="1"/>
              <p:nvPr/>
            </p:nvSpPr>
            <p:spPr>
              <a:xfrm>
                <a:off x="3137583" y="3371731"/>
                <a:ext cx="546440" cy="600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p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45" name="文本框 64">
                <a:extLst>
                  <a:ext uri="{FF2B5EF4-FFF2-40B4-BE49-F238E27FC236}">
                    <a16:creationId xmlns:a16="http://schemas.microsoft.com/office/drawing/2014/main" id="{70EDEBA7-2EC0-FD7A-2F4E-F3956A22CC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583" y="3371731"/>
                <a:ext cx="546440" cy="600998"/>
              </a:xfrm>
              <a:prstGeom prst="rect">
                <a:avLst/>
              </a:prstGeom>
              <a:blipFill>
                <a:blip r:embed="rId6"/>
                <a:stretch>
                  <a:fillRect l="-2326"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101C24F-B2DD-C93E-21B0-4552F89CF70E}"/>
                  </a:ext>
                </a:extLst>
              </p:cNvPr>
              <p:cNvSpPr txBox="1"/>
              <p:nvPr/>
            </p:nvSpPr>
            <p:spPr>
              <a:xfrm>
                <a:off x="5671126" y="1255561"/>
                <a:ext cx="864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zh-CN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101C24F-B2DD-C93E-21B0-4552F89CF7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126" y="1255561"/>
                <a:ext cx="864000" cy="461665"/>
              </a:xfrm>
              <a:prstGeom prst="rect">
                <a:avLst/>
              </a:prstGeom>
              <a:blipFill>
                <a:blip r:embed="rId7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2A244E8-88BF-7ADE-D750-EB5BF07BD054}"/>
                  </a:ext>
                </a:extLst>
              </p:cNvPr>
              <p:cNvSpPr txBox="1"/>
              <p:nvPr/>
            </p:nvSpPr>
            <p:spPr>
              <a:xfrm>
                <a:off x="5671126" y="3568331"/>
                <a:ext cx="864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zh-CN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2A244E8-88BF-7ADE-D750-EB5BF07BD0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126" y="3568331"/>
                <a:ext cx="864000" cy="461665"/>
              </a:xfrm>
              <a:prstGeom prst="rect">
                <a:avLst/>
              </a:prstGeom>
              <a:blipFill>
                <a:blip r:embed="rId8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3466C35-C605-A15E-0DF2-EAF6108EE4A0}"/>
                  </a:ext>
                </a:extLst>
              </p:cNvPr>
              <p:cNvSpPr txBox="1"/>
              <p:nvPr/>
            </p:nvSpPr>
            <p:spPr>
              <a:xfrm>
                <a:off x="4190470" y="2007999"/>
                <a:ext cx="17872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3466C35-C605-A15E-0DF2-EAF6108EE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470" y="2007999"/>
                <a:ext cx="178723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1EAFC6D-752E-4E3B-F685-4B33EC80AECD}"/>
                  </a:ext>
                </a:extLst>
              </p:cNvPr>
              <p:cNvSpPr txBox="1"/>
              <p:nvPr/>
            </p:nvSpPr>
            <p:spPr>
              <a:xfrm>
                <a:off x="4190469" y="2773479"/>
                <a:ext cx="1787237" cy="5264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1EAFC6D-752E-4E3B-F685-4B33EC80AE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469" y="2773479"/>
                <a:ext cx="1787237" cy="52642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直接箭头连接符 68">
            <a:extLst>
              <a:ext uri="{FF2B5EF4-FFF2-40B4-BE49-F238E27FC236}">
                <a16:creationId xmlns:a16="http://schemas.microsoft.com/office/drawing/2014/main" id="{F4DC57EC-D6AA-853F-2BAF-8E675233681F}"/>
              </a:ext>
            </a:extLst>
          </p:cNvPr>
          <p:cNvCxnSpPr>
            <a:cxnSpLocks/>
            <a:stCxn id="42" idx="5"/>
            <a:endCxn id="49" idx="1"/>
          </p:cNvCxnSpPr>
          <p:nvPr/>
        </p:nvCxnSpPr>
        <p:spPr>
          <a:xfrm>
            <a:off x="3716273" y="1941255"/>
            <a:ext cx="474197" cy="29757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接箭头连接符 68">
            <a:extLst>
              <a:ext uri="{FF2B5EF4-FFF2-40B4-BE49-F238E27FC236}">
                <a16:creationId xmlns:a16="http://schemas.microsoft.com/office/drawing/2014/main" id="{C46F9B1E-1232-D0B0-BC62-7E7E16586026}"/>
              </a:ext>
            </a:extLst>
          </p:cNvPr>
          <p:cNvCxnSpPr>
            <a:cxnSpLocks/>
            <a:stCxn id="44" idx="7"/>
            <a:endCxn id="51" idx="1"/>
          </p:cNvCxnSpPr>
          <p:nvPr/>
        </p:nvCxnSpPr>
        <p:spPr>
          <a:xfrm flipV="1">
            <a:off x="3716273" y="3036692"/>
            <a:ext cx="474196" cy="3300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21D56AE-F77D-D2D6-F929-5183453DE7BE}"/>
                  </a:ext>
                </a:extLst>
              </p:cNvPr>
              <p:cNvSpPr txBox="1"/>
              <p:nvPr/>
            </p:nvSpPr>
            <p:spPr>
              <a:xfrm>
                <a:off x="6748785" y="2394976"/>
                <a:ext cx="148738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Diff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DPO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21D56AE-F77D-D2D6-F929-5183453DE7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8785" y="2394976"/>
                <a:ext cx="1487383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直接箭头连接符 68">
            <a:extLst>
              <a:ext uri="{FF2B5EF4-FFF2-40B4-BE49-F238E27FC236}">
                <a16:creationId xmlns:a16="http://schemas.microsoft.com/office/drawing/2014/main" id="{EE04CF48-E7E4-EEBD-52A8-7996BC7FBBEC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6036982" y="2625808"/>
            <a:ext cx="711803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19D78BC5-1EAE-E195-186F-E21750B64F01}"/>
              </a:ext>
            </a:extLst>
          </p:cNvPr>
          <p:cNvSpPr txBox="1"/>
          <p:nvPr/>
        </p:nvSpPr>
        <p:spPr>
          <a:xfrm>
            <a:off x="0" y="6595283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OPTIMISTIC DM LIGHT 95" pitchFamily="2" charset="0"/>
                <a:cs typeface="OPTIMISTIC DM LIGHT 95" pitchFamily="2" charset="0"/>
              </a:rPr>
              <a:t>Wallace, Bram, et al. "Diffusion model alignment using direct preference optimization." 2024 IEEE/CVF Conference on Computer Vision and Pattern Recognition (CVPR). IEEE, 2024.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E162E69-5D71-C176-1C87-CA275557C08B}"/>
                  </a:ext>
                </a:extLst>
              </p:cNvPr>
              <p:cNvSpPr txBox="1"/>
              <p:nvPr/>
            </p:nvSpPr>
            <p:spPr>
              <a:xfrm>
                <a:off x="273309" y="4472350"/>
                <a:ext cx="11645382" cy="151759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Diff</m:t>
                          </m:r>
                          <m: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DPO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eqArr>
                            <m:eqArr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Sup>
                                <m:sSub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)~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e>
                            <m:e>
                              <m:eqArr>
                                <m:eqArr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~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𝒰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</m:t>
                                      </m:r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</m:d>
                                </m:e>
                                <m:e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~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e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~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eqArr>
                            </m:e>
                          </m:eqArr>
                        </m:sub>
                      </m:sSub>
                      <m:func>
                        <m:funcPr>
                          <m:ctrlPr>
                            <a:rPr lang="en-US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</m:func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𝑤</m:t>
                                              </m:r>
                                            </m:sup>
                                          </m:s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𝜃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𝑤</m:t>
                                                  </m:r>
                                                </m:sup>
                                              </m:sSubSup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𝑤</m:t>
                                              </m:r>
                                            </m:sup>
                                          </m:s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200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ref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𝑤</m:t>
                                                  </m:r>
                                                </m:sup>
                                              </m:sSubSup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d>
                                            <m:dPr>
                                              <m:begChr m:val="‖"/>
                                              <m:endChr m:val="‖"/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𝜖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𝑙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𝜖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𝜃</m:t>
                                                  </m:r>
                                                </m:sub>
                                              </m:sSub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Sup>
                                                    <m:sSubSupPr>
                                                      <m:ctrlP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sSubSupPr>
                                                    <m:e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𝑡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𝑙</m:t>
                                                      </m:r>
                                                    </m:sup>
                                                  </m:sSubSup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𝑐</m:t>
                                                  </m:r>
                                                </m:e>
                                              </m:d>
                                            </m:e>
                                          </m:d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d>
                                            <m:dPr>
                                              <m:begChr m:val="‖"/>
                                              <m:endChr m:val="‖"/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𝜖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𝑙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𝜖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en-US" sz="200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ref</m:t>
                                                  </m:r>
                                                </m:sub>
                                              </m:sSub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Sup>
                                                    <m:sSubSupPr>
                                                      <m:ctrlP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sSubSupPr>
                                                    <m:e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𝑡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𝑙</m:t>
                                                      </m:r>
                                                    </m:sup>
                                                  </m:sSubSup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𝑐</m:t>
                                                  </m:r>
                                                </m:e>
                                              </m:d>
                                            </m:e>
                                          </m:d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eqArr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E162E69-5D71-C176-1C87-CA275557C0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09" y="4472350"/>
                <a:ext cx="11645382" cy="1517595"/>
              </a:xfrm>
              <a:prstGeom prst="rect">
                <a:avLst/>
              </a:prstGeom>
              <a:blipFill>
                <a:blip r:embed="rId12"/>
                <a:stretch>
                  <a:fillRect b="-5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3044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5CFFB-6F28-4BAC-20BE-A6C84A33C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4DAA382-E26B-288F-C880-E7245C0EBB2E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3600" dirty="0">
                <a:latin typeface="OPTIMISTIC DM LIGHT 95" pitchFamily="2" charset="0"/>
                <a:cs typeface="OPTIMISTIC DM LIGHT 95" pitchFamily="2" charset="0"/>
              </a:rPr>
              <a:t>D3PO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椭圆 47">
                <a:extLst>
                  <a:ext uri="{FF2B5EF4-FFF2-40B4-BE49-F238E27FC236}">
                    <a16:creationId xmlns:a16="http://schemas.microsoft.com/office/drawing/2014/main" id="{5C130178-8E34-D42F-F399-9B863F15E3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75919" y="2533728"/>
                <a:ext cx="864000" cy="864000"/>
              </a:xfrm>
              <a:prstGeom prst="ellipse">
                <a:avLst/>
              </a:prstGeom>
              <a:solidFill>
                <a:srgbClr val="E6E5E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altLang="zh-CN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altLang="zh-CN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</mc:Choice>
        <mc:Fallback xmlns="">
          <p:sp>
            <p:nvSpPr>
              <p:cNvPr id="2" name="椭圆 47">
                <a:extLst>
                  <a:ext uri="{FF2B5EF4-FFF2-40B4-BE49-F238E27FC236}">
                    <a16:creationId xmlns:a16="http://schemas.microsoft.com/office/drawing/2014/main" id="{5C130178-8E34-D42F-F399-9B863F15E3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5919" y="2533728"/>
                <a:ext cx="864000" cy="86400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椭圆 1">
            <a:extLst>
              <a:ext uri="{FF2B5EF4-FFF2-40B4-BE49-F238E27FC236}">
                <a16:creationId xmlns:a16="http://schemas.microsoft.com/office/drawing/2014/main" id="{12648A90-A581-FE9E-8CFF-40EC3010A684}"/>
              </a:ext>
            </a:extLst>
          </p:cNvPr>
          <p:cNvSpPr>
            <a:spLocks noChangeAspect="1"/>
          </p:cNvSpPr>
          <p:nvPr/>
        </p:nvSpPr>
        <p:spPr>
          <a:xfrm>
            <a:off x="3944633" y="1068991"/>
            <a:ext cx="864000" cy="864000"/>
          </a:xfrm>
          <a:prstGeom prst="ellipse">
            <a:avLst/>
          </a:prstGeom>
          <a:solidFill>
            <a:srgbClr val="D5E7D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3">
            <a:extLst>
              <a:ext uri="{FF2B5EF4-FFF2-40B4-BE49-F238E27FC236}">
                <a16:creationId xmlns:a16="http://schemas.microsoft.com/office/drawing/2014/main" id="{A08CA2E0-197B-EDF4-2352-14D371A34E18}"/>
              </a:ext>
            </a:extLst>
          </p:cNvPr>
          <p:cNvSpPr txBox="1"/>
          <p:nvPr/>
        </p:nvSpPr>
        <p:spPr>
          <a:xfrm>
            <a:off x="3074532" y="1190633"/>
            <a:ext cx="727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PTIMISTIC DM LIGHT 95" pitchFamily="2" charset="0"/>
                <a:cs typeface="OPTIMISTIC DM LIGHT 95" pitchFamily="2" charset="0"/>
              </a:rPr>
              <a:t>· · ·</a:t>
            </a:r>
          </a:p>
        </p:txBody>
      </p:sp>
      <p:cxnSp>
        <p:nvCxnSpPr>
          <p:cNvPr id="7" name="直接箭头连接符 14">
            <a:extLst>
              <a:ext uri="{FF2B5EF4-FFF2-40B4-BE49-F238E27FC236}">
                <a16:creationId xmlns:a16="http://schemas.microsoft.com/office/drawing/2014/main" id="{6F714A93-DB68-57E0-82D5-79E1B8CFC31F}"/>
              </a:ext>
            </a:extLst>
          </p:cNvPr>
          <p:cNvCxnSpPr>
            <a:cxnSpLocks/>
            <a:stCxn id="2" idx="6"/>
            <a:endCxn id="6" idx="1"/>
          </p:cNvCxnSpPr>
          <p:nvPr/>
        </p:nvCxnSpPr>
        <p:spPr>
          <a:xfrm flipV="1">
            <a:off x="2039919" y="1483021"/>
            <a:ext cx="1034613" cy="148270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椭圆 16">
            <a:extLst>
              <a:ext uri="{FF2B5EF4-FFF2-40B4-BE49-F238E27FC236}">
                <a16:creationId xmlns:a16="http://schemas.microsoft.com/office/drawing/2014/main" id="{CCE5731F-6C2B-90B0-9EBB-0A7AC3905CE9}"/>
              </a:ext>
            </a:extLst>
          </p:cNvPr>
          <p:cNvSpPr>
            <a:spLocks noChangeAspect="1"/>
          </p:cNvSpPr>
          <p:nvPr/>
        </p:nvSpPr>
        <p:spPr>
          <a:xfrm>
            <a:off x="3998030" y="3971504"/>
            <a:ext cx="864000" cy="864000"/>
          </a:xfrm>
          <a:prstGeom prst="ellipse">
            <a:avLst/>
          </a:prstGeom>
          <a:solidFill>
            <a:srgbClr val="F7CD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箭头连接符 28">
            <a:extLst>
              <a:ext uri="{FF2B5EF4-FFF2-40B4-BE49-F238E27FC236}">
                <a16:creationId xmlns:a16="http://schemas.microsoft.com/office/drawing/2014/main" id="{73AD0183-D5DF-65E3-2D82-EE00BB967ADD}"/>
              </a:ext>
            </a:extLst>
          </p:cNvPr>
          <p:cNvCxnSpPr>
            <a:cxnSpLocks/>
            <a:stCxn id="2" idx="6"/>
            <a:endCxn id="35" idx="1"/>
          </p:cNvCxnSpPr>
          <p:nvPr/>
        </p:nvCxnSpPr>
        <p:spPr>
          <a:xfrm>
            <a:off x="2039919" y="2965728"/>
            <a:ext cx="1034612" cy="142405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椭圆 30">
            <a:extLst>
              <a:ext uri="{FF2B5EF4-FFF2-40B4-BE49-F238E27FC236}">
                <a16:creationId xmlns:a16="http://schemas.microsoft.com/office/drawing/2014/main" id="{26060E65-C253-7E52-A28E-DFF6C48D7996}"/>
              </a:ext>
            </a:extLst>
          </p:cNvPr>
          <p:cNvSpPr>
            <a:spLocks noChangeAspect="1"/>
          </p:cNvSpPr>
          <p:nvPr/>
        </p:nvSpPr>
        <p:spPr>
          <a:xfrm>
            <a:off x="6355998" y="1081396"/>
            <a:ext cx="864000" cy="864000"/>
          </a:xfrm>
          <a:prstGeom prst="ellipse">
            <a:avLst/>
          </a:prstGeom>
          <a:solidFill>
            <a:srgbClr val="D5E7D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31">
                <a:extLst>
                  <a:ext uri="{FF2B5EF4-FFF2-40B4-BE49-F238E27FC236}">
                    <a16:creationId xmlns:a16="http://schemas.microsoft.com/office/drawing/2014/main" id="{DE8343E4-F19A-6FA2-371E-97CCDCC28CD3}"/>
                  </a:ext>
                </a:extLst>
              </p:cNvPr>
              <p:cNvSpPr txBox="1"/>
              <p:nvPr/>
            </p:nvSpPr>
            <p:spPr>
              <a:xfrm>
                <a:off x="6353119" y="1170860"/>
                <a:ext cx="641057" cy="636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/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1" name="文本框 31">
                <a:extLst>
                  <a:ext uri="{FF2B5EF4-FFF2-40B4-BE49-F238E27FC236}">
                    <a16:creationId xmlns:a16="http://schemas.microsoft.com/office/drawing/2014/main" id="{DE8343E4-F19A-6FA2-371E-97CCDCC28C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119" y="1170860"/>
                <a:ext cx="641057" cy="636649"/>
              </a:xfrm>
              <a:prstGeom prst="rect">
                <a:avLst/>
              </a:prstGeom>
              <a:blipFill>
                <a:blip r:embed="rId4"/>
                <a:stretch>
                  <a:fillRect l="-1961" r="-45098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椭圆 35">
            <a:extLst>
              <a:ext uri="{FF2B5EF4-FFF2-40B4-BE49-F238E27FC236}">
                <a16:creationId xmlns:a16="http://schemas.microsoft.com/office/drawing/2014/main" id="{88CE6E0F-8A3E-FD4D-E588-3E91E934BD69}"/>
              </a:ext>
            </a:extLst>
          </p:cNvPr>
          <p:cNvSpPr>
            <a:spLocks noChangeAspect="1"/>
          </p:cNvSpPr>
          <p:nvPr/>
        </p:nvSpPr>
        <p:spPr>
          <a:xfrm>
            <a:off x="6376049" y="3959414"/>
            <a:ext cx="864000" cy="864000"/>
          </a:xfrm>
          <a:prstGeom prst="ellipse">
            <a:avLst/>
          </a:prstGeom>
          <a:solidFill>
            <a:srgbClr val="F7CD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49">
            <a:extLst>
              <a:ext uri="{FF2B5EF4-FFF2-40B4-BE49-F238E27FC236}">
                <a16:creationId xmlns:a16="http://schemas.microsoft.com/office/drawing/2014/main" id="{7BEEC7FD-87AF-6065-2D37-BFB66A997748}"/>
              </a:ext>
            </a:extLst>
          </p:cNvPr>
          <p:cNvCxnSpPr>
            <a:cxnSpLocks/>
            <a:stCxn id="3" idx="6"/>
            <a:endCxn id="10" idx="2"/>
          </p:cNvCxnSpPr>
          <p:nvPr/>
        </p:nvCxnSpPr>
        <p:spPr>
          <a:xfrm>
            <a:off x="4808633" y="1500991"/>
            <a:ext cx="1547365" cy="1240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接箭头连接符 51">
            <a:extLst>
              <a:ext uri="{FF2B5EF4-FFF2-40B4-BE49-F238E27FC236}">
                <a16:creationId xmlns:a16="http://schemas.microsoft.com/office/drawing/2014/main" id="{E2BEFBAD-BA0B-3B34-7572-46AE4E5100FC}"/>
              </a:ext>
            </a:extLst>
          </p:cNvPr>
          <p:cNvCxnSpPr>
            <a:cxnSpLocks/>
            <a:stCxn id="8" idx="6"/>
            <a:endCxn id="26" idx="1"/>
          </p:cNvCxnSpPr>
          <p:nvPr/>
        </p:nvCxnSpPr>
        <p:spPr>
          <a:xfrm flipV="1">
            <a:off x="4862030" y="4389783"/>
            <a:ext cx="1514019" cy="137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椭圆 61">
            <a:extLst>
              <a:ext uri="{FF2B5EF4-FFF2-40B4-BE49-F238E27FC236}">
                <a16:creationId xmlns:a16="http://schemas.microsoft.com/office/drawing/2014/main" id="{C09CA0FD-9CEA-279B-D729-074568B761DB}"/>
              </a:ext>
            </a:extLst>
          </p:cNvPr>
          <p:cNvSpPr>
            <a:spLocks noChangeAspect="1"/>
          </p:cNvSpPr>
          <p:nvPr/>
        </p:nvSpPr>
        <p:spPr>
          <a:xfrm>
            <a:off x="9314742" y="1119093"/>
            <a:ext cx="864000" cy="864000"/>
          </a:xfrm>
          <a:prstGeom prst="ellipse">
            <a:avLst/>
          </a:prstGeom>
          <a:solidFill>
            <a:srgbClr val="D5E7D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62">
                <a:extLst>
                  <a:ext uri="{FF2B5EF4-FFF2-40B4-BE49-F238E27FC236}">
                    <a16:creationId xmlns:a16="http://schemas.microsoft.com/office/drawing/2014/main" id="{E1EB871B-6E22-F481-6780-0F31FCC732D1}"/>
                  </a:ext>
                </a:extLst>
              </p:cNvPr>
              <p:cNvSpPr txBox="1"/>
              <p:nvPr/>
            </p:nvSpPr>
            <p:spPr>
              <a:xfrm>
                <a:off x="9376264" y="1255967"/>
                <a:ext cx="780635" cy="638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/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8" name="文本框 62">
                <a:extLst>
                  <a:ext uri="{FF2B5EF4-FFF2-40B4-BE49-F238E27FC236}">
                    <a16:creationId xmlns:a16="http://schemas.microsoft.com/office/drawing/2014/main" id="{E1EB871B-6E22-F481-6780-0F31FCC732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6264" y="1255967"/>
                <a:ext cx="780635" cy="638123"/>
              </a:xfrm>
              <a:prstGeom prst="rect">
                <a:avLst/>
              </a:prstGeom>
              <a:blipFill>
                <a:blip r:embed="rId5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椭圆 63">
            <a:extLst>
              <a:ext uri="{FF2B5EF4-FFF2-40B4-BE49-F238E27FC236}">
                <a16:creationId xmlns:a16="http://schemas.microsoft.com/office/drawing/2014/main" id="{45CB6E14-466A-8D7C-1AD1-D3CA179A7A01}"/>
              </a:ext>
            </a:extLst>
          </p:cNvPr>
          <p:cNvSpPr>
            <a:spLocks noChangeAspect="1"/>
          </p:cNvSpPr>
          <p:nvPr/>
        </p:nvSpPr>
        <p:spPr>
          <a:xfrm>
            <a:off x="9322576" y="3950107"/>
            <a:ext cx="864000" cy="864000"/>
          </a:xfrm>
          <a:prstGeom prst="ellipse">
            <a:avLst/>
          </a:prstGeom>
          <a:solidFill>
            <a:srgbClr val="F7CD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64">
                <a:extLst>
                  <a:ext uri="{FF2B5EF4-FFF2-40B4-BE49-F238E27FC236}">
                    <a16:creationId xmlns:a16="http://schemas.microsoft.com/office/drawing/2014/main" id="{CF44701C-9073-8D84-707B-F1457ED14D30}"/>
                  </a:ext>
                </a:extLst>
              </p:cNvPr>
              <p:cNvSpPr txBox="1"/>
              <p:nvPr/>
            </p:nvSpPr>
            <p:spPr>
              <a:xfrm>
                <a:off x="9483680" y="4033433"/>
                <a:ext cx="433135" cy="638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/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0" name="文本框 64">
                <a:extLst>
                  <a:ext uri="{FF2B5EF4-FFF2-40B4-BE49-F238E27FC236}">
                    <a16:creationId xmlns:a16="http://schemas.microsoft.com/office/drawing/2014/main" id="{CF44701C-9073-8D84-707B-F1457ED14D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3680" y="4033433"/>
                <a:ext cx="433135" cy="638123"/>
              </a:xfrm>
              <a:prstGeom prst="rect">
                <a:avLst/>
              </a:prstGeom>
              <a:blipFill>
                <a:blip r:embed="rId6"/>
                <a:stretch>
                  <a:fillRect r="-31429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直接箭头连接符 66">
            <a:extLst>
              <a:ext uri="{FF2B5EF4-FFF2-40B4-BE49-F238E27FC236}">
                <a16:creationId xmlns:a16="http://schemas.microsoft.com/office/drawing/2014/main" id="{0A5DD4F8-7720-F6F6-7A04-488518177D0F}"/>
              </a:ext>
            </a:extLst>
          </p:cNvPr>
          <p:cNvCxnSpPr>
            <a:cxnSpLocks/>
            <a:endCxn id="17" idx="2"/>
          </p:cNvCxnSpPr>
          <p:nvPr/>
        </p:nvCxnSpPr>
        <p:spPr>
          <a:xfrm>
            <a:off x="7780148" y="1551093"/>
            <a:ext cx="153619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箭头连接符 68">
            <a:extLst>
              <a:ext uri="{FF2B5EF4-FFF2-40B4-BE49-F238E27FC236}">
                <a16:creationId xmlns:a16="http://schemas.microsoft.com/office/drawing/2014/main" id="{667CB1B6-2F61-2946-256D-78F25FC63069}"/>
              </a:ext>
            </a:extLst>
          </p:cNvPr>
          <p:cNvCxnSpPr>
            <a:cxnSpLocks/>
            <a:endCxn id="19" idx="2"/>
          </p:cNvCxnSpPr>
          <p:nvPr/>
        </p:nvCxnSpPr>
        <p:spPr>
          <a:xfrm flipV="1">
            <a:off x="7821088" y="4382107"/>
            <a:ext cx="1501488" cy="781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矩形: 圆角 72">
            <a:extLst>
              <a:ext uri="{FF2B5EF4-FFF2-40B4-BE49-F238E27FC236}">
                <a16:creationId xmlns:a16="http://schemas.microsoft.com/office/drawing/2014/main" id="{F696F16F-2E30-0C4B-4E90-6937FAE4C3FF}"/>
              </a:ext>
            </a:extLst>
          </p:cNvPr>
          <p:cNvSpPr/>
          <p:nvPr/>
        </p:nvSpPr>
        <p:spPr>
          <a:xfrm>
            <a:off x="8748736" y="2565282"/>
            <a:ext cx="2011680" cy="801223"/>
          </a:xfrm>
          <a:prstGeom prst="roundRect">
            <a:avLst/>
          </a:prstGeom>
          <a:solidFill>
            <a:schemeClr val="accent2">
              <a:lumMod val="40000"/>
              <a:lumOff val="60000"/>
              <a:alpha val="7008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ISTIC DM LIGHT 95" pitchFamily="2" charset="0"/>
                <a:cs typeface="OPTIMISTIC DM LIGHT 95" pitchFamily="2" charset="0"/>
              </a:rPr>
              <a:t>Preference </a:t>
            </a:r>
          </a:p>
          <a:p>
            <a:pPr algn="ctr"/>
            <a:r>
              <a:rPr lang="en-US" altLang="zh-CN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ISTIC DM LIGHT 95" pitchFamily="2" charset="0"/>
                <a:cs typeface="OPTIMISTIC DM LIGHT 95" pitchFamily="2" charset="0"/>
              </a:rPr>
              <a:t>Evaluator</a:t>
            </a:r>
            <a:endParaRPr lang="zh-CN" alt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ISTIC DM LIGHT 95" pitchFamily="2" charset="0"/>
              <a:cs typeface="OPTIMISTIC DM LIGHT 95" pitchFamily="2" charset="0"/>
            </a:endParaRPr>
          </a:p>
        </p:txBody>
      </p:sp>
      <p:cxnSp>
        <p:nvCxnSpPr>
          <p:cNvPr id="24" name="直接箭头连接符 74">
            <a:extLst>
              <a:ext uri="{FF2B5EF4-FFF2-40B4-BE49-F238E27FC236}">
                <a16:creationId xmlns:a16="http://schemas.microsoft.com/office/drawing/2014/main" id="{23F87E9E-EBA5-8BDE-75F9-CB30C5FF1978}"/>
              </a:ext>
            </a:extLst>
          </p:cNvPr>
          <p:cNvCxnSpPr>
            <a:cxnSpLocks/>
            <a:stCxn id="17" idx="4"/>
            <a:endCxn id="23" idx="0"/>
          </p:cNvCxnSpPr>
          <p:nvPr/>
        </p:nvCxnSpPr>
        <p:spPr>
          <a:xfrm>
            <a:off x="9746742" y="1983093"/>
            <a:ext cx="7834" cy="58218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接箭头连接符 76">
            <a:extLst>
              <a:ext uri="{FF2B5EF4-FFF2-40B4-BE49-F238E27FC236}">
                <a16:creationId xmlns:a16="http://schemas.microsoft.com/office/drawing/2014/main" id="{4945579B-CA22-9533-E586-297541B0E2AB}"/>
              </a:ext>
            </a:extLst>
          </p:cNvPr>
          <p:cNvCxnSpPr>
            <a:cxnSpLocks/>
            <a:stCxn id="19" idx="0"/>
            <a:endCxn id="23" idx="2"/>
          </p:cNvCxnSpPr>
          <p:nvPr/>
        </p:nvCxnSpPr>
        <p:spPr>
          <a:xfrm flipV="1">
            <a:off x="9754576" y="3366505"/>
            <a:ext cx="0" cy="58360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31">
                <a:extLst>
                  <a:ext uri="{FF2B5EF4-FFF2-40B4-BE49-F238E27FC236}">
                    <a16:creationId xmlns:a16="http://schemas.microsoft.com/office/drawing/2014/main" id="{13FD5E5B-C41D-E7DC-55D3-D7D1F15F40AC}"/>
                  </a:ext>
                </a:extLst>
              </p:cNvPr>
              <p:cNvSpPr txBox="1"/>
              <p:nvPr/>
            </p:nvSpPr>
            <p:spPr>
              <a:xfrm>
                <a:off x="6376049" y="4071458"/>
                <a:ext cx="794290" cy="636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/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6" name="文本框 31">
                <a:extLst>
                  <a:ext uri="{FF2B5EF4-FFF2-40B4-BE49-F238E27FC236}">
                    <a16:creationId xmlns:a16="http://schemas.microsoft.com/office/drawing/2014/main" id="{13FD5E5B-C41D-E7DC-55D3-D7D1F15F40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6049" y="4071458"/>
                <a:ext cx="794290" cy="636649"/>
              </a:xfrm>
              <a:prstGeom prst="rect">
                <a:avLst/>
              </a:prstGeom>
              <a:blipFill>
                <a:blip r:embed="rId7"/>
                <a:stretch>
                  <a:fillRect l="-1587" r="-1746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31">
                <a:extLst>
                  <a:ext uri="{FF2B5EF4-FFF2-40B4-BE49-F238E27FC236}">
                    <a16:creationId xmlns:a16="http://schemas.microsoft.com/office/drawing/2014/main" id="{729C549D-E0B9-BAEB-F0F7-7D689CBF2739}"/>
                  </a:ext>
                </a:extLst>
              </p:cNvPr>
              <p:cNvSpPr txBox="1"/>
              <p:nvPr/>
            </p:nvSpPr>
            <p:spPr>
              <a:xfrm>
                <a:off x="4067796" y="1170860"/>
                <a:ext cx="695688" cy="6317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7" name="文本框 31">
                <a:extLst>
                  <a:ext uri="{FF2B5EF4-FFF2-40B4-BE49-F238E27FC236}">
                    <a16:creationId xmlns:a16="http://schemas.microsoft.com/office/drawing/2014/main" id="{729C549D-E0B9-BAEB-F0F7-7D689CBF27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796" y="1170860"/>
                <a:ext cx="695688" cy="631711"/>
              </a:xfrm>
              <a:prstGeom prst="rect">
                <a:avLst/>
              </a:prstGeom>
              <a:blipFill>
                <a:blip r:embed="rId8"/>
                <a:stretch>
                  <a:fillRect l="-1818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31">
                <a:extLst>
                  <a:ext uri="{FF2B5EF4-FFF2-40B4-BE49-F238E27FC236}">
                    <a16:creationId xmlns:a16="http://schemas.microsoft.com/office/drawing/2014/main" id="{55EB23A8-3225-88C0-65FC-D6D4E2E3EA4D}"/>
                  </a:ext>
                </a:extLst>
              </p:cNvPr>
              <p:cNvSpPr txBox="1"/>
              <p:nvPr/>
            </p:nvSpPr>
            <p:spPr>
              <a:xfrm>
                <a:off x="4051107" y="4087648"/>
                <a:ext cx="727736" cy="6317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8" name="文本框 31">
                <a:extLst>
                  <a:ext uri="{FF2B5EF4-FFF2-40B4-BE49-F238E27FC236}">
                    <a16:creationId xmlns:a16="http://schemas.microsoft.com/office/drawing/2014/main" id="{55EB23A8-3225-88C0-65FC-D6D4E2E3E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1107" y="4087648"/>
                <a:ext cx="727736" cy="631711"/>
              </a:xfrm>
              <a:prstGeom prst="rect">
                <a:avLst/>
              </a:prstGeom>
              <a:blipFill>
                <a:blip r:embed="rId9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EBE5478-6C3D-43D8-1244-A7FF0839821E}"/>
                  </a:ext>
                </a:extLst>
              </p:cNvPr>
              <p:cNvSpPr txBox="1"/>
              <p:nvPr/>
            </p:nvSpPr>
            <p:spPr>
              <a:xfrm>
                <a:off x="4332644" y="1117293"/>
                <a:ext cx="3717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>
                          <a:solidFill>
                            <a:srgbClr val="00DB6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2400" dirty="0">
                  <a:solidFill>
                    <a:srgbClr val="00DA6F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EBE5478-6C3D-43D8-1244-A7FF083982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2644" y="1117293"/>
                <a:ext cx="371750" cy="461665"/>
              </a:xfrm>
              <a:prstGeom prst="rect">
                <a:avLst/>
              </a:prstGeom>
              <a:blipFill>
                <a:blip r:embed="rId10"/>
                <a:stretch>
                  <a:fillRect r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03C8B17-C1DE-FE60-1342-AFFB9E8E7F30}"/>
                  </a:ext>
                </a:extLst>
              </p:cNvPr>
              <p:cNvSpPr txBox="1"/>
              <p:nvPr/>
            </p:nvSpPr>
            <p:spPr>
              <a:xfrm>
                <a:off x="6585240" y="1121893"/>
                <a:ext cx="4952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>
                          <a:solidFill>
                            <a:srgbClr val="00DB6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2400" dirty="0">
                  <a:solidFill>
                    <a:srgbClr val="00DB6F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03C8B17-C1DE-FE60-1342-AFFB9E8E7F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5240" y="1121893"/>
                <a:ext cx="495276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6493CA9-0E5E-9545-00A9-246430FC67D2}"/>
                  </a:ext>
                </a:extLst>
              </p:cNvPr>
              <p:cNvSpPr txBox="1"/>
              <p:nvPr/>
            </p:nvSpPr>
            <p:spPr>
              <a:xfrm>
                <a:off x="9638424" y="1202469"/>
                <a:ext cx="4952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>
                          <a:solidFill>
                            <a:srgbClr val="00DB6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2400" dirty="0">
                  <a:solidFill>
                    <a:srgbClr val="00DA6F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6493CA9-0E5E-9545-00A9-246430FC67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8424" y="1202469"/>
                <a:ext cx="49527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F0C6207-54F7-EC83-0690-F7693CAE3E51}"/>
                  </a:ext>
                </a:extLst>
              </p:cNvPr>
              <p:cNvSpPr txBox="1"/>
              <p:nvPr/>
            </p:nvSpPr>
            <p:spPr>
              <a:xfrm>
                <a:off x="9702780" y="3993276"/>
                <a:ext cx="4952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F0C6207-54F7-EC83-0690-F7693CAE3E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2780" y="3993276"/>
                <a:ext cx="49527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A17513A-84BE-831C-5E2C-34942A482C2A}"/>
                  </a:ext>
                </a:extLst>
              </p:cNvPr>
              <p:cNvSpPr txBox="1"/>
              <p:nvPr/>
            </p:nvSpPr>
            <p:spPr>
              <a:xfrm>
                <a:off x="6604570" y="4032131"/>
                <a:ext cx="4952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A17513A-84BE-831C-5E2C-34942A482C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4570" y="4032131"/>
                <a:ext cx="495276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F6D9128-7556-5A17-6285-13A20376DBD2}"/>
                  </a:ext>
                </a:extLst>
              </p:cNvPr>
              <p:cNvSpPr txBox="1"/>
              <p:nvPr/>
            </p:nvSpPr>
            <p:spPr>
              <a:xfrm>
                <a:off x="4281247" y="4041475"/>
                <a:ext cx="4952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F6D9128-7556-5A17-6285-13A20376DB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1247" y="4041475"/>
                <a:ext cx="495276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文本框 3">
            <a:extLst>
              <a:ext uri="{FF2B5EF4-FFF2-40B4-BE49-F238E27FC236}">
                <a16:creationId xmlns:a16="http://schemas.microsoft.com/office/drawing/2014/main" id="{3AE650D2-29D1-71F9-47D8-117E7115193A}"/>
              </a:ext>
            </a:extLst>
          </p:cNvPr>
          <p:cNvSpPr txBox="1"/>
          <p:nvPr/>
        </p:nvSpPr>
        <p:spPr>
          <a:xfrm>
            <a:off x="3074531" y="4097394"/>
            <a:ext cx="727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PTIMISTIC DM LIGHT 95" pitchFamily="2" charset="0"/>
                <a:cs typeface="OPTIMISTIC DM LIGHT 95" pitchFamily="2" charset="0"/>
              </a:rPr>
              <a:t>· · 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7BA9134-D9AF-768F-BBBE-B3B215775443}"/>
                  </a:ext>
                </a:extLst>
              </p:cNvPr>
              <p:cNvSpPr txBox="1"/>
              <p:nvPr/>
            </p:nvSpPr>
            <p:spPr>
              <a:xfrm>
                <a:off x="1127973" y="5285125"/>
                <a:ext cx="9936053" cy="10397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PO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eqArr>
                            <m:eqArr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Sup>
                                <m:sSub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)~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𝒯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)~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𝒯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</m:e>
                          </m:eqAr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</m:e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ref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</m:e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</m:e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ref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</m:e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7BA9134-D9AF-768F-BBBE-B3B2157754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973" y="5285125"/>
                <a:ext cx="9936053" cy="1039772"/>
              </a:xfrm>
              <a:prstGeom prst="rect">
                <a:avLst/>
              </a:prstGeom>
              <a:blipFill>
                <a:blip r:embed="rId16"/>
                <a:stretch>
                  <a:fillRect l="-255" r="-638" b="-72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文本框 3">
            <a:extLst>
              <a:ext uri="{FF2B5EF4-FFF2-40B4-BE49-F238E27FC236}">
                <a16:creationId xmlns:a16="http://schemas.microsoft.com/office/drawing/2014/main" id="{376186FE-50C8-A910-4E0C-6DE4F20D1A2A}"/>
              </a:ext>
            </a:extLst>
          </p:cNvPr>
          <p:cNvSpPr txBox="1"/>
          <p:nvPr/>
        </p:nvSpPr>
        <p:spPr>
          <a:xfrm>
            <a:off x="7152493" y="1251447"/>
            <a:ext cx="727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PTIMISTIC DM LIGHT 95" pitchFamily="2" charset="0"/>
                <a:cs typeface="OPTIMISTIC DM LIGHT 95" pitchFamily="2" charset="0"/>
              </a:rPr>
              <a:t>· · ·</a:t>
            </a:r>
          </a:p>
        </p:txBody>
      </p:sp>
      <p:sp>
        <p:nvSpPr>
          <p:cNvPr id="38" name="文本框 3">
            <a:extLst>
              <a:ext uri="{FF2B5EF4-FFF2-40B4-BE49-F238E27FC236}">
                <a16:creationId xmlns:a16="http://schemas.microsoft.com/office/drawing/2014/main" id="{073E5E0D-3615-BE80-06CE-00C38D0A0137}"/>
              </a:ext>
            </a:extLst>
          </p:cNvPr>
          <p:cNvSpPr txBox="1"/>
          <p:nvPr/>
        </p:nvSpPr>
        <p:spPr>
          <a:xfrm>
            <a:off x="7149802" y="4099739"/>
            <a:ext cx="727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PTIMISTIC DM LIGHT 95" pitchFamily="2" charset="0"/>
                <a:cs typeface="OPTIMISTIC DM LIGHT 95" pitchFamily="2" charset="0"/>
              </a:rPr>
              <a:t>· · ·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440D8C4-A0F2-2BCC-5A91-1DE17D244482}"/>
              </a:ext>
            </a:extLst>
          </p:cNvPr>
          <p:cNvSpPr txBox="1"/>
          <p:nvPr/>
        </p:nvSpPr>
        <p:spPr>
          <a:xfrm>
            <a:off x="0" y="6595283"/>
            <a:ext cx="12192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OPTIMISTIC DM LIGHT 95" pitchFamily="2" charset="0"/>
                <a:cs typeface="OPTIMISTIC DM LIGHT 95" pitchFamily="2" charset="0"/>
              </a:rPr>
              <a:t>Yang, Kai, et al. "Using human feedback to fine-tune diffusion models without any reward model." 2024 IEEE/CVF Conference on Computer Vision and Pattern Recognition (CVPR). IEEE, 2024.</a:t>
            </a:r>
          </a:p>
        </p:txBody>
      </p:sp>
    </p:spTree>
    <p:extLst>
      <p:ext uri="{BB962C8B-B14F-4D97-AF65-F5344CB8AC3E}">
        <p14:creationId xmlns:p14="http://schemas.microsoft.com/office/powerpoint/2010/main" val="304320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497A1DA-0AE9-54A3-AEC4-16C47C90C475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3600" dirty="0">
                <a:latin typeface="OPTIMISTIC DM LIGHT 95" pitchFamily="2" charset="0"/>
                <a:cs typeface="OPTIMISTIC DM LIGHT 95" pitchFamily="2" charset="0"/>
              </a:rPr>
              <a:t>Roadmap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0561D7-A64C-01DA-1F8E-745CC2F7EEF8}"/>
              </a:ext>
            </a:extLst>
          </p:cNvPr>
          <p:cNvSpPr txBox="1"/>
          <p:nvPr/>
        </p:nvSpPr>
        <p:spPr>
          <a:xfrm>
            <a:off x="0" y="1225729"/>
            <a:ext cx="12192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0" indent="-742950">
              <a:buFont typeface="+mj-lt"/>
              <a:buAutoNum type="arabicPeriod"/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Step-Level Preference Is Unknown</a:t>
            </a:r>
          </a:p>
          <a:p>
            <a:pPr marL="742950" lvl="0" indent="-742950">
              <a:buFont typeface="+mj-lt"/>
              <a:buAutoNum type="arabicPeriod"/>
            </a:pPr>
            <a:endParaRPr lang="en-US" sz="2800" dirty="0">
              <a:latin typeface="OPTIMISTIC DM LIGHT 95" pitchFamily="2" charset="0"/>
              <a:cs typeface="OPTIMISTIC DM LIGHT 95" pitchFamily="2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US" sz="2800" dirty="0" err="1">
                <a:latin typeface="OPTIMISTIC DM LIGHT 95" pitchFamily="2" charset="0"/>
                <a:cs typeface="OPTIMISTIC DM LIGHT 95" pitchFamily="2" charset="0"/>
              </a:rPr>
              <a:t>Latents</a:t>
            </a: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 are Off-Trajectory</a:t>
            </a:r>
          </a:p>
          <a:p>
            <a:pPr marL="742950" lvl="0" indent="-742950">
              <a:buFont typeface="+mj-lt"/>
              <a:buAutoNum type="arabicPeriod"/>
            </a:pPr>
            <a:endParaRPr lang="en-US" sz="2800" dirty="0">
              <a:latin typeface="OPTIMISTIC DM LIGHT 95" pitchFamily="2" charset="0"/>
              <a:cs typeface="OPTIMISTIC DM LIGHT 95" pitchFamily="2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Is the reference the right anchor?</a:t>
            </a:r>
          </a:p>
          <a:p>
            <a:pPr marL="742950" lvl="0" indent="-742950">
              <a:buFont typeface="+mj-lt"/>
              <a:buAutoNum type="arabicPeriod"/>
            </a:pPr>
            <a:endParaRPr lang="en-US" sz="2800" dirty="0">
              <a:latin typeface="OPTIMISTIC DM LIGHT 95" pitchFamily="2" charset="0"/>
              <a:cs typeface="OPTIMISTIC DM LIGHT 95" pitchFamily="2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How should pairs be weighted?</a:t>
            </a:r>
          </a:p>
          <a:p>
            <a:pPr marL="742950" lvl="0" indent="-742950">
              <a:buFont typeface="+mj-lt"/>
              <a:buAutoNum type="arabicPeriod"/>
            </a:pPr>
            <a:endParaRPr lang="en-US" sz="2800" dirty="0">
              <a:latin typeface="OPTIMISTIC DM LIGHT 95" pitchFamily="2" charset="0"/>
              <a:cs typeface="OPTIMISTIC DM LIGHT 95" pitchFamily="2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How to Handle CFG</a:t>
            </a:r>
          </a:p>
          <a:p>
            <a:pPr marL="742950" lvl="0" indent="-742950">
              <a:buFont typeface="+mj-lt"/>
              <a:buAutoNum type="arabicPeriod"/>
            </a:pPr>
            <a:endParaRPr lang="en-US" sz="2800" dirty="0">
              <a:latin typeface="OPTIMISTIC DM LIGHT 95" pitchFamily="2" charset="0"/>
              <a:cs typeface="OPTIMISTIC DM LIGHT 95" pitchFamily="2" charset="0"/>
            </a:endParaRPr>
          </a:p>
          <a:p>
            <a:pPr marL="742950" lvl="0" indent="-742950">
              <a:buFont typeface="+mj-lt"/>
              <a:buAutoNum type="arabicPeriod"/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Does the Diffusion-DPO loss really do its job?</a:t>
            </a:r>
          </a:p>
        </p:txBody>
      </p:sp>
    </p:spTree>
    <p:extLst>
      <p:ext uri="{BB962C8B-B14F-4D97-AF65-F5344CB8AC3E}">
        <p14:creationId xmlns:p14="http://schemas.microsoft.com/office/powerpoint/2010/main" val="1003828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14CEF-DB5E-C1D3-408B-8A3A44420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椭圆 47">
                <a:extLst>
                  <a:ext uri="{FF2B5EF4-FFF2-40B4-BE49-F238E27FC236}">
                    <a16:creationId xmlns:a16="http://schemas.microsoft.com/office/drawing/2014/main" id="{252DCE98-C352-F177-9B45-9F9B94CBD2E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75919" y="2291682"/>
                <a:ext cx="864000" cy="864000"/>
              </a:xfrm>
              <a:prstGeom prst="ellipse">
                <a:avLst/>
              </a:prstGeom>
              <a:solidFill>
                <a:srgbClr val="E6E5E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altLang="zh-CN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altLang="zh-CN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altLang="zh-CN" sz="3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+mn-cs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</mc:Choice>
        <mc:Fallback xmlns="">
          <p:sp>
            <p:nvSpPr>
              <p:cNvPr id="2" name="椭圆 47">
                <a:extLst>
                  <a:ext uri="{FF2B5EF4-FFF2-40B4-BE49-F238E27FC236}">
                    <a16:creationId xmlns:a16="http://schemas.microsoft.com/office/drawing/2014/main" id="{252DCE98-C352-F177-9B45-9F9B94CBD2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5919" y="2291682"/>
                <a:ext cx="864000" cy="864000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椭圆 1">
            <a:extLst>
              <a:ext uri="{FF2B5EF4-FFF2-40B4-BE49-F238E27FC236}">
                <a16:creationId xmlns:a16="http://schemas.microsoft.com/office/drawing/2014/main" id="{95BF1647-470D-337E-39C9-31FF2854728A}"/>
              </a:ext>
            </a:extLst>
          </p:cNvPr>
          <p:cNvSpPr>
            <a:spLocks noChangeAspect="1"/>
          </p:cNvSpPr>
          <p:nvPr/>
        </p:nvSpPr>
        <p:spPr>
          <a:xfrm>
            <a:off x="3944633" y="826945"/>
            <a:ext cx="864000" cy="864000"/>
          </a:xfrm>
          <a:prstGeom prst="ellipse">
            <a:avLst/>
          </a:prstGeom>
          <a:solidFill>
            <a:srgbClr val="D5E7D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3">
            <a:extLst>
              <a:ext uri="{FF2B5EF4-FFF2-40B4-BE49-F238E27FC236}">
                <a16:creationId xmlns:a16="http://schemas.microsoft.com/office/drawing/2014/main" id="{FD6CA532-7BB2-4B62-63AB-995D2EC33F86}"/>
              </a:ext>
            </a:extLst>
          </p:cNvPr>
          <p:cNvSpPr txBox="1"/>
          <p:nvPr/>
        </p:nvSpPr>
        <p:spPr>
          <a:xfrm>
            <a:off x="3074532" y="948587"/>
            <a:ext cx="727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PTIMISTIC DM LIGHT 95" pitchFamily="2" charset="0"/>
                <a:cs typeface="OPTIMISTIC DM LIGHT 95" pitchFamily="2" charset="0"/>
              </a:rPr>
              <a:t>· · ·</a:t>
            </a:r>
          </a:p>
        </p:txBody>
      </p:sp>
      <p:cxnSp>
        <p:nvCxnSpPr>
          <p:cNvPr id="7" name="直接箭头连接符 14">
            <a:extLst>
              <a:ext uri="{FF2B5EF4-FFF2-40B4-BE49-F238E27FC236}">
                <a16:creationId xmlns:a16="http://schemas.microsoft.com/office/drawing/2014/main" id="{5062B6C3-10F3-3E99-E6E4-42250319DCA6}"/>
              </a:ext>
            </a:extLst>
          </p:cNvPr>
          <p:cNvCxnSpPr>
            <a:cxnSpLocks/>
            <a:stCxn id="2" idx="6"/>
            <a:endCxn id="6" idx="1"/>
          </p:cNvCxnSpPr>
          <p:nvPr/>
        </p:nvCxnSpPr>
        <p:spPr>
          <a:xfrm flipV="1">
            <a:off x="2039919" y="1240975"/>
            <a:ext cx="1034613" cy="148270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椭圆 16">
            <a:extLst>
              <a:ext uri="{FF2B5EF4-FFF2-40B4-BE49-F238E27FC236}">
                <a16:creationId xmlns:a16="http://schemas.microsoft.com/office/drawing/2014/main" id="{90ACECE7-868B-A90E-B8CF-8A382D68664C}"/>
              </a:ext>
            </a:extLst>
          </p:cNvPr>
          <p:cNvSpPr>
            <a:spLocks noChangeAspect="1"/>
          </p:cNvSpPr>
          <p:nvPr/>
        </p:nvSpPr>
        <p:spPr>
          <a:xfrm>
            <a:off x="3998030" y="3729458"/>
            <a:ext cx="864000" cy="864000"/>
          </a:xfrm>
          <a:prstGeom prst="ellipse">
            <a:avLst/>
          </a:prstGeom>
          <a:solidFill>
            <a:srgbClr val="F7CD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箭头连接符 28">
            <a:extLst>
              <a:ext uri="{FF2B5EF4-FFF2-40B4-BE49-F238E27FC236}">
                <a16:creationId xmlns:a16="http://schemas.microsoft.com/office/drawing/2014/main" id="{318AE457-0BB2-0F62-69E6-FD919F5795EA}"/>
              </a:ext>
            </a:extLst>
          </p:cNvPr>
          <p:cNvCxnSpPr>
            <a:cxnSpLocks/>
            <a:stCxn id="2" idx="6"/>
            <a:endCxn id="35" idx="1"/>
          </p:cNvCxnSpPr>
          <p:nvPr/>
        </p:nvCxnSpPr>
        <p:spPr>
          <a:xfrm>
            <a:off x="2039919" y="2723682"/>
            <a:ext cx="1034612" cy="1424054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椭圆 30">
            <a:extLst>
              <a:ext uri="{FF2B5EF4-FFF2-40B4-BE49-F238E27FC236}">
                <a16:creationId xmlns:a16="http://schemas.microsoft.com/office/drawing/2014/main" id="{2C78BC16-CA0D-8DD5-D17D-54CA9A950A18}"/>
              </a:ext>
            </a:extLst>
          </p:cNvPr>
          <p:cNvSpPr>
            <a:spLocks noChangeAspect="1"/>
          </p:cNvSpPr>
          <p:nvPr/>
        </p:nvSpPr>
        <p:spPr>
          <a:xfrm>
            <a:off x="6355998" y="839350"/>
            <a:ext cx="864000" cy="864000"/>
          </a:xfrm>
          <a:prstGeom prst="ellipse">
            <a:avLst/>
          </a:prstGeom>
          <a:solidFill>
            <a:srgbClr val="D5E7D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31">
                <a:extLst>
                  <a:ext uri="{FF2B5EF4-FFF2-40B4-BE49-F238E27FC236}">
                    <a16:creationId xmlns:a16="http://schemas.microsoft.com/office/drawing/2014/main" id="{7E617943-3F4D-1CA2-66D1-59CD7895B6DD}"/>
                  </a:ext>
                </a:extLst>
              </p:cNvPr>
              <p:cNvSpPr txBox="1"/>
              <p:nvPr/>
            </p:nvSpPr>
            <p:spPr>
              <a:xfrm>
                <a:off x="6353119" y="928814"/>
                <a:ext cx="641057" cy="636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/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1" name="文本框 31">
                <a:extLst>
                  <a:ext uri="{FF2B5EF4-FFF2-40B4-BE49-F238E27FC236}">
                    <a16:creationId xmlns:a16="http://schemas.microsoft.com/office/drawing/2014/main" id="{7E617943-3F4D-1CA2-66D1-59CD7895B6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3119" y="928814"/>
                <a:ext cx="641057" cy="636649"/>
              </a:xfrm>
              <a:prstGeom prst="rect">
                <a:avLst/>
              </a:prstGeom>
              <a:blipFill>
                <a:blip r:embed="rId4"/>
                <a:stretch>
                  <a:fillRect l="-1961" r="-45098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椭圆 35">
            <a:extLst>
              <a:ext uri="{FF2B5EF4-FFF2-40B4-BE49-F238E27FC236}">
                <a16:creationId xmlns:a16="http://schemas.microsoft.com/office/drawing/2014/main" id="{843C30A6-FE12-0D97-FF68-482E968FE3BD}"/>
              </a:ext>
            </a:extLst>
          </p:cNvPr>
          <p:cNvSpPr>
            <a:spLocks noChangeAspect="1"/>
          </p:cNvSpPr>
          <p:nvPr/>
        </p:nvSpPr>
        <p:spPr>
          <a:xfrm>
            <a:off x="6376049" y="3717368"/>
            <a:ext cx="864000" cy="864000"/>
          </a:xfrm>
          <a:prstGeom prst="ellipse">
            <a:avLst/>
          </a:prstGeom>
          <a:solidFill>
            <a:srgbClr val="F7CD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49">
            <a:extLst>
              <a:ext uri="{FF2B5EF4-FFF2-40B4-BE49-F238E27FC236}">
                <a16:creationId xmlns:a16="http://schemas.microsoft.com/office/drawing/2014/main" id="{E8D03460-0F48-29CE-A990-BE1BCCA41721}"/>
              </a:ext>
            </a:extLst>
          </p:cNvPr>
          <p:cNvCxnSpPr>
            <a:cxnSpLocks/>
            <a:stCxn id="3" idx="6"/>
            <a:endCxn id="10" idx="2"/>
          </p:cNvCxnSpPr>
          <p:nvPr/>
        </p:nvCxnSpPr>
        <p:spPr>
          <a:xfrm>
            <a:off x="4808633" y="1258945"/>
            <a:ext cx="1547365" cy="1240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接箭头连接符 51">
            <a:extLst>
              <a:ext uri="{FF2B5EF4-FFF2-40B4-BE49-F238E27FC236}">
                <a16:creationId xmlns:a16="http://schemas.microsoft.com/office/drawing/2014/main" id="{EE91E296-1605-7DD3-C408-ADA0C64EE8D8}"/>
              </a:ext>
            </a:extLst>
          </p:cNvPr>
          <p:cNvCxnSpPr>
            <a:cxnSpLocks/>
            <a:stCxn id="8" idx="6"/>
            <a:endCxn id="26" idx="1"/>
          </p:cNvCxnSpPr>
          <p:nvPr/>
        </p:nvCxnSpPr>
        <p:spPr>
          <a:xfrm flipV="1">
            <a:off x="4862030" y="4147737"/>
            <a:ext cx="1514019" cy="137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椭圆 61">
            <a:extLst>
              <a:ext uri="{FF2B5EF4-FFF2-40B4-BE49-F238E27FC236}">
                <a16:creationId xmlns:a16="http://schemas.microsoft.com/office/drawing/2014/main" id="{5653763C-1317-C453-18EF-35A73BE2DBAB}"/>
              </a:ext>
            </a:extLst>
          </p:cNvPr>
          <p:cNvSpPr>
            <a:spLocks noChangeAspect="1"/>
          </p:cNvSpPr>
          <p:nvPr/>
        </p:nvSpPr>
        <p:spPr>
          <a:xfrm>
            <a:off x="9314742" y="877047"/>
            <a:ext cx="864000" cy="864000"/>
          </a:xfrm>
          <a:prstGeom prst="ellipse">
            <a:avLst/>
          </a:prstGeom>
          <a:solidFill>
            <a:srgbClr val="D5E7D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62">
                <a:extLst>
                  <a:ext uri="{FF2B5EF4-FFF2-40B4-BE49-F238E27FC236}">
                    <a16:creationId xmlns:a16="http://schemas.microsoft.com/office/drawing/2014/main" id="{B3BE8A5A-D00A-F615-C470-69D462EECBDD}"/>
                  </a:ext>
                </a:extLst>
              </p:cNvPr>
              <p:cNvSpPr txBox="1"/>
              <p:nvPr/>
            </p:nvSpPr>
            <p:spPr>
              <a:xfrm>
                <a:off x="9376264" y="1013921"/>
                <a:ext cx="780635" cy="638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/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8" name="文本框 62">
                <a:extLst>
                  <a:ext uri="{FF2B5EF4-FFF2-40B4-BE49-F238E27FC236}">
                    <a16:creationId xmlns:a16="http://schemas.microsoft.com/office/drawing/2014/main" id="{B3BE8A5A-D00A-F615-C470-69D462EECB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6264" y="1013921"/>
                <a:ext cx="780635" cy="638123"/>
              </a:xfrm>
              <a:prstGeom prst="rect">
                <a:avLst/>
              </a:prstGeom>
              <a:blipFill>
                <a:blip r:embed="rId5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椭圆 63">
            <a:extLst>
              <a:ext uri="{FF2B5EF4-FFF2-40B4-BE49-F238E27FC236}">
                <a16:creationId xmlns:a16="http://schemas.microsoft.com/office/drawing/2014/main" id="{FC85D488-A570-04D1-E8DD-70E6341C0444}"/>
              </a:ext>
            </a:extLst>
          </p:cNvPr>
          <p:cNvSpPr>
            <a:spLocks noChangeAspect="1"/>
          </p:cNvSpPr>
          <p:nvPr/>
        </p:nvSpPr>
        <p:spPr>
          <a:xfrm>
            <a:off x="9322576" y="3708061"/>
            <a:ext cx="864000" cy="864000"/>
          </a:xfrm>
          <a:prstGeom prst="ellipse">
            <a:avLst/>
          </a:prstGeom>
          <a:solidFill>
            <a:srgbClr val="F7CD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64">
                <a:extLst>
                  <a:ext uri="{FF2B5EF4-FFF2-40B4-BE49-F238E27FC236}">
                    <a16:creationId xmlns:a16="http://schemas.microsoft.com/office/drawing/2014/main" id="{8FE6E7FA-5891-C06B-BB8C-EB4441A431A5}"/>
                  </a:ext>
                </a:extLst>
              </p:cNvPr>
              <p:cNvSpPr txBox="1"/>
              <p:nvPr/>
            </p:nvSpPr>
            <p:spPr>
              <a:xfrm>
                <a:off x="9483680" y="3791387"/>
                <a:ext cx="433135" cy="638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/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0" name="文本框 64">
                <a:extLst>
                  <a:ext uri="{FF2B5EF4-FFF2-40B4-BE49-F238E27FC236}">
                    <a16:creationId xmlns:a16="http://schemas.microsoft.com/office/drawing/2014/main" id="{8FE6E7FA-5891-C06B-BB8C-EB4441A43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3680" y="3791387"/>
                <a:ext cx="433135" cy="638123"/>
              </a:xfrm>
              <a:prstGeom prst="rect">
                <a:avLst/>
              </a:prstGeom>
              <a:blipFill>
                <a:blip r:embed="rId6"/>
                <a:stretch>
                  <a:fillRect r="-31429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直接箭头连接符 66">
            <a:extLst>
              <a:ext uri="{FF2B5EF4-FFF2-40B4-BE49-F238E27FC236}">
                <a16:creationId xmlns:a16="http://schemas.microsoft.com/office/drawing/2014/main" id="{08724C37-20AB-FA5C-6A0F-C1E791108461}"/>
              </a:ext>
            </a:extLst>
          </p:cNvPr>
          <p:cNvCxnSpPr>
            <a:cxnSpLocks/>
            <a:endCxn id="17" idx="2"/>
          </p:cNvCxnSpPr>
          <p:nvPr/>
        </p:nvCxnSpPr>
        <p:spPr>
          <a:xfrm>
            <a:off x="7780148" y="1309047"/>
            <a:ext cx="153619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箭头连接符 68">
            <a:extLst>
              <a:ext uri="{FF2B5EF4-FFF2-40B4-BE49-F238E27FC236}">
                <a16:creationId xmlns:a16="http://schemas.microsoft.com/office/drawing/2014/main" id="{B7CCEBD5-8704-DC4D-124E-FC99646EAE73}"/>
              </a:ext>
            </a:extLst>
          </p:cNvPr>
          <p:cNvCxnSpPr>
            <a:cxnSpLocks/>
            <a:endCxn id="19" idx="2"/>
          </p:cNvCxnSpPr>
          <p:nvPr/>
        </p:nvCxnSpPr>
        <p:spPr>
          <a:xfrm flipV="1">
            <a:off x="7821088" y="4140061"/>
            <a:ext cx="1501488" cy="781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31">
                <a:extLst>
                  <a:ext uri="{FF2B5EF4-FFF2-40B4-BE49-F238E27FC236}">
                    <a16:creationId xmlns:a16="http://schemas.microsoft.com/office/drawing/2014/main" id="{3FD6AE69-7D1A-AE37-1631-505C96D7B05F}"/>
                  </a:ext>
                </a:extLst>
              </p:cNvPr>
              <p:cNvSpPr txBox="1"/>
              <p:nvPr/>
            </p:nvSpPr>
            <p:spPr>
              <a:xfrm>
                <a:off x="6376049" y="3829412"/>
                <a:ext cx="794290" cy="6366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/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6" name="文本框 31">
                <a:extLst>
                  <a:ext uri="{FF2B5EF4-FFF2-40B4-BE49-F238E27FC236}">
                    <a16:creationId xmlns:a16="http://schemas.microsoft.com/office/drawing/2014/main" id="{3FD6AE69-7D1A-AE37-1631-505C96D7B0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6049" y="3829412"/>
                <a:ext cx="794290" cy="636649"/>
              </a:xfrm>
              <a:prstGeom prst="rect">
                <a:avLst/>
              </a:prstGeom>
              <a:blipFill>
                <a:blip r:embed="rId7"/>
                <a:stretch>
                  <a:fillRect l="-1587" r="-1746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31">
                <a:extLst>
                  <a:ext uri="{FF2B5EF4-FFF2-40B4-BE49-F238E27FC236}">
                    <a16:creationId xmlns:a16="http://schemas.microsoft.com/office/drawing/2014/main" id="{1434D509-A7E1-A86E-89C3-3C62A440FD7B}"/>
                  </a:ext>
                </a:extLst>
              </p:cNvPr>
              <p:cNvSpPr txBox="1"/>
              <p:nvPr/>
            </p:nvSpPr>
            <p:spPr>
              <a:xfrm>
                <a:off x="4067796" y="928814"/>
                <a:ext cx="695688" cy="6317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7" name="文本框 31">
                <a:extLst>
                  <a:ext uri="{FF2B5EF4-FFF2-40B4-BE49-F238E27FC236}">
                    <a16:creationId xmlns:a16="http://schemas.microsoft.com/office/drawing/2014/main" id="{1434D509-A7E1-A86E-89C3-3C62A440FD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796" y="928814"/>
                <a:ext cx="695688" cy="631711"/>
              </a:xfrm>
              <a:prstGeom prst="rect">
                <a:avLst/>
              </a:prstGeom>
              <a:blipFill>
                <a:blip r:embed="rId8"/>
                <a:stretch>
                  <a:fillRect l="-1818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31">
                <a:extLst>
                  <a:ext uri="{FF2B5EF4-FFF2-40B4-BE49-F238E27FC236}">
                    <a16:creationId xmlns:a16="http://schemas.microsoft.com/office/drawing/2014/main" id="{D13A04D5-CE6A-04F6-5512-548064A759A2}"/>
                  </a:ext>
                </a:extLst>
              </p:cNvPr>
              <p:cNvSpPr txBox="1"/>
              <p:nvPr/>
            </p:nvSpPr>
            <p:spPr>
              <a:xfrm>
                <a:off x="4051107" y="3845602"/>
                <a:ext cx="727736" cy="6317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/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8" name="文本框 31">
                <a:extLst>
                  <a:ext uri="{FF2B5EF4-FFF2-40B4-BE49-F238E27FC236}">
                    <a16:creationId xmlns:a16="http://schemas.microsoft.com/office/drawing/2014/main" id="{D13A04D5-CE6A-04F6-5512-548064A75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1107" y="3845602"/>
                <a:ext cx="727736" cy="631711"/>
              </a:xfrm>
              <a:prstGeom prst="rect">
                <a:avLst/>
              </a:prstGeom>
              <a:blipFill>
                <a:blip r:embed="rId9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4356AB-8B98-AF94-5C51-2BF1DCCEC823}"/>
                  </a:ext>
                </a:extLst>
              </p:cNvPr>
              <p:cNvSpPr txBox="1"/>
              <p:nvPr/>
            </p:nvSpPr>
            <p:spPr>
              <a:xfrm>
                <a:off x="4332644" y="875247"/>
                <a:ext cx="3717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>
                          <a:solidFill>
                            <a:srgbClr val="00DB6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2400" dirty="0">
                  <a:solidFill>
                    <a:srgbClr val="00DA6F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4356AB-8B98-AF94-5C51-2BF1DCCEC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2644" y="875247"/>
                <a:ext cx="371750" cy="461665"/>
              </a:xfrm>
              <a:prstGeom prst="rect">
                <a:avLst/>
              </a:prstGeom>
              <a:blipFill>
                <a:blip r:embed="rId10"/>
                <a:stretch>
                  <a:fillRect r="-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0CB9F22-3E0C-0262-16A1-4C133D50494D}"/>
                  </a:ext>
                </a:extLst>
              </p:cNvPr>
              <p:cNvSpPr txBox="1"/>
              <p:nvPr/>
            </p:nvSpPr>
            <p:spPr>
              <a:xfrm>
                <a:off x="6585240" y="879847"/>
                <a:ext cx="4952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>
                          <a:solidFill>
                            <a:srgbClr val="00DB6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2400" dirty="0">
                  <a:solidFill>
                    <a:srgbClr val="00DB6F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0CB9F22-3E0C-0262-16A1-4C133D5049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5240" y="879847"/>
                <a:ext cx="495276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D8F1A1C-E628-F862-C117-C307BA7B2706}"/>
                  </a:ext>
                </a:extLst>
              </p:cNvPr>
              <p:cNvSpPr txBox="1"/>
              <p:nvPr/>
            </p:nvSpPr>
            <p:spPr>
              <a:xfrm>
                <a:off x="9638424" y="960423"/>
                <a:ext cx="4952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>
                          <a:solidFill>
                            <a:srgbClr val="00DB6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</m:oMath>
                  </m:oMathPara>
                </a14:m>
                <a:endParaRPr lang="en-US" sz="2400" dirty="0">
                  <a:solidFill>
                    <a:srgbClr val="00DA6F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D8F1A1C-E628-F862-C117-C307BA7B27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8424" y="960423"/>
                <a:ext cx="495276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9A9BB8E-948A-5FAF-0269-937757EAF7C6}"/>
                  </a:ext>
                </a:extLst>
              </p:cNvPr>
              <p:cNvSpPr txBox="1"/>
              <p:nvPr/>
            </p:nvSpPr>
            <p:spPr>
              <a:xfrm>
                <a:off x="9702780" y="3751230"/>
                <a:ext cx="4952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9A9BB8E-948A-5FAF-0269-937757EAF7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2780" y="3751230"/>
                <a:ext cx="495276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1DD667B-6C87-FA98-A73E-5FF0A075B788}"/>
                  </a:ext>
                </a:extLst>
              </p:cNvPr>
              <p:cNvSpPr txBox="1"/>
              <p:nvPr/>
            </p:nvSpPr>
            <p:spPr>
              <a:xfrm>
                <a:off x="6604570" y="3790085"/>
                <a:ext cx="4952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1DD667B-6C87-FA98-A73E-5FF0A075B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4570" y="3790085"/>
                <a:ext cx="495276" cy="4616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F4F80EF-6424-79A9-9297-2744599D2E53}"/>
                  </a:ext>
                </a:extLst>
              </p:cNvPr>
              <p:cNvSpPr txBox="1"/>
              <p:nvPr/>
            </p:nvSpPr>
            <p:spPr>
              <a:xfrm>
                <a:off x="4281247" y="3799429"/>
                <a:ext cx="4952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F4F80EF-6424-79A9-9297-2744599D2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1247" y="3799429"/>
                <a:ext cx="495276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文本框 3">
            <a:extLst>
              <a:ext uri="{FF2B5EF4-FFF2-40B4-BE49-F238E27FC236}">
                <a16:creationId xmlns:a16="http://schemas.microsoft.com/office/drawing/2014/main" id="{F79F54F0-F035-49AC-79ED-9B8A78FEA030}"/>
              </a:ext>
            </a:extLst>
          </p:cNvPr>
          <p:cNvSpPr txBox="1"/>
          <p:nvPr/>
        </p:nvSpPr>
        <p:spPr>
          <a:xfrm>
            <a:off x="3074531" y="3855348"/>
            <a:ext cx="727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PTIMISTIC DM LIGHT 95" pitchFamily="2" charset="0"/>
                <a:cs typeface="OPTIMISTIC DM LIGHT 95" pitchFamily="2" charset="0"/>
              </a:rPr>
              <a:t>· · ·</a:t>
            </a:r>
          </a:p>
        </p:txBody>
      </p:sp>
      <p:sp>
        <p:nvSpPr>
          <p:cNvPr id="37" name="文本框 3">
            <a:extLst>
              <a:ext uri="{FF2B5EF4-FFF2-40B4-BE49-F238E27FC236}">
                <a16:creationId xmlns:a16="http://schemas.microsoft.com/office/drawing/2014/main" id="{DF46F544-3870-7554-03D6-1BA6A1E7310F}"/>
              </a:ext>
            </a:extLst>
          </p:cNvPr>
          <p:cNvSpPr txBox="1"/>
          <p:nvPr/>
        </p:nvSpPr>
        <p:spPr>
          <a:xfrm>
            <a:off x="7152493" y="1009401"/>
            <a:ext cx="727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PTIMISTIC DM LIGHT 95" pitchFamily="2" charset="0"/>
                <a:cs typeface="OPTIMISTIC DM LIGHT 95" pitchFamily="2" charset="0"/>
              </a:rPr>
              <a:t>· · ·</a:t>
            </a:r>
          </a:p>
        </p:txBody>
      </p:sp>
      <p:sp>
        <p:nvSpPr>
          <p:cNvPr id="38" name="文本框 3">
            <a:extLst>
              <a:ext uri="{FF2B5EF4-FFF2-40B4-BE49-F238E27FC236}">
                <a16:creationId xmlns:a16="http://schemas.microsoft.com/office/drawing/2014/main" id="{A90F7362-8FBC-046E-7991-025C4E438500}"/>
              </a:ext>
            </a:extLst>
          </p:cNvPr>
          <p:cNvSpPr txBox="1"/>
          <p:nvPr/>
        </p:nvSpPr>
        <p:spPr>
          <a:xfrm>
            <a:off x="7149802" y="3857693"/>
            <a:ext cx="727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PTIMISTIC DM LIGHT 95" pitchFamily="2" charset="0"/>
                <a:cs typeface="OPTIMISTIC DM LIGHT 95" pitchFamily="2" charset="0"/>
              </a:rPr>
              <a:t>· · 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A422656-D527-9ACB-A33E-ADC67F3DD7D2}"/>
                  </a:ext>
                </a:extLst>
              </p:cNvPr>
              <p:cNvSpPr txBox="1"/>
              <p:nvPr/>
            </p:nvSpPr>
            <p:spPr>
              <a:xfrm>
                <a:off x="2903919" y="2445735"/>
                <a:ext cx="6192610" cy="5429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sSubSup>
                      <m:sSubSup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</m:sSubSup>
                  </m:oMath>
                </a14:m>
                <a:r>
                  <a:rPr lang="en-US" sz="2800" dirty="0">
                    <a:latin typeface="OPTIMISTIC DM LIGHT 95" pitchFamily="2" charset="0"/>
                    <a:cs typeface="OPTIMISTIC DM LIGHT 95" pitchFamily="2" charset="0"/>
                  </a:rPr>
                  <a:t>/</a:t>
                </a:r>
                <a:r>
                  <a:rPr lang="en-US" sz="2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𝒯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≻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𝒯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endParaRPr lang="en-US" sz="2800" dirty="0">
                  <a:latin typeface="OPTIMISTIC DM LIGHT 95" pitchFamily="2" charset="0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A422656-D527-9ACB-A33E-ADC67F3DD7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3919" y="2445735"/>
                <a:ext cx="6192610" cy="542969"/>
              </a:xfrm>
              <a:prstGeom prst="rect">
                <a:avLst/>
              </a:prstGeom>
              <a:blipFill>
                <a:blip r:embed="rId16"/>
                <a:stretch>
                  <a:fillRect t="-9091" b="-29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0E5714D-14D1-C992-929E-01831D8E4286}"/>
                  </a:ext>
                </a:extLst>
              </p:cNvPr>
              <p:cNvSpPr txBox="1"/>
              <p:nvPr/>
            </p:nvSpPr>
            <p:spPr>
              <a:xfrm rot="5400000">
                <a:off x="8944622" y="2309057"/>
                <a:ext cx="1643917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≻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0E5714D-14D1-C992-929E-01831D8E42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8944622" y="2309057"/>
                <a:ext cx="1643917" cy="83099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A411763-18C9-9804-BE95-E1CA920ECD79}"/>
                  </a:ext>
                </a:extLst>
              </p:cNvPr>
              <p:cNvSpPr txBox="1"/>
              <p:nvPr/>
            </p:nvSpPr>
            <p:spPr>
              <a:xfrm>
                <a:off x="2772720" y="4994508"/>
                <a:ext cx="6192610" cy="5373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rgbClr val="00DB6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sup>
                      </m:sSubSup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≻</m:t>
                      </m:r>
                      <m:sSubSup>
                        <m:sSubSup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m:rPr>
                              <m:nor/>
                            </m:rPr>
                            <a:rPr lang="en-US" sz="2800" i="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sup>
                      </m:sSubSup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A411763-18C9-9804-BE95-E1CA920EC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2720" y="4994508"/>
                <a:ext cx="6192610" cy="537327"/>
              </a:xfrm>
              <a:prstGeom prst="rect">
                <a:avLst/>
              </a:prstGeom>
              <a:blipFill>
                <a:blip r:embed="rId18"/>
                <a:stretch>
                  <a:fillRect t="-32558"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E764FD9-9439-EB04-AD2C-39E255ADD51D}"/>
                  </a:ext>
                </a:extLst>
              </p:cNvPr>
              <p:cNvSpPr txBox="1"/>
              <p:nvPr/>
            </p:nvSpPr>
            <p:spPr>
              <a:xfrm>
                <a:off x="2772720" y="5740401"/>
                <a:ext cx="6192610" cy="5373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rgbClr val="00DB6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sup>
                      </m:sSubSup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≻</m:t>
                      </m:r>
                      <m:sSubSup>
                        <m:sSubSup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m:rPr>
                              <m:nor/>
                            </m:rPr>
                            <a:rPr lang="en-US" sz="2800" i="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sup>
                      </m:sSubSup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E764FD9-9439-EB04-AD2C-39E255ADD5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2720" y="5740401"/>
                <a:ext cx="6192610" cy="537327"/>
              </a:xfrm>
              <a:prstGeom prst="rect">
                <a:avLst/>
              </a:prstGeom>
              <a:blipFill>
                <a:blip r:embed="rId19"/>
                <a:stretch>
                  <a:fillRect t="-30233" b="-4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C3891F88-AD5D-04C3-F8EA-0DAD0D33BCCA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3600" dirty="0">
                <a:latin typeface="OPTIMISTIC DM LIGHT 95" pitchFamily="2" charset="0"/>
                <a:cs typeface="OPTIMISTIC DM LIGHT 95" pitchFamily="2" charset="0"/>
              </a:rPr>
              <a:t>Challenge 1: Step-Level Preference Is Unknown</a:t>
            </a:r>
          </a:p>
        </p:txBody>
      </p:sp>
    </p:spTree>
    <p:extLst>
      <p:ext uri="{BB962C8B-B14F-4D97-AF65-F5344CB8AC3E}">
        <p14:creationId xmlns:p14="http://schemas.microsoft.com/office/powerpoint/2010/main" val="4203759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0371E7-150B-C88F-2406-C2C1D3DBE788}"/>
                  </a:ext>
                </a:extLst>
              </p:cNvPr>
              <p:cNvSpPr txBox="1"/>
              <p:nvPr/>
            </p:nvSpPr>
            <p:spPr>
              <a:xfrm>
                <a:off x="1127972" y="3482565"/>
                <a:ext cx="9936053" cy="10397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PO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eqArr>
                            <m:eqArr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Sup>
                                <m:sSub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)~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𝒯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)~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𝒯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</m:e>
                          </m:eqAr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</m:e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ref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</m:e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</m:e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</a:rPr>
                                    <m:t>ref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</m:e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80371E7-150B-C88F-2406-C2C1D3DBE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972" y="3482565"/>
                <a:ext cx="9936053" cy="1039772"/>
              </a:xfrm>
              <a:prstGeom prst="rect">
                <a:avLst/>
              </a:prstGeom>
              <a:blipFill>
                <a:blip r:embed="rId3"/>
                <a:stretch>
                  <a:fillRect l="-255" r="-638" b="-8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54CA21-4AAF-2F60-2D19-F464B34A9A4B}"/>
                  </a:ext>
                </a:extLst>
              </p:cNvPr>
              <p:cNvSpPr txBox="1"/>
              <p:nvPr/>
            </p:nvSpPr>
            <p:spPr>
              <a:xfrm>
                <a:off x="3639773" y="2150521"/>
                <a:ext cx="6192610" cy="5373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rgbClr val="00DB6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sup>
                      </m:sSubSup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≻</m:t>
                      </m:r>
                      <m:sSubSup>
                        <m:sSubSupPr>
                          <m:ctrlPr>
                            <a:rPr lang="en-US" altLang="zh-CN" sz="2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8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m:rPr>
                              <m:nor/>
                            </m:rPr>
                            <a:rPr lang="en-US" sz="2800" i="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sup>
                      </m:sSubSup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∈[1,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B54CA21-4AAF-2F60-2D19-F464B34A9A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9773" y="2150521"/>
                <a:ext cx="6192610" cy="537327"/>
              </a:xfrm>
              <a:prstGeom prst="rect">
                <a:avLst/>
              </a:prstGeom>
              <a:blipFill>
                <a:blip r:embed="rId4"/>
                <a:stretch>
                  <a:fillRect t="-30233" b="-20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Arrow 5">
            <a:extLst>
              <a:ext uri="{FF2B5EF4-FFF2-40B4-BE49-F238E27FC236}">
                <a16:creationId xmlns:a16="http://schemas.microsoft.com/office/drawing/2014/main" id="{4D571EC9-5B02-4AB8-122B-4E854610A496}"/>
              </a:ext>
            </a:extLst>
          </p:cNvPr>
          <p:cNvSpPr/>
          <p:nvPr/>
        </p:nvSpPr>
        <p:spPr>
          <a:xfrm rot="17260744">
            <a:off x="7494815" y="3472691"/>
            <a:ext cx="832757" cy="204107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D6E66FF3-A48A-7402-272F-F58E9E0D0CA2}"/>
              </a:ext>
            </a:extLst>
          </p:cNvPr>
          <p:cNvSpPr/>
          <p:nvPr/>
        </p:nvSpPr>
        <p:spPr>
          <a:xfrm rot="4333762">
            <a:off x="10288815" y="3380512"/>
            <a:ext cx="832757" cy="204107"/>
          </a:xfrm>
          <a:prstGeom prst="rightArrow">
            <a:avLst/>
          </a:prstGeom>
          <a:solidFill>
            <a:srgbClr val="FF0000">
              <a:alpha val="7002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4A58F3-5181-7511-4AF2-76FA333ACACF}"/>
              </a:ext>
            </a:extLst>
          </p:cNvPr>
          <p:cNvSpPr txBox="1"/>
          <p:nvPr/>
        </p:nvSpPr>
        <p:spPr>
          <a:xfrm>
            <a:off x="2869589" y="2188353"/>
            <a:ext cx="2410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It assumes: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233E21-15EE-ED80-4538-989898467FF1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For</a:t>
            </a:r>
            <a:r>
              <a:rPr lang="zh-CN" altLang="en-US" sz="2800" dirty="0">
                <a:latin typeface="OPTIMISTIC DM LIGHT 95" pitchFamily="2" charset="0"/>
                <a:cs typeface="OPTIMISTIC DM LIGHT 95" pitchFamily="2" charset="0"/>
              </a:rPr>
              <a:t> </a:t>
            </a: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D3PO: </a:t>
            </a:r>
          </a:p>
        </p:txBody>
      </p:sp>
    </p:spTree>
    <p:extLst>
      <p:ext uri="{BB962C8B-B14F-4D97-AF65-F5344CB8AC3E}">
        <p14:creationId xmlns:p14="http://schemas.microsoft.com/office/powerpoint/2010/main" val="2632725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A9302-04CA-CF54-27D4-9C2AC294E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OPTIMISTIC DM LIGHT 95" pitchFamily="2" charset="0"/>
                <a:cs typeface="OPTIMISTIC DM LIGHT 95" pitchFamily="2" charset="0"/>
              </a:rPr>
              <a:t>1. Implicit: distribute the trajectory label over steps </a:t>
            </a:r>
          </a:p>
        </p:txBody>
      </p:sp>
    </p:spTree>
    <p:extLst>
      <p:ext uri="{BB962C8B-B14F-4D97-AF65-F5344CB8AC3E}">
        <p14:creationId xmlns:p14="http://schemas.microsoft.com/office/powerpoint/2010/main" val="1733927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3693F0-ACB7-685D-C728-5C7E553108DB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 err="1">
                <a:latin typeface="OPTIMISTIC DM LIGHT 95" pitchFamily="2" charset="0"/>
                <a:cs typeface="OPTIMISTIC DM LIGHT 95" pitchFamily="2" charset="0"/>
              </a:rPr>
              <a:t>DenseReward</a:t>
            </a:r>
            <a:endParaRPr lang="en-US" sz="28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62E2F6-0F1D-FEB7-F28A-64910A572A25}"/>
              </a:ext>
            </a:extLst>
          </p:cNvPr>
          <p:cNvSpPr txBox="1"/>
          <p:nvPr/>
        </p:nvSpPr>
        <p:spPr>
          <a:xfrm>
            <a:off x="1870828" y="505727"/>
            <a:ext cx="8450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Assumes a </a:t>
            </a:r>
            <a:r>
              <a:rPr lang="en-US" sz="2400" dirty="0">
                <a:solidFill>
                  <a:srgbClr val="FF0000"/>
                </a:solidFill>
                <a:latin typeface="OPTIMISTIC DM LIGHT 95" pitchFamily="2" charset="0"/>
                <a:cs typeface="OPTIMISTIC DM LIGHT 95" pitchFamily="2" charset="0"/>
              </a:rPr>
              <a:t>dense per-step reward </a:t>
            </a: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whose discounted sum determines the trajectory preference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915DFE-A13D-D501-397E-F10BB770C3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57" y="3219866"/>
            <a:ext cx="6514886" cy="30586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4AE7EF1-8FAA-4EF5-BFCD-143465D338F2}"/>
              </a:ext>
            </a:extLst>
          </p:cNvPr>
          <p:cNvSpPr txBox="1"/>
          <p:nvPr/>
        </p:nvSpPr>
        <p:spPr>
          <a:xfrm>
            <a:off x="0" y="6595283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OPTIMISTIC DM LIGHT 95" pitchFamily="2" charset="0"/>
                <a:cs typeface="OPTIMISTIC DM LIGHT 95" pitchFamily="2" charset="0"/>
              </a:rPr>
              <a:t>Yang, Shentao, Tianqi Chen, and Mingyuan Zhou. "A dense reward view on aligning text-to-image diffusion with preference." ICML 2024, PMLR 235: 55998–56032.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Label noise side">
                <a:extLst>
                  <a:ext uri="{FF2B5EF4-FFF2-40B4-BE49-F238E27FC236}">
                    <a16:creationId xmlns:a16="http://schemas.microsoft.com/office/drawing/2014/main" id="{A4ED45FD-80AE-1151-7101-7E2A9C4558A4}"/>
                  </a:ext>
                </a:extLst>
              </p:cNvPr>
              <p:cNvSpPr txBox="1"/>
              <p:nvPr/>
            </p:nvSpPr>
            <p:spPr>
              <a:xfrm>
                <a:off x="2576659" y="5948437"/>
                <a:ext cx="2400000" cy="38470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/>
              </a:bodyPr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latin typeface="OPTIMISTIC DM LIGHT 95" pitchFamily="2" charset="0"/>
                    <a:cs typeface="OPTIMISTIC DM LIGHT 95" pitchFamily="2" charset="0"/>
                  </a:rPr>
                  <a:t>noise side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OPTIMISTIC DM LIGHT 95" pitchFamily="2" charset="0"/>
                    <a:cs typeface="OPTIMISTIC DM LIGHT 95" pitchFamily="2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0" name="Label noise side">
                <a:extLst>
                  <a:ext uri="{FF2B5EF4-FFF2-40B4-BE49-F238E27FC236}">
                    <a16:creationId xmlns:a16="http://schemas.microsoft.com/office/drawing/2014/main" id="{A4ED45FD-80AE-1151-7101-7E2A9C4558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659" y="5948437"/>
                <a:ext cx="2400000" cy="384703"/>
              </a:xfrm>
              <a:prstGeom prst="rect">
                <a:avLst/>
              </a:prstGeom>
              <a:blipFill>
                <a:blip r:embed="rId6"/>
                <a:stretch>
                  <a:fillRect t="-3226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Label noise side">
                <a:extLst>
                  <a:ext uri="{FF2B5EF4-FFF2-40B4-BE49-F238E27FC236}">
                    <a16:creationId xmlns:a16="http://schemas.microsoft.com/office/drawing/2014/main" id="{88546CA9-E055-1AAF-FBA3-6B115CBEB2DD}"/>
                  </a:ext>
                </a:extLst>
              </p:cNvPr>
              <p:cNvSpPr txBox="1"/>
              <p:nvPr/>
            </p:nvSpPr>
            <p:spPr>
              <a:xfrm>
                <a:off x="7956927" y="5948437"/>
                <a:ext cx="2400000" cy="38470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normAutofit/>
              </a:bodyPr>
              <a:lstStyle/>
              <a:p>
                <a:pPr algn="ctr"/>
                <a:r>
                  <a:rPr lang="en-US" dirty="0">
                    <a:latin typeface="OPTIMISTIC DM LIGHT 95" pitchFamily="2" charset="0"/>
                    <a:cs typeface="OPTIMISTIC DM LIGHT 95" pitchFamily="2" charset="0"/>
                  </a:rPr>
                  <a:t>image side </a:t>
                </a:r>
                <a:r>
                  <a:rPr lang="en-US" dirty="0">
                    <a:solidFill>
                      <a:schemeClr val="tx1"/>
                    </a:solidFill>
                    <a:latin typeface="OPTIMISTIC DM LIGHT 95" pitchFamily="2" charset="0"/>
                    <a:cs typeface="OPTIMISTIC DM LIGHT 95" pitchFamily="2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OPTIMISTIC DM LIGHT 95" pitchFamily="2" charset="0"/>
                    <a:cs typeface="OPTIMISTIC DM LIGHT 95" pitchFamily="2" charset="0"/>
                  </a:rPr>
                  <a:t>)</a:t>
                </a:r>
                <a:endParaRPr lang="en-US" dirty="0">
                  <a:latin typeface="OPTIMISTIC DM LIGHT 95" pitchFamily="2" charset="0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12" name="Label noise side">
                <a:extLst>
                  <a:ext uri="{FF2B5EF4-FFF2-40B4-BE49-F238E27FC236}">
                    <a16:creationId xmlns:a16="http://schemas.microsoft.com/office/drawing/2014/main" id="{88546CA9-E055-1AAF-FBA3-6B115CBEB2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6927" y="5948437"/>
                <a:ext cx="2400000" cy="384703"/>
              </a:xfrm>
              <a:prstGeom prst="rect">
                <a:avLst/>
              </a:prstGeom>
              <a:blipFill>
                <a:blip r:embed="rId7"/>
                <a:stretch>
                  <a:fillRect t="-3226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DenseDPO loss with diffusion transition condition">
                <a:extLst>
                  <a:ext uri="{FF2B5EF4-FFF2-40B4-BE49-F238E27FC236}">
                    <a16:creationId xmlns:a16="http://schemas.microsoft.com/office/drawing/2014/main" id="{F86F0B90-BAA7-DAD8-4EC0-CD0165D43A8B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428625" y="1336724"/>
                <a:ext cx="11334750" cy="138132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</m:t>
                          </m:r>
                        </m:sub>
                      </m:sSub>
                      <m:r>
                        <a:rPr lang="en-US" sz="2000">
                          <a:latin typeface="Cambria Math"/>
                        </a:rPr>
                        <m:t>= −</m:t>
                      </m:r>
                      <m:r>
                        <m:rPr>
                          <m:sty m:val="p"/>
                        </m:rPr>
                        <a:rPr lang="en-US" sz="2000">
                          <a:latin typeface="Cambria Math"/>
                        </a:rPr>
                        <m:t>log</m:t>
                      </m:r>
                      <m:r>
                        <a:rPr lang="en-US" sz="2000">
                          <a:latin typeface="Cambria Math"/>
                        </a:rPr>
                        <m:t> </m:t>
                      </m:r>
                      <m:r>
                        <a:rPr lang="en-US" sz="2000">
                          <a:latin typeface="Cambria Math"/>
                        </a:rPr>
                        <m:t>𝜎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sSub>
                            <m:sSubPr>
                              <m:ctrlPr>
                                <a:rPr lang="en-US" sz="20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>
                                  <a:latin typeface="Cambria Math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en-US" sz="200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000">
                                  <a:latin typeface="Cambria Math"/>
                                </a:rPr>
                                <m:t>∼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/>
                                </a:rPr>
                                <m:t>Cat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>
                                          <a:latin typeface="Cambria Math"/>
                                        </a:rPr>
                                        <m:t>𝛾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</m:e>
                              </m:d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00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/>
                                </a:rPr>
                                <m:t>log</m:t>
                              </m:r>
                              <m:r>
                                <a:rPr lang="en-US" sz="2000">
                                  <a:latin typeface="Cambria Math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  <m:r>
                                        <a:rPr lang="en-US" sz="2000">
                                          <a:latin typeface="Cambria Math"/>
                                        </a:rPr>
                                        <m:t> | </m:t>
                                      </m:r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ref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  <m:r>
                                        <a:rPr lang="en-US" sz="2000">
                                          <a:latin typeface="Cambria Math"/>
                                        </a:rPr>
                                        <m:t> | </m:t>
                                      </m:r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</m:den>
                              </m:f>
                              <m:r>
                                <a:rPr lang="en-US" sz="2000">
                                  <a:latin typeface="Cambria Math"/>
                                </a:rPr>
                                <m:t> </m:t>
                              </m:r>
                            </m:e>
                          </m:d>
                          <m:r>
                            <a:rPr lang="en-US" sz="2000">
                              <a:latin typeface="Cambria Math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  <m:sSub>
                            <m:sSubPr>
                              <m:ctrlPr>
                                <a:rPr lang="en-US" sz="20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>
                                  <a:latin typeface="Cambria Math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en-US" sz="200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en-US" sz="2000">
                                  <a:latin typeface="Cambria Math"/>
                                </a:rPr>
                                <m:t>∼</m:t>
                              </m:r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/>
                                </a:rPr>
                                <m:t>Cat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>
                                          <a:latin typeface="Cambria Math"/>
                                        </a:rPr>
                                        <m:t>𝛾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</m:e>
                              </m:d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00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/>
                                </a:rPr>
                                <m:t>log</m:t>
                              </m:r>
                              <m:r>
                                <a:rPr lang="en-US" sz="2000">
                                  <a:latin typeface="Cambria Math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  <m:r>
                                        <a:rPr lang="en-US" sz="2000">
                                          <a:latin typeface="Cambria Math"/>
                                        </a:rPr>
                                        <m:t> | </m:t>
                                      </m:r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ref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  <m:r>
                                        <a:rPr lang="en-US" sz="2000">
                                          <a:latin typeface="Cambria Math"/>
                                        </a:rPr>
                                        <m:t> | </m:t>
                                      </m:r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sz="1600" dirty="0"/>
              </a:p>
            </p:txBody>
          </p:sp>
        </mc:Choice>
        <mc:Fallback xmlns="">
          <p:sp>
            <p:nvSpPr>
              <p:cNvPr id="2" name="DenseDPO loss with diffusion transition condition">
                <a:extLst>
                  <a:ext uri="{FF2B5EF4-FFF2-40B4-BE49-F238E27FC236}">
                    <a16:creationId xmlns:a16="http://schemas.microsoft.com/office/drawing/2014/main" id="{F86F0B90-BAA7-DAD8-4EC0-CD0165D43A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25" y="1336724"/>
                <a:ext cx="11334750" cy="13813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DenseDPO loss with diffusion transition condition">
                <a:extLst>
                  <a:ext uri="{FF2B5EF4-FFF2-40B4-BE49-F238E27FC236}">
                    <a16:creationId xmlns:a16="http://schemas.microsoft.com/office/drawing/2014/main" id="{F7BB172A-E971-5491-AC53-A2A453F62BEF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035073" y="2653970"/>
                <a:ext cx="6121854" cy="565896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1600" smtClean="0">
                          <a:latin typeface="Cambria Math"/>
                        </a:rPr>
                        <m:t>𝑡</m:t>
                      </m:r>
                      <m:r>
                        <a:rPr lang="en-US" sz="1600" smtClean="0">
                          <a:latin typeface="Cambria Math"/>
                        </a:rPr>
                        <m:t>∼</m:t>
                      </m:r>
                      <m:r>
                        <m:rPr>
                          <m:sty m:val="p"/>
                        </m:rPr>
                        <a:rPr lang="en-US" sz="1600" smtClean="0">
                          <a:latin typeface="Cambria Math"/>
                        </a:rPr>
                        <m:t>Cat</m:t>
                      </m:r>
                      <m:d>
                        <m:dPr>
                          <m:ctrlPr>
                            <a:rPr lang="en-US" sz="160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>
                                  <a:latin typeface="Cambria Math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e>
                      </m:d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1600">
                                  <a:latin typeface="Cambria Math"/>
                                </a:rPr>
                                <m:t>𝛾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160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>
                                      <a:latin typeface="Cambria Math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sz="1600" dirty="0"/>
              </a:p>
            </p:txBody>
          </p:sp>
        </mc:Choice>
        <mc:Fallback xmlns="">
          <p:sp>
            <p:nvSpPr>
              <p:cNvPr id="3" name="DenseDPO loss with diffusion transition condition">
                <a:extLst>
                  <a:ext uri="{FF2B5EF4-FFF2-40B4-BE49-F238E27FC236}">
                    <a16:creationId xmlns:a16="http://schemas.microsoft.com/office/drawing/2014/main" id="{F7BB172A-E971-5491-AC53-A2A453F62B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073" y="2653970"/>
                <a:ext cx="6121854" cy="565896"/>
              </a:xfrm>
              <a:prstGeom prst="rect">
                <a:avLst/>
              </a:prstGeom>
              <a:blipFill>
                <a:blip r:embed="rId9"/>
                <a:stretch>
                  <a:fillRect t="-21739" b="-110870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022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D3AC28E-190B-2D50-2DCF-A919886A5C92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DDE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Subtitle"/>
              <p:cNvSpPr txBox="1"/>
              <p:nvPr/>
            </p:nvSpPr>
            <p:spPr>
              <a:xfrm>
                <a:off x="1066799" y="545863"/>
                <a:ext cx="100584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50"/>
                  </a:spcBef>
                  <a:spcAft>
                    <a:spcPts val="150"/>
                  </a:spcAft>
                </a:pP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Estimate the </a:t>
                </a:r>
                <a:r>
                  <a:rPr lang="en-US" sz="2400" dirty="0">
                    <a:solidFill>
                      <a:srgbClr val="FF0000"/>
                    </a:solidFill>
                    <a:latin typeface="OPTIMISTIC DM LIGHT 95" pitchFamily="2" charset="0"/>
                    <a:cs typeface="OPTIMISTIC DM LIGHT 95" pitchFamily="2" charset="0"/>
                  </a:rPr>
                  <a:t>terminal denoised distribution</a:t>
                </a: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 from any step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OPTIMISTIC DM LIGHT 95" pitchFamily="2" charset="0"/>
                      </a:rPr>
                      <m:t>𝑡</m:t>
                    </m:r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, so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 label can supervise every step:</a:t>
                </a:r>
              </a:p>
            </p:txBody>
          </p:sp>
        </mc:Choice>
        <mc:Fallback xmlns="">
          <p:sp>
            <p:nvSpPr>
              <p:cNvPr id="20" name="Subtit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799" y="545863"/>
                <a:ext cx="10058400" cy="830997"/>
              </a:xfrm>
              <a:prstGeom prst="rect">
                <a:avLst/>
              </a:prstGeom>
              <a:blipFill>
                <a:blip r:embed="rId3"/>
                <a:stretch>
                  <a:fillRect t="-7576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DDE estimate"/>
              <p:cNvSpPr>
                <a:spLocks noGrp="1"/>
              </p:cNvSpPr>
              <p:nvPr/>
            </p:nvSpPr>
            <p:spPr>
              <a:xfrm>
                <a:off x="-1574348" y="1242437"/>
                <a:ext cx="11334750" cy="98314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20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20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200">
                              <a:latin typeface="Cambria Math"/>
                            </a:rPr>
                            <m:t>𝜃</m:t>
                          </m:r>
                        </m:sub>
                      </m:sSub>
                      <m:r>
                        <a:rPr lang="en-US" sz="220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20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20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20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200">
                          <a:latin typeface="Cambria Math"/>
                        </a:rPr>
                        <m:t>)≈</m:t>
                      </m:r>
                      <m:r>
                        <m:rPr>
                          <m:nor/>
                        </m:rPr>
                        <a:rPr lang="en-US" sz="2200" i="0">
                          <a:latin typeface="Cambria Math"/>
                        </a:rPr>
                        <m:t>exp</m:t>
                      </m:r>
                      <m:d>
                        <m:dPr>
                          <m:ctrlPr>
                            <a:rPr lang="en-US" sz="2200" i="1">
                              <a:latin typeface="Cambria Math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220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sz="2200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US" sz="220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2200">
                                  <a:latin typeface="Cambria Math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2200">
                                  <a:latin typeface="Cambria Math"/>
                                </a:rPr>
                                <m:t>𝑇</m:t>
                              </m:r>
                              <m:r>
                                <a:rPr lang="en-US" sz="2200">
                                  <a:latin typeface="Cambria Math"/>
                                </a:rPr>
                                <m:t>−1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220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200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  <m:sSub>
                        <m:sSubPr>
                          <m:ctrlPr>
                            <a:rPr lang="en-US" sz="220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200">
                              <a:latin typeface="Cambria Math"/>
                            </a:rPr>
                            <m:t>𝔼</m:t>
                          </m:r>
                        </m:e>
                        <m:sub>
                          <m:sSub>
                            <m:sSubPr>
                              <m:ctrlPr>
                                <a:rPr lang="en-US" sz="22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20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200"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200">
                              <a:latin typeface="Cambria Math"/>
                            </a:rPr>
                            <m:t>∼</m:t>
                          </m:r>
                          <m:r>
                            <a:rPr lang="en-US" sz="2200">
                              <a:latin typeface="Cambria Math"/>
                            </a:rPr>
                            <m:t>𝑞</m:t>
                          </m:r>
                          <m:r>
                            <a:rPr lang="en-US" sz="220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2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20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200"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200">
                              <a:latin typeface="Cambria Math"/>
                            </a:rPr>
                            <m:t>∣</m:t>
                          </m:r>
                          <m:sSub>
                            <m:sSubPr>
                              <m:ctrlPr>
                                <a:rPr lang="en-US" sz="22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20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20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200">
                              <a:latin typeface="Cambria Math"/>
                            </a:rPr>
                            <m:t>)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20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200">
                              <a:latin typeface="Cambria Math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2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20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r>
                            <a:rPr lang="en-US" sz="220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2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20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20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200">
                              <a:latin typeface="Cambria Math"/>
                            </a:rPr>
                            <m:t>∣</m:t>
                          </m:r>
                          <m:sSub>
                            <m:sSubPr>
                              <m:ctrlPr>
                                <a:rPr lang="en-US" sz="22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20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200"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200"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1" name="DDE estimate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74348" y="1242437"/>
                <a:ext cx="11334750" cy="983140"/>
              </a:xfrm>
              <a:prstGeom prst="rect">
                <a:avLst/>
              </a:prstGeom>
              <a:blipFill>
                <a:blip r:embed="rId4"/>
                <a:stretch>
                  <a:fillRect t="-107595" b="-167089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DDE single-shot"/>
              <p:cNvSpPr>
                <a:spLocks noGrp="1"/>
              </p:cNvSpPr>
              <p:nvPr/>
            </p:nvSpPr>
            <p:spPr>
              <a:xfrm>
                <a:off x="3839254" y="1349788"/>
                <a:ext cx="11334750" cy="734274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20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200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200">
                              <a:latin typeface="Cambria Math"/>
                            </a:rPr>
                            <m:t>𝜃</m:t>
                          </m:r>
                        </m:sub>
                      </m:sSub>
                      <m:r>
                        <a:rPr lang="en-US" sz="220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20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20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20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200">
                          <a:latin typeface="Cambria Math"/>
                        </a:rPr>
                        <m:t>∣</m:t>
                      </m:r>
                      <m:sSub>
                        <m:sSubPr>
                          <m:ctrlPr>
                            <a:rPr lang="en-US" sz="220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20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200">
                              <a:latin typeface="Cambria Math"/>
                            </a:rPr>
                            <m:t>𝑡</m:t>
                          </m:r>
                        </m:sub>
                      </m:sSub>
                      <m:r>
                        <a:rPr lang="en-US" sz="2200">
                          <a:latin typeface="Cambria Math"/>
                        </a:rPr>
                        <m:t>)≈</m:t>
                      </m:r>
                      <m:r>
                        <a:rPr lang="en-US" sz="2200">
                          <a:latin typeface="Cambria Math"/>
                        </a:rPr>
                        <m:t>𝒩</m:t>
                      </m:r>
                      <m:d>
                        <m:dPr>
                          <m:ctrlPr>
                            <a:rPr lang="en-US" sz="22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20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20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200">
                              <a:latin typeface="Cambria Math"/>
                            </a:rPr>
                            <m:t>; 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20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>
                                      <a:latin typeface="Cambria Math"/>
                                    </a:rPr>
                                    <m:t>𝜇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200"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r>
                            <a:rPr lang="en-US" sz="220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2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20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200"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200">
                              <a:latin typeface="Cambria Math"/>
                            </a:rPr>
                            <m:t>,</m:t>
                          </m:r>
                          <m:r>
                            <a:rPr lang="en-US" sz="2200">
                              <a:latin typeface="Cambria Math"/>
                            </a:rPr>
                            <m:t>𝑡</m:t>
                          </m:r>
                          <m:r>
                            <a:rPr lang="en-US" sz="2200">
                              <a:latin typeface="Cambria Math"/>
                            </a:rPr>
                            <m:t>), </m:t>
                          </m:r>
                          <m:sSub>
                            <m:sSubPr>
                              <m:ctrlPr>
                                <a:rPr lang="en-US" sz="22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200">
                                  <a:latin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200">
                                  <a:latin typeface="Cambria Math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200">
                              <a:latin typeface="Cambria Math"/>
                            </a:rPr>
                            <m:t>𝐼</m:t>
                          </m:r>
                        </m:e>
                      </m:d>
                    </m:oMath>
                  </m:oMathPara>
                </a14:m>
                <a:endParaRPr lang="en-US" sz="2200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22" name="DDE single-shot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254" y="1349788"/>
                <a:ext cx="11334750" cy="73427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itation"/>
          <p:cNvSpPr txBox="1"/>
          <p:nvPr/>
        </p:nvSpPr>
        <p:spPr>
          <a:xfrm>
            <a:off x="0" y="6595283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50"/>
              </a:spcBef>
              <a:spcAft>
                <a:spcPts val="150"/>
              </a:spcAft>
            </a:pPr>
            <a:r>
              <a:rPr lang="en-US" sz="1200" dirty="0">
                <a:latin typeface="OPTIMISTIC DM LIGHT 95" pitchFamily="2" charset="0"/>
                <a:cs typeface="OPTIMISTIC DM LIGHT 95" pitchFamily="2" charset="0"/>
              </a:rPr>
              <a:t>Shi, Dingyuan, et al. "Preference alignment for diffusion model via explicit denoised distribution estimation." arXiv preprint arXiv:2411.14871 (2024).</a:t>
            </a: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B692E75E-DD03-C16B-DA3C-2463C6F8D0D5}"/>
              </a:ext>
            </a:extLst>
          </p:cNvPr>
          <p:cNvSpPr/>
          <p:nvPr/>
        </p:nvSpPr>
        <p:spPr>
          <a:xfrm rot="16200000">
            <a:off x="3110101" y="1525274"/>
            <a:ext cx="119366" cy="154169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57E03F24-3175-E532-0E09-C1D1E2016324}"/>
              </a:ext>
            </a:extLst>
          </p:cNvPr>
          <p:cNvSpPr txBox="1"/>
          <p:nvPr/>
        </p:nvSpPr>
        <p:spPr>
          <a:xfrm>
            <a:off x="1809069" y="2338860"/>
            <a:ext cx="2721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000" dirty="0">
                <a:latin typeface="OPTIMISTIC DM LIGHT 95" pitchFamily="2" charset="0"/>
                <a:cs typeface="OPTIMISTIC DM LIGHT 95" pitchFamily="2" charset="0"/>
              </a:rPr>
              <a:t>Correction Term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ubtitle">
                <a:extLst>
                  <a:ext uri="{FF2B5EF4-FFF2-40B4-BE49-F238E27FC236}">
                    <a16:creationId xmlns:a16="http://schemas.microsoft.com/office/drawing/2014/main" id="{CF024F21-1693-2D58-93A7-1069EFC0D623}"/>
                  </a:ext>
                </a:extLst>
              </p:cNvPr>
              <p:cNvSpPr txBox="1"/>
              <p:nvPr/>
            </p:nvSpPr>
            <p:spPr>
              <a:xfrm>
                <a:off x="7602649" y="2025522"/>
                <a:ext cx="38079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50"/>
                  </a:spcBef>
                  <a:spcAft>
                    <a:spcPts val="150"/>
                  </a:spcAft>
                </a:pPr>
                <a:r>
                  <a:rPr lang="en-US" sz="2000" dirty="0">
                    <a:latin typeface="OPTIMISTIC DM LIGHT 95" pitchFamily="2" charset="0"/>
                    <a:cs typeface="OPTIMISTIC DM LIGHT 95" pitchFamily="2" charset="0"/>
                  </a:rPr>
                  <a:t>(one DDIM step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000" dirty="0">
                    <a:latin typeface="OPTIMISTIC DM LIGHT 95" pitchFamily="2" charset="0"/>
                    <a:cs typeface="OPTIMISTIC DM LIGHT 95" pitchFamily="2" charset="0"/>
                  </a:rPr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>
                    <a:latin typeface="OPTIMISTIC DM LIGHT 95" pitchFamily="2" charset="0"/>
                    <a:cs typeface="OPTIMISTIC DM LIGHT 95" pitchFamily="2" charset="0"/>
                  </a:rPr>
                  <a:t>) </a:t>
                </a:r>
              </a:p>
            </p:txBody>
          </p:sp>
        </mc:Choice>
        <mc:Fallback xmlns="">
          <p:sp>
            <p:nvSpPr>
              <p:cNvPr id="7" name="Subtitle">
                <a:extLst>
                  <a:ext uri="{FF2B5EF4-FFF2-40B4-BE49-F238E27FC236}">
                    <a16:creationId xmlns:a16="http://schemas.microsoft.com/office/drawing/2014/main" id="{CF024F21-1693-2D58-93A7-1069EFC0D6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2649" y="2025522"/>
                <a:ext cx="3807959" cy="400110"/>
              </a:xfrm>
              <a:prstGeom prst="rect">
                <a:avLst/>
              </a:prstGeom>
              <a:blipFill>
                <a:blip r:embed="rId6"/>
                <a:stretch>
                  <a:fillRect t="-9091" r="-1661"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E2061967-B9FB-7490-A181-D2E32DDC8A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1509" y="2732724"/>
            <a:ext cx="10108980" cy="373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278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E093D-2FD4-DE34-AA99-3A266600C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18BF2-ACFD-658C-3C4D-A7EFF5D0B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latin typeface="OPTIMISTIC DM LIGHT 95" pitchFamily="2" charset="0"/>
                <a:cs typeface="OPTIMISTIC DM LIGHT 95" pitchFamily="2" charset="0"/>
              </a:rPr>
              <a:t>2. Explicit: judge the steps directly</a:t>
            </a:r>
          </a:p>
        </p:txBody>
      </p:sp>
    </p:spTree>
    <p:extLst>
      <p:ext uri="{BB962C8B-B14F-4D97-AF65-F5344CB8AC3E}">
        <p14:creationId xmlns:p14="http://schemas.microsoft.com/office/powerpoint/2010/main" val="304623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27482-E8F4-5A08-447E-B299D2BEC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FEEDB93-BFF3-4DCD-5F11-0EECD4C1173B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SPO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FE6E0-40E0-7399-7BA2-D2A429DBF41C}"/>
              </a:ext>
            </a:extLst>
          </p:cNvPr>
          <p:cNvSpPr txBox="1"/>
          <p:nvPr/>
        </p:nvSpPr>
        <p:spPr>
          <a:xfrm>
            <a:off x="0" y="6627168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OPTIMISTIC DM LIGHT 95" pitchFamily="2" charset="0"/>
                <a:cs typeface="OPTIMISTIC DM LIGHT 95" pitchFamily="2" charset="0"/>
              </a:rPr>
              <a:t>Liang, Zhanhao, et al. "Aesthetic post-training diffusion models from generic preferences with step-by-step preference optimization." 2025 IEEE/CVF Conference on Computer Vision and Pattern Recognition (CVPR). IEEE, 2025.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E3A4994-8E28-A407-B59F-B4BF7F24E829}"/>
                  </a:ext>
                </a:extLst>
              </p:cNvPr>
              <p:cNvSpPr txBox="1"/>
              <p:nvPr/>
            </p:nvSpPr>
            <p:spPr>
              <a:xfrm>
                <a:off x="806812" y="2397948"/>
                <a:ext cx="10578376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50"/>
                  </a:spcBef>
                  <a:spcAft>
                    <a:spcPts val="150"/>
                  </a:spcAft>
                </a:pPr>
                <a:r>
                  <a:rPr lang="en-US" sz="3200" dirty="0">
                    <a:latin typeface="OPTIMISTIC DM LIGHT 95" pitchFamily="2" charset="0"/>
                    <a:cs typeface="OPTIMISTIC DM LIGHT 95" pitchFamily="2" charset="0"/>
                  </a:rPr>
                  <a:t>SPO introduces </a:t>
                </a:r>
                <a:r>
                  <a:rPr lang="en-US" sz="3200" dirty="0">
                    <a:solidFill>
                      <a:srgbClr val="FF0000"/>
                    </a:solidFill>
                    <a:latin typeface="OPTIMISTIC DM LIGHT 95" pitchFamily="2" charset="0"/>
                    <a:cs typeface="OPTIMISTIC DM LIGHT 95" pitchFamily="2" charset="0"/>
                  </a:rPr>
                  <a:t>step-by-step preference optimization</a:t>
                </a:r>
                <a:r>
                  <a:rPr lang="en-US" sz="3200" dirty="0">
                    <a:latin typeface="OPTIMISTIC DM LIGHT 95" pitchFamily="2" charset="0"/>
                    <a:cs typeface="OPTIMISTIC DM LIGHT 95" pitchFamily="2" charset="0"/>
                  </a:rPr>
                  <a:t>, determining the win-lose pair at each generation step from candidates denoised from the same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latin typeface="Cambria Math" panose="02040503050406030204" pitchFamily="18" charset="0"/>
                        <a:cs typeface="OPTIMISTIC DM LIGHT 95" pitchFamily="2" charset="0"/>
                      </a:rPr>
                      <m:t> </m:t>
                    </m:r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  <m:t>𝑥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3200" dirty="0">
                    <a:latin typeface="OPTIMISTIC DM LIGHT 95" pitchFamily="2" charset="0"/>
                    <a:cs typeface="OPTIMISTIC DM LIGHT 95" pitchFamily="2" charset="0"/>
                  </a:rPr>
                  <a:t>, to capture nuanced aesthetic differences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E3A4994-8E28-A407-B59F-B4BF7F24E8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812" y="2397948"/>
                <a:ext cx="10578376" cy="2062103"/>
              </a:xfrm>
              <a:prstGeom prst="rect">
                <a:avLst/>
              </a:prstGeom>
              <a:blipFill>
                <a:blip r:embed="rId3"/>
                <a:stretch>
                  <a:fillRect l="-240" t="-3659" r="-959" b="-85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8563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D7A6CD3-7B60-0064-B72C-06718A18EF79}"/>
              </a:ext>
            </a:extLst>
          </p:cNvPr>
          <p:cNvSpPr/>
          <p:nvPr/>
        </p:nvSpPr>
        <p:spPr>
          <a:xfrm>
            <a:off x="6680335" y="3358542"/>
            <a:ext cx="1550133" cy="1557234"/>
          </a:xfrm>
          <a:prstGeom prst="rect">
            <a:avLst/>
          </a:prstGeom>
          <a:solidFill>
            <a:srgbClr val="4DA7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A63A2A-79AC-78AE-A78B-3D6E91D8AD09}"/>
              </a:ext>
            </a:extLst>
          </p:cNvPr>
          <p:cNvSpPr/>
          <p:nvPr/>
        </p:nvSpPr>
        <p:spPr>
          <a:xfrm>
            <a:off x="6680336" y="218224"/>
            <a:ext cx="1550133" cy="155723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7C3EA1-8637-B077-F660-B3C2A95019F9}"/>
              </a:ext>
            </a:extLst>
          </p:cNvPr>
          <p:cNvSpPr/>
          <p:nvPr/>
        </p:nvSpPr>
        <p:spPr>
          <a:xfrm>
            <a:off x="2578930" y="4939119"/>
            <a:ext cx="1550133" cy="1557234"/>
          </a:xfrm>
          <a:prstGeom prst="rect">
            <a:avLst/>
          </a:prstGeom>
          <a:solidFill>
            <a:srgbClr val="4DA7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ADE42E-C74D-7D47-98DB-986E069FC429}"/>
              </a:ext>
            </a:extLst>
          </p:cNvPr>
          <p:cNvSpPr/>
          <p:nvPr/>
        </p:nvSpPr>
        <p:spPr>
          <a:xfrm>
            <a:off x="2578930" y="1790131"/>
            <a:ext cx="1550133" cy="155723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0C346C6-17F2-8D24-C604-7BF7D51B0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476" y="262734"/>
            <a:ext cx="1463040" cy="146304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B652DEB-8C0A-E490-6A57-35A2DA07D0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476" y="1837228"/>
            <a:ext cx="1463040" cy="1463040"/>
          </a:xfrm>
          <a:prstGeom prst="rect">
            <a:avLst/>
          </a:prstGeom>
          <a:ln w="38100">
            <a:noFill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C7AF77B-F327-A87F-6340-EFD84FF9E4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476" y="3411722"/>
            <a:ext cx="1463040" cy="146304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0A0026B-3F14-4C36-5FF4-7A55C263EA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2476" y="4986216"/>
            <a:ext cx="1463040" cy="1463040"/>
          </a:xfrm>
          <a:prstGeom prst="rect">
            <a:avLst/>
          </a:prstGeom>
          <a:ln w="38100">
            <a:noFill/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FDD51C8F-8AA2-08EF-24E1-D11360C1C8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961" y="2697462"/>
            <a:ext cx="1463040" cy="146304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7500771-858B-7F07-7963-31172907AF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3883" y="1854488"/>
            <a:ext cx="1463040" cy="146304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C43357E4-EEBD-F7BA-EF43-AC734E4138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23883" y="262734"/>
            <a:ext cx="1463040" cy="1463040"/>
          </a:xfrm>
          <a:prstGeom prst="rect">
            <a:avLst/>
          </a:prstGeom>
          <a:ln w="38100">
            <a:noFill/>
          </a:ln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CBD28B1E-EEEE-8965-69A8-A377AD5E8B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23883" y="4986216"/>
            <a:ext cx="1463040" cy="146304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26F09BD3-FAF2-D6D6-EA65-8105E6C25D3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23883" y="3407951"/>
            <a:ext cx="1463040" cy="1463040"/>
          </a:xfrm>
          <a:prstGeom prst="rect">
            <a:avLst/>
          </a:prstGeom>
          <a:ln w="38100">
            <a:noFill/>
          </a:ln>
        </p:spPr>
      </p:pic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8D6203F4-A762-28BF-0A7B-CDE219D87B5E}"/>
              </a:ext>
            </a:extLst>
          </p:cNvPr>
          <p:cNvCxnSpPr>
            <a:stCxn id="15" idx="3"/>
            <a:endCxn id="5" idx="1"/>
          </p:cNvCxnSpPr>
          <p:nvPr/>
        </p:nvCxnSpPr>
        <p:spPr>
          <a:xfrm flipV="1">
            <a:off x="1661001" y="994254"/>
            <a:ext cx="961475" cy="2434728"/>
          </a:xfrm>
          <a:prstGeom prst="straightConnector1">
            <a:avLst/>
          </a:prstGeom>
          <a:ln w="22225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738C5375-51FC-85B0-C556-246072CC1158}"/>
              </a:ext>
            </a:extLst>
          </p:cNvPr>
          <p:cNvCxnSpPr>
            <a:cxnSpLocks/>
            <a:stCxn id="15" idx="3"/>
            <a:endCxn id="7" idx="1"/>
          </p:cNvCxnSpPr>
          <p:nvPr/>
        </p:nvCxnSpPr>
        <p:spPr>
          <a:xfrm flipV="1">
            <a:off x="1661001" y="2568748"/>
            <a:ext cx="961475" cy="860234"/>
          </a:xfrm>
          <a:prstGeom prst="straightConnector1">
            <a:avLst/>
          </a:prstGeom>
          <a:ln w="22225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FE26F023-18C3-F8CD-04A0-ADB7D42CD039}"/>
              </a:ext>
            </a:extLst>
          </p:cNvPr>
          <p:cNvCxnSpPr>
            <a:stCxn id="15" idx="3"/>
            <a:endCxn id="9" idx="1"/>
          </p:cNvCxnSpPr>
          <p:nvPr/>
        </p:nvCxnSpPr>
        <p:spPr>
          <a:xfrm>
            <a:off x="1661001" y="3428982"/>
            <a:ext cx="961475" cy="714260"/>
          </a:xfrm>
          <a:prstGeom prst="straightConnector1">
            <a:avLst/>
          </a:prstGeom>
          <a:ln w="22225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AF370EF6-4138-BBAD-3BD3-91E08537FB85}"/>
              </a:ext>
            </a:extLst>
          </p:cNvPr>
          <p:cNvCxnSpPr>
            <a:stCxn id="15" idx="3"/>
            <a:endCxn id="13" idx="1"/>
          </p:cNvCxnSpPr>
          <p:nvPr/>
        </p:nvCxnSpPr>
        <p:spPr>
          <a:xfrm>
            <a:off x="1661001" y="3428982"/>
            <a:ext cx="961475" cy="228875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>
            <a:extLst>
              <a:ext uri="{FF2B5EF4-FFF2-40B4-BE49-F238E27FC236}">
                <a16:creationId xmlns:a16="http://schemas.microsoft.com/office/drawing/2014/main" id="{5DBB4559-DB71-E54C-D11D-8A6B26BA3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718" y="2697480"/>
            <a:ext cx="1463040" cy="1463040"/>
          </a:xfrm>
          <a:prstGeom prst="rect">
            <a:avLst/>
          </a:prstGeom>
        </p:spPr>
      </p:pic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1DA4D485-ABBE-E093-AE6F-3D70D61E2A14}"/>
              </a:ext>
            </a:extLst>
          </p:cNvPr>
          <p:cNvCxnSpPr>
            <a:stCxn id="5" idx="3"/>
            <a:endCxn id="41" idx="1"/>
          </p:cNvCxnSpPr>
          <p:nvPr/>
        </p:nvCxnSpPr>
        <p:spPr>
          <a:xfrm>
            <a:off x="4085516" y="994254"/>
            <a:ext cx="468202" cy="2434746"/>
          </a:xfrm>
          <a:prstGeom prst="straightConnector1">
            <a:avLst/>
          </a:prstGeom>
          <a:ln w="22225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875187F6-0783-2E3D-7C5A-700A5D45BE67}"/>
              </a:ext>
            </a:extLst>
          </p:cNvPr>
          <p:cNvCxnSpPr>
            <a:stCxn id="41" idx="3"/>
            <a:endCxn id="20" idx="1"/>
          </p:cNvCxnSpPr>
          <p:nvPr/>
        </p:nvCxnSpPr>
        <p:spPr>
          <a:xfrm flipV="1">
            <a:off x="6016758" y="994254"/>
            <a:ext cx="707125" cy="2434746"/>
          </a:xfrm>
          <a:prstGeom prst="straightConnector1">
            <a:avLst/>
          </a:prstGeom>
          <a:ln w="22225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6F8D277F-DAD0-4CEA-D64B-E225E51DC386}"/>
              </a:ext>
            </a:extLst>
          </p:cNvPr>
          <p:cNvCxnSpPr>
            <a:stCxn id="41" idx="3"/>
            <a:endCxn id="18" idx="1"/>
          </p:cNvCxnSpPr>
          <p:nvPr/>
        </p:nvCxnSpPr>
        <p:spPr>
          <a:xfrm flipV="1">
            <a:off x="6016758" y="2586008"/>
            <a:ext cx="707125" cy="842992"/>
          </a:xfrm>
          <a:prstGeom prst="straightConnector1">
            <a:avLst/>
          </a:prstGeom>
          <a:ln w="22225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4E40679A-BA15-A716-6E65-611E937FAD60}"/>
              </a:ext>
            </a:extLst>
          </p:cNvPr>
          <p:cNvCxnSpPr>
            <a:stCxn id="41" idx="3"/>
            <a:endCxn id="26" idx="1"/>
          </p:cNvCxnSpPr>
          <p:nvPr/>
        </p:nvCxnSpPr>
        <p:spPr>
          <a:xfrm>
            <a:off x="6016758" y="3429000"/>
            <a:ext cx="707125" cy="710471"/>
          </a:xfrm>
          <a:prstGeom prst="straightConnector1">
            <a:avLst/>
          </a:prstGeom>
          <a:ln w="22225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5E73CF66-129A-07FC-CA31-E9804DE01543}"/>
              </a:ext>
            </a:extLst>
          </p:cNvPr>
          <p:cNvCxnSpPr>
            <a:stCxn id="41" idx="3"/>
            <a:endCxn id="24" idx="1"/>
          </p:cNvCxnSpPr>
          <p:nvPr/>
        </p:nvCxnSpPr>
        <p:spPr>
          <a:xfrm>
            <a:off x="6016758" y="3429000"/>
            <a:ext cx="707125" cy="2288736"/>
          </a:xfrm>
          <a:prstGeom prst="straightConnector1">
            <a:avLst/>
          </a:prstGeom>
          <a:ln w="22225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图片 13">
            <a:extLst>
              <a:ext uri="{FF2B5EF4-FFF2-40B4-BE49-F238E27FC236}">
                <a16:creationId xmlns:a16="http://schemas.microsoft.com/office/drawing/2014/main" id="{687566EB-49AD-8434-4CCC-D207683BF4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86813" y="2697480"/>
            <a:ext cx="1463040" cy="1463040"/>
          </a:xfrm>
          <a:prstGeom prst="rect">
            <a:avLst/>
          </a:prstGeom>
        </p:spPr>
      </p:pic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D9F2D3F8-3343-4968-100D-14B0C51DAB27}"/>
              </a:ext>
            </a:extLst>
          </p:cNvPr>
          <p:cNvCxnSpPr>
            <a:stCxn id="18" idx="3"/>
            <a:endCxn id="14" idx="1"/>
          </p:cNvCxnSpPr>
          <p:nvPr/>
        </p:nvCxnSpPr>
        <p:spPr>
          <a:xfrm>
            <a:off x="8186923" y="2586008"/>
            <a:ext cx="799890" cy="842992"/>
          </a:xfrm>
          <a:prstGeom prst="straightConnector1">
            <a:avLst/>
          </a:prstGeom>
          <a:ln w="22225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52509EF1-B9B6-1AB1-6436-A296B93DC775}"/>
              </a:ext>
            </a:extLst>
          </p:cNvPr>
          <p:cNvSpPr txBox="1"/>
          <p:nvPr/>
        </p:nvSpPr>
        <p:spPr>
          <a:xfrm>
            <a:off x="11125200" y="3105834"/>
            <a:ext cx="801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/>
              <a:t>…</a:t>
            </a:r>
            <a:endParaRPr lang="zh-CN" altLang="en-US" sz="3600" dirty="0"/>
          </a:p>
        </p:txBody>
      </p: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8E0D4CB2-1B47-8E6E-7E1C-55B84CA01CC0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10449853" y="1594624"/>
            <a:ext cx="545249" cy="1834376"/>
          </a:xfrm>
          <a:prstGeom prst="straightConnector1">
            <a:avLst/>
          </a:prstGeom>
          <a:ln w="22225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ECAAEB53-C5AA-3012-FDBE-7FA2607ACCA1}"/>
              </a:ext>
            </a:extLst>
          </p:cNvPr>
          <p:cNvSpPr txBox="1"/>
          <p:nvPr/>
        </p:nvSpPr>
        <p:spPr>
          <a:xfrm>
            <a:off x="-18974" y="770714"/>
            <a:ext cx="2902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OPTIMISTIC DM LIGHT 95" pitchFamily="2" charset="0"/>
                <a:cs typeface="OPTIMISTIC DM LIGHT 95" pitchFamily="2" charset="0"/>
              </a:rPr>
              <a:t>Prompt:</a:t>
            </a:r>
          </a:p>
          <a:p>
            <a:r>
              <a:rPr lang="en-US" altLang="zh-CN" sz="2400" dirty="0">
                <a:solidFill>
                  <a:srgbClr val="A31515"/>
                </a:solidFill>
                <a:effectLst/>
                <a:highlight>
                  <a:srgbClr val="FFFFFF"/>
                </a:highlight>
                <a:latin typeface="OPTIMISTIC DM LIGHT 95" pitchFamily="2" charset="0"/>
                <a:cs typeface="OPTIMISTIC DM LIGHT 95" pitchFamily="2" charset="0"/>
              </a:rPr>
              <a:t>a beautiful dog</a:t>
            </a:r>
            <a:endParaRPr lang="en-US" altLang="zh-CN" sz="2400" dirty="0">
              <a:solidFill>
                <a:srgbClr val="000000"/>
              </a:solidFill>
              <a:effectLst/>
              <a:highlight>
                <a:srgbClr val="FFFFFF"/>
              </a:highlight>
              <a:latin typeface="OPTIMISTIC DM LIGHT 95" pitchFamily="2" charset="0"/>
              <a:cs typeface="OPTIMISTIC DM LIGHT 95" pitchFamily="2" charset="0"/>
            </a:endParaRPr>
          </a:p>
        </p:txBody>
      </p:sp>
      <p:cxnSp>
        <p:nvCxnSpPr>
          <p:cNvPr id="11" name="直接箭头连接符 49">
            <a:extLst>
              <a:ext uri="{FF2B5EF4-FFF2-40B4-BE49-F238E27FC236}">
                <a16:creationId xmlns:a16="http://schemas.microsoft.com/office/drawing/2014/main" id="{7A48EC8D-42CF-B054-5E36-7CE78A083E2D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10449853" y="2568748"/>
            <a:ext cx="675347" cy="860252"/>
          </a:xfrm>
          <a:prstGeom prst="straightConnector1">
            <a:avLst/>
          </a:prstGeom>
          <a:ln w="22225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接箭头连接符 49">
            <a:extLst>
              <a:ext uri="{FF2B5EF4-FFF2-40B4-BE49-F238E27FC236}">
                <a16:creationId xmlns:a16="http://schemas.microsoft.com/office/drawing/2014/main" id="{D704601B-3F05-FE2E-BE67-F5737C89D97E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10449853" y="3429000"/>
            <a:ext cx="675347" cy="630044"/>
          </a:xfrm>
          <a:prstGeom prst="straightConnector1">
            <a:avLst/>
          </a:prstGeom>
          <a:ln w="22225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直接箭头连接符 49">
            <a:extLst>
              <a:ext uri="{FF2B5EF4-FFF2-40B4-BE49-F238E27FC236}">
                <a16:creationId xmlns:a16="http://schemas.microsoft.com/office/drawing/2014/main" id="{E423AC40-7F37-EA39-6C53-9290437BCE55}"/>
              </a:ext>
            </a:extLst>
          </p:cNvPr>
          <p:cNvCxnSpPr>
            <a:cxnSpLocks/>
          </p:cNvCxnSpPr>
          <p:nvPr/>
        </p:nvCxnSpPr>
        <p:spPr>
          <a:xfrm>
            <a:off x="10449853" y="3469126"/>
            <a:ext cx="799890" cy="1671586"/>
          </a:xfrm>
          <a:prstGeom prst="straightConnector1">
            <a:avLst/>
          </a:prstGeom>
          <a:ln w="22225">
            <a:tailEnd type="arrow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91">
                <a:extLst>
                  <a:ext uri="{FF2B5EF4-FFF2-40B4-BE49-F238E27FC236}">
                    <a16:creationId xmlns:a16="http://schemas.microsoft.com/office/drawing/2014/main" id="{B32F0BE3-62AF-D2EE-9FD7-A2865D1B6340}"/>
                  </a:ext>
                </a:extLst>
              </p:cNvPr>
              <p:cNvSpPr txBox="1"/>
              <p:nvPr/>
            </p:nvSpPr>
            <p:spPr>
              <a:xfrm>
                <a:off x="545752" y="4188638"/>
                <a:ext cx="75916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4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1" name="文本框 91">
                <a:extLst>
                  <a:ext uri="{FF2B5EF4-FFF2-40B4-BE49-F238E27FC236}">
                    <a16:creationId xmlns:a16="http://schemas.microsoft.com/office/drawing/2014/main" id="{B32F0BE3-62AF-D2EE-9FD7-A2865D1B63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752" y="4188638"/>
                <a:ext cx="759166" cy="769441"/>
              </a:xfrm>
              <a:prstGeom prst="rect">
                <a:avLst/>
              </a:prstGeom>
              <a:blipFill>
                <a:blip r:embed="rId13"/>
                <a:stretch>
                  <a:fillRect l="-1667"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91">
                <a:extLst>
                  <a:ext uri="{FF2B5EF4-FFF2-40B4-BE49-F238E27FC236}">
                    <a16:creationId xmlns:a16="http://schemas.microsoft.com/office/drawing/2014/main" id="{B9C525B7-AC27-18E0-8B01-DE9E6C2E0C83}"/>
                  </a:ext>
                </a:extLst>
              </p:cNvPr>
              <p:cNvSpPr txBox="1"/>
              <p:nvPr/>
            </p:nvSpPr>
            <p:spPr>
              <a:xfrm>
                <a:off x="4727265" y="4188638"/>
                <a:ext cx="1124433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4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4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2" name="文本框 91">
                <a:extLst>
                  <a:ext uri="{FF2B5EF4-FFF2-40B4-BE49-F238E27FC236}">
                    <a16:creationId xmlns:a16="http://schemas.microsoft.com/office/drawing/2014/main" id="{B9C525B7-AC27-18E0-8B01-DE9E6C2E0C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265" y="4188638"/>
                <a:ext cx="1124433" cy="769441"/>
              </a:xfrm>
              <a:prstGeom prst="rect">
                <a:avLst/>
              </a:prstGeom>
              <a:blipFill>
                <a:blip r:embed="rId14"/>
                <a:stretch>
                  <a:fillRect l="-4494" r="-10112"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91">
                <a:extLst>
                  <a:ext uri="{FF2B5EF4-FFF2-40B4-BE49-F238E27FC236}">
                    <a16:creationId xmlns:a16="http://schemas.microsoft.com/office/drawing/2014/main" id="{E03F797F-D42F-7C8E-0F28-CD57A52A4BBF}"/>
                  </a:ext>
                </a:extLst>
              </p:cNvPr>
              <p:cNvSpPr txBox="1"/>
              <p:nvPr/>
            </p:nvSpPr>
            <p:spPr>
              <a:xfrm>
                <a:off x="9156117" y="4185850"/>
                <a:ext cx="1124433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4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4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4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4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5" name="文本框 91">
                <a:extLst>
                  <a:ext uri="{FF2B5EF4-FFF2-40B4-BE49-F238E27FC236}">
                    <a16:creationId xmlns:a16="http://schemas.microsoft.com/office/drawing/2014/main" id="{E03F797F-D42F-7C8E-0F28-CD57A52A4B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6117" y="4185850"/>
                <a:ext cx="1124433" cy="769441"/>
              </a:xfrm>
              <a:prstGeom prst="rect">
                <a:avLst/>
              </a:prstGeom>
              <a:blipFill>
                <a:blip r:embed="rId15"/>
                <a:stretch>
                  <a:fillRect l="-3333" r="-10000"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58FC5767-CF76-1504-C2A2-4B36BD7B69D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241484" y="5605108"/>
            <a:ext cx="731520" cy="73152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3ECC427-47D7-FC4B-FA2D-1643FD93A5C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377140" y="6336628"/>
            <a:ext cx="359857" cy="35985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CCACBBA-0FA5-C8FC-ACFC-8077FEFEFEF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89365" y="5605108"/>
            <a:ext cx="731520" cy="7315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141E896-E799-13DE-4317-9825923AA94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25021" y="6336628"/>
            <a:ext cx="359857" cy="35985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EA1C06B1-E1D8-F6ED-AFCA-BB77E4A98A32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SPO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821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646"/>
    </mc:Choice>
    <mc:Fallback xmlns="">
      <p:transition spd="slow" advTm="1046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8" grpId="0" animBg="1"/>
      <p:bldP spid="2" grpId="0" animBg="1"/>
      <p:bldP spid="48" grpId="0"/>
      <p:bldP spid="22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79">
            <a:extLst>
              <a:ext uri="{FF2B5EF4-FFF2-40B4-BE49-F238E27FC236}">
                <a16:creationId xmlns:a16="http://schemas.microsoft.com/office/drawing/2014/main" id="{B14EA34A-4A53-6F85-F303-F5E8E4487622}"/>
              </a:ext>
            </a:extLst>
          </p:cNvPr>
          <p:cNvSpPr>
            <a:spLocks noChangeAspect="1"/>
          </p:cNvSpPr>
          <p:nvPr/>
        </p:nvSpPr>
        <p:spPr>
          <a:xfrm>
            <a:off x="43587" y="3063240"/>
            <a:ext cx="731520" cy="731520"/>
          </a:xfrm>
          <a:prstGeom prst="ellipse">
            <a:avLst/>
          </a:prstGeom>
          <a:solidFill>
            <a:srgbClr val="E6E5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80">
                <a:extLst>
                  <a:ext uri="{FF2B5EF4-FFF2-40B4-BE49-F238E27FC236}">
                    <a16:creationId xmlns:a16="http://schemas.microsoft.com/office/drawing/2014/main" id="{BE60CBB1-5BEA-2D0A-B182-4207E12B4430}"/>
                  </a:ext>
                </a:extLst>
              </p:cNvPr>
              <p:cNvSpPr txBox="1"/>
              <p:nvPr/>
            </p:nvSpPr>
            <p:spPr>
              <a:xfrm>
                <a:off x="146222" y="3106652"/>
                <a:ext cx="52051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8" name="文本框 80">
                <a:extLst>
                  <a:ext uri="{FF2B5EF4-FFF2-40B4-BE49-F238E27FC236}">
                    <a16:creationId xmlns:a16="http://schemas.microsoft.com/office/drawing/2014/main" id="{BE60CBB1-5BEA-2D0A-B182-4207E12B4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222" y="3106652"/>
                <a:ext cx="520514" cy="584775"/>
              </a:xfrm>
              <a:prstGeom prst="rect">
                <a:avLst/>
              </a:prstGeom>
              <a:blipFill>
                <a:blip r:embed="rId4"/>
                <a:stretch>
                  <a:fillRect r="-14286"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: 圆角 82">
            <a:extLst>
              <a:ext uri="{FF2B5EF4-FFF2-40B4-BE49-F238E27FC236}">
                <a16:creationId xmlns:a16="http://schemas.microsoft.com/office/drawing/2014/main" id="{007AD0E9-DCAD-1D17-F6A7-CF9ECE93DF43}"/>
              </a:ext>
            </a:extLst>
          </p:cNvPr>
          <p:cNvSpPr/>
          <p:nvPr/>
        </p:nvSpPr>
        <p:spPr>
          <a:xfrm>
            <a:off x="1632316" y="2245659"/>
            <a:ext cx="8918892" cy="2856625"/>
          </a:xfrm>
          <a:prstGeom prst="roundRect">
            <a:avLst>
              <a:gd name="adj" fmla="val 8037"/>
            </a:avLst>
          </a:prstGeom>
          <a:noFill/>
          <a:ln w="28575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87">
            <a:extLst>
              <a:ext uri="{FF2B5EF4-FFF2-40B4-BE49-F238E27FC236}">
                <a16:creationId xmlns:a16="http://schemas.microsoft.com/office/drawing/2014/main" id="{D571083F-BC71-3D3A-45E1-085E4DE6BE6F}"/>
              </a:ext>
            </a:extLst>
          </p:cNvPr>
          <p:cNvSpPr txBox="1"/>
          <p:nvPr/>
        </p:nvSpPr>
        <p:spPr>
          <a:xfrm>
            <a:off x="1005334" y="3261925"/>
            <a:ext cx="4486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· · ·</a:t>
            </a:r>
          </a:p>
        </p:txBody>
      </p:sp>
      <p:cxnSp>
        <p:nvCxnSpPr>
          <p:cNvPr id="11" name="直接箭头连接符 89">
            <a:extLst>
              <a:ext uri="{FF2B5EF4-FFF2-40B4-BE49-F238E27FC236}">
                <a16:creationId xmlns:a16="http://schemas.microsoft.com/office/drawing/2014/main" id="{769E5AB3-11E3-E261-0D7F-1AA232293DB6}"/>
              </a:ext>
            </a:extLst>
          </p:cNvPr>
          <p:cNvCxnSpPr>
            <a:cxnSpLocks/>
            <a:stCxn id="7" idx="6"/>
            <a:endCxn id="10" idx="1"/>
          </p:cNvCxnSpPr>
          <p:nvPr/>
        </p:nvCxnSpPr>
        <p:spPr>
          <a:xfrm>
            <a:off x="775107" y="3429000"/>
            <a:ext cx="230227" cy="2202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90">
            <a:extLst>
              <a:ext uri="{FF2B5EF4-FFF2-40B4-BE49-F238E27FC236}">
                <a16:creationId xmlns:a16="http://schemas.microsoft.com/office/drawing/2014/main" id="{075E3201-D4DA-E0B1-A0C3-4C81A66812DF}"/>
              </a:ext>
            </a:extLst>
          </p:cNvPr>
          <p:cNvSpPr>
            <a:spLocks noChangeAspect="1"/>
          </p:cNvSpPr>
          <p:nvPr/>
        </p:nvSpPr>
        <p:spPr>
          <a:xfrm>
            <a:off x="1825125" y="3068327"/>
            <a:ext cx="731520" cy="731520"/>
          </a:xfrm>
          <a:prstGeom prst="ellipse">
            <a:avLst/>
          </a:prstGeom>
          <a:solidFill>
            <a:srgbClr val="E6E5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91">
                <a:extLst>
                  <a:ext uri="{FF2B5EF4-FFF2-40B4-BE49-F238E27FC236}">
                    <a16:creationId xmlns:a16="http://schemas.microsoft.com/office/drawing/2014/main" id="{FEBD0F3C-835E-50BE-AD6D-2055DA7DFB4B}"/>
                  </a:ext>
                </a:extLst>
              </p:cNvPr>
              <p:cNvSpPr txBox="1"/>
              <p:nvPr/>
            </p:nvSpPr>
            <p:spPr>
              <a:xfrm>
                <a:off x="1942132" y="3037171"/>
                <a:ext cx="49996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文本框 91">
                <a:extLst>
                  <a:ext uri="{FF2B5EF4-FFF2-40B4-BE49-F238E27FC236}">
                    <a16:creationId xmlns:a16="http://schemas.microsoft.com/office/drawing/2014/main" id="{FEBD0F3C-835E-50BE-AD6D-2055DA7DFB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2132" y="3037171"/>
                <a:ext cx="499966" cy="646331"/>
              </a:xfrm>
              <a:prstGeom prst="rect">
                <a:avLst/>
              </a:prstGeom>
              <a:blipFill>
                <a:blip r:embed="rId5"/>
                <a:stretch>
                  <a:fillRect l="-5000" r="-15000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接箭头连接符 95">
            <a:extLst>
              <a:ext uri="{FF2B5EF4-FFF2-40B4-BE49-F238E27FC236}">
                <a16:creationId xmlns:a16="http://schemas.microsoft.com/office/drawing/2014/main" id="{B35E68E2-B36C-201E-48EE-87141B4961EA}"/>
              </a:ext>
            </a:extLst>
          </p:cNvPr>
          <p:cNvCxnSpPr>
            <a:cxnSpLocks/>
            <a:stCxn id="10" idx="3"/>
            <a:endCxn id="12" idx="2"/>
          </p:cNvCxnSpPr>
          <p:nvPr/>
        </p:nvCxnSpPr>
        <p:spPr>
          <a:xfrm>
            <a:off x="1454015" y="3431202"/>
            <a:ext cx="371110" cy="2885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96">
                <a:extLst>
                  <a:ext uri="{FF2B5EF4-FFF2-40B4-BE49-F238E27FC236}">
                    <a16:creationId xmlns:a16="http://schemas.microsoft.com/office/drawing/2014/main" id="{76B21895-34D2-B31D-CEEF-11A6EC3AB052}"/>
                  </a:ext>
                </a:extLst>
              </p:cNvPr>
              <p:cNvSpPr txBox="1"/>
              <p:nvPr/>
            </p:nvSpPr>
            <p:spPr>
              <a:xfrm>
                <a:off x="4017238" y="2684977"/>
                <a:ext cx="1032585" cy="1501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{"/>
                          <m:endChr m:val="}"/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Sup>
                                <m:sSub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</m:sSubSup>
                            </m:e>
                            <m:e>
                              <m:sSubSup>
                                <m:sSub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  <m:sup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…</m:t>
                              </m:r>
                            </m:e>
                            <m:e>
                              <m:sSubSup>
                                <m:sSub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bSup>
                            </m:e>
                          </m:eqArr>
                        </m:e>
                      </m:d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5" name="文本框 96">
                <a:extLst>
                  <a:ext uri="{FF2B5EF4-FFF2-40B4-BE49-F238E27FC236}">
                    <a16:creationId xmlns:a16="http://schemas.microsoft.com/office/drawing/2014/main" id="{76B21895-34D2-B31D-CEEF-11A6EC3AB0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7238" y="2684977"/>
                <a:ext cx="1032585" cy="1501052"/>
              </a:xfrm>
              <a:prstGeom prst="rect">
                <a:avLst/>
              </a:prstGeom>
              <a:blipFill>
                <a:blip r:embed="rId6"/>
                <a:stretch>
                  <a:fillRect b="-1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直接箭头连接符 98">
            <a:extLst>
              <a:ext uri="{FF2B5EF4-FFF2-40B4-BE49-F238E27FC236}">
                <a16:creationId xmlns:a16="http://schemas.microsoft.com/office/drawing/2014/main" id="{FF5F2398-BDCE-B1C0-E5D9-7A3DBE0A05E5}"/>
              </a:ext>
            </a:extLst>
          </p:cNvPr>
          <p:cNvCxnSpPr>
            <a:cxnSpLocks/>
            <a:stCxn id="12" idx="6"/>
            <a:endCxn id="15" idx="1"/>
          </p:cNvCxnSpPr>
          <p:nvPr/>
        </p:nvCxnSpPr>
        <p:spPr>
          <a:xfrm>
            <a:off x="2556645" y="3434087"/>
            <a:ext cx="1460593" cy="1416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00">
                <a:extLst>
                  <a:ext uri="{FF2B5EF4-FFF2-40B4-BE49-F238E27FC236}">
                    <a16:creationId xmlns:a16="http://schemas.microsoft.com/office/drawing/2014/main" id="{C0D2B744-BCF9-39D3-E3CC-37B3B4F8B230}"/>
                  </a:ext>
                </a:extLst>
              </p:cNvPr>
              <p:cNvSpPr txBox="1"/>
              <p:nvPr/>
            </p:nvSpPr>
            <p:spPr>
              <a:xfrm>
                <a:off x="2516615" y="2937375"/>
                <a:ext cx="16196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7" name="文本框 100">
                <a:extLst>
                  <a:ext uri="{FF2B5EF4-FFF2-40B4-BE49-F238E27FC236}">
                    <a16:creationId xmlns:a16="http://schemas.microsoft.com/office/drawing/2014/main" id="{C0D2B744-BCF9-39D3-E3CC-37B3B4F8B2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6615" y="2937375"/>
                <a:ext cx="1619694" cy="461665"/>
              </a:xfrm>
              <a:prstGeom prst="rect">
                <a:avLst/>
              </a:prstGeom>
              <a:blipFill>
                <a:blip r:embed="rId7"/>
                <a:stretch>
                  <a:fillRect l="-781" r="-7813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矩形: 圆角 101">
            <a:extLst>
              <a:ext uri="{FF2B5EF4-FFF2-40B4-BE49-F238E27FC236}">
                <a16:creationId xmlns:a16="http://schemas.microsoft.com/office/drawing/2014/main" id="{7D684612-CAD6-B4A8-6AB0-4E4F7B93252E}"/>
              </a:ext>
            </a:extLst>
          </p:cNvPr>
          <p:cNvSpPr/>
          <p:nvPr/>
        </p:nvSpPr>
        <p:spPr>
          <a:xfrm>
            <a:off x="5250260" y="2878619"/>
            <a:ext cx="1780758" cy="1110935"/>
          </a:xfrm>
          <a:prstGeom prst="roundRect">
            <a:avLst>
              <a:gd name="adj" fmla="val 8077"/>
            </a:avLst>
          </a:prstGeom>
          <a:solidFill>
            <a:srgbClr val="CDEB8B">
              <a:alpha val="6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OPTIMISTIC DM LIGHT 95" pitchFamily="2" charset="0"/>
                <a:cs typeface="OPTIMISTIC DM LIGHT 95" pitchFamily="2" charset="0"/>
              </a:rPr>
              <a:t>Step-aware Preference Model</a:t>
            </a:r>
            <a:endParaRPr lang="zh-CN" altLang="en-US" sz="2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OPTIMISTIC DM LIGHT 95" pitchFamily="2" charset="0"/>
              <a:cs typeface="OPTIMISTIC DM LIGHT 95" pitchFamily="2" charset="0"/>
            </a:endParaRPr>
          </a:p>
        </p:txBody>
      </p:sp>
      <p:cxnSp>
        <p:nvCxnSpPr>
          <p:cNvPr id="19" name="直接箭头连接符 103">
            <a:extLst>
              <a:ext uri="{FF2B5EF4-FFF2-40B4-BE49-F238E27FC236}">
                <a16:creationId xmlns:a16="http://schemas.microsoft.com/office/drawing/2014/main" id="{72EDD65F-E852-4064-FB27-29E5ACC980C5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 flipV="1">
            <a:off x="5049823" y="3434087"/>
            <a:ext cx="200437" cy="1416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椭圆 108">
            <a:extLst>
              <a:ext uri="{FF2B5EF4-FFF2-40B4-BE49-F238E27FC236}">
                <a16:creationId xmlns:a16="http://schemas.microsoft.com/office/drawing/2014/main" id="{0BAACE08-BF7A-82EB-8AA5-E364F40BEE7B}"/>
              </a:ext>
            </a:extLst>
          </p:cNvPr>
          <p:cNvSpPr>
            <a:spLocks noChangeAspect="1"/>
          </p:cNvSpPr>
          <p:nvPr/>
        </p:nvSpPr>
        <p:spPr>
          <a:xfrm>
            <a:off x="7275209" y="2546744"/>
            <a:ext cx="731520" cy="731520"/>
          </a:xfrm>
          <a:prstGeom prst="ellipse">
            <a:avLst/>
          </a:prstGeom>
          <a:solidFill>
            <a:srgbClr val="D5E7D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109">
                <a:extLst>
                  <a:ext uri="{FF2B5EF4-FFF2-40B4-BE49-F238E27FC236}">
                    <a16:creationId xmlns:a16="http://schemas.microsoft.com/office/drawing/2014/main" id="{D1F357B4-2C67-3E5D-68CF-1A4CB93268D6}"/>
                  </a:ext>
                </a:extLst>
              </p:cNvPr>
              <p:cNvSpPr txBox="1"/>
              <p:nvPr/>
            </p:nvSpPr>
            <p:spPr>
              <a:xfrm>
                <a:off x="7233362" y="2610146"/>
                <a:ext cx="78764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p>
                      </m:sSubSup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22" name="文本框 109">
                <a:extLst>
                  <a:ext uri="{FF2B5EF4-FFF2-40B4-BE49-F238E27FC236}">
                    <a16:creationId xmlns:a16="http://schemas.microsoft.com/office/drawing/2014/main" id="{D1F357B4-2C67-3E5D-68CF-1A4CB93268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362" y="2610146"/>
                <a:ext cx="787645" cy="523220"/>
              </a:xfrm>
              <a:prstGeom prst="rect">
                <a:avLst/>
              </a:prstGeom>
              <a:blipFill>
                <a:blip r:embed="rId8"/>
                <a:stretch>
                  <a:fillRect r="-4762"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椭圆 110">
            <a:extLst>
              <a:ext uri="{FF2B5EF4-FFF2-40B4-BE49-F238E27FC236}">
                <a16:creationId xmlns:a16="http://schemas.microsoft.com/office/drawing/2014/main" id="{BE0E3CBE-9A15-0E1B-2E3D-E546B4E9EBBB}"/>
              </a:ext>
            </a:extLst>
          </p:cNvPr>
          <p:cNvSpPr>
            <a:spLocks noChangeAspect="1"/>
          </p:cNvSpPr>
          <p:nvPr/>
        </p:nvSpPr>
        <p:spPr>
          <a:xfrm>
            <a:off x="7286881" y="3623465"/>
            <a:ext cx="731520" cy="731520"/>
          </a:xfrm>
          <a:prstGeom prst="ellipse">
            <a:avLst/>
          </a:prstGeom>
          <a:solidFill>
            <a:srgbClr val="F7CDC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111">
                <a:extLst>
                  <a:ext uri="{FF2B5EF4-FFF2-40B4-BE49-F238E27FC236}">
                    <a16:creationId xmlns:a16="http://schemas.microsoft.com/office/drawing/2014/main" id="{E8F7EC5A-D3E4-95A4-E852-ACD9FD40CBA3}"/>
                  </a:ext>
                </a:extLst>
              </p:cNvPr>
              <p:cNvSpPr txBox="1"/>
              <p:nvPr/>
            </p:nvSpPr>
            <p:spPr>
              <a:xfrm>
                <a:off x="7231682" y="3683502"/>
                <a:ext cx="731520" cy="541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p>
                      </m:sSubSup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24" name="文本框 111">
                <a:extLst>
                  <a:ext uri="{FF2B5EF4-FFF2-40B4-BE49-F238E27FC236}">
                    <a16:creationId xmlns:a16="http://schemas.microsoft.com/office/drawing/2014/main" id="{E8F7EC5A-D3E4-95A4-E852-ACD9FD40CB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1682" y="3683502"/>
                <a:ext cx="731520" cy="541687"/>
              </a:xfrm>
              <a:prstGeom prst="rect">
                <a:avLst/>
              </a:prstGeom>
              <a:blipFill>
                <a:blip r:embed="rId9"/>
                <a:stretch>
                  <a:fillRect r="-13793"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直接箭头连接符 113">
            <a:extLst>
              <a:ext uri="{FF2B5EF4-FFF2-40B4-BE49-F238E27FC236}">
                <a16:creationId xmlns:a16="http://schemas.microsoft.com/office/drawing/2014/main" id="{032E574B-127B-C10C-8CC8-3EA2E5F546FC}"/>
              </a:ext>
            </a:extLst>
          </p:cNvPr>
          <p:cNvCxnSpPr>
            <a:cxnSpLocks/>
            <a:stCxn id="18" idx="3"/>
            <a:endCxn id="21" idx="2"/>
          </p:cNvCxnSpPr>
          <p:nvPr/>
        </p:nvCxnSpPr>
        <p:spPr>
          <a:xfrm flipV="1">
            <a:off x="7031018" y="2912504"/>
            <a:ext cx="244191" cy="521583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接箭头连接符 115">
            <a:extLst>
              <a:ext uri="{FF2B5EF4-FFF2-40B4-BE49-F238E27FC236}">
                <a16:creationId xmlns:a16="http://schemas.microsoft.com/office/drawing/2014/main" id="{10575B43-5C56-6320-AD36-015260CD9CBE}"/>
              </a:ext>
            </a:extLst>
          </p:cNvPr>
          <p:cNvCxnSpPr>
            <a:cxnSpLocks/>
            <a:stCxn id="18" idx="3"/>
            <a:endCxn id="23" idx="2"/>
          </p:cNvCxnSpPr>
          <p:nvPr/>
        </p:nvCxnSpPr>
        <p:spPr>
          <a:xfrm>
            <a:off x="7031018" y="3434087"/>
            <a:ext cx="255863" cy="555138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矩形: 圆角 116">
            <a:extLst>
              <a:ext uri="{FF2B5EF4-FFF2-40B4-BE49-F238E27FC236}">
                <a16:creationId xmlns:a16="http://schemas.microsoft.com/office/drawing/2014/main" id="{1D352CE7-7203-3EE6-59EA-4DA634715015}"/>
              </a:ext>
            </a:extLst>
          </p:cNvPr>
          <p:cNvSpPr/>
          <p:nvPr/>
        </p:nvSpPr>
        <p:spPr>
          <a:xfrm>
            <a:off x="8038343" y="3061075"/>
            <a:ext cx="1493725" cy="731519"/>
          </a:xfrm>
          <a:prstGeom prst="roundRect">
            <a:avLst/>
          </a:prstGeom>
          <a:solidFill>
            <a:srgbClr val="CECEE1">
              <a:alpha val="7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00" dirty="0">
                <a:solidFill>
                  <a:schemeClr val="tx1"/>
                </a:solidFill>
                <a:latin typeface="OPTIMISTIC DM LIGHT 95" pitchFamily="2" charset="0"/>
                <a:cs typeface="OPTIMISTIC DM LIGHT 95" pitchFamily="2" charset="0"/>
              </a:rPr>
              <a:t>Random</a:t>
            </a:r>
            <a:r>
              <a:rPr lang="zh-CN" altLang="en-US" sz="2300" dirty="0">
                <a:solidFill>
                  <a:schemeClr val="tx1"/>
                </a:solidFill>
                <a:latin typeface="OPTIMISTIC DM LIGHT 95" pitchFamily="2" charset="0"/>
                <a:cs typeface="OPTIMISTIC DM LIGHT 95" pitchFamily="2" charset="0"/>
              </a:rPr>
              <a:t> </a:t>
            </a:r>
            <a:r>
              <a:rPr lang="en-US" altLang="zh-CN" sz="2300" dirty="0">
                <a:solidFill>
                  <a:schemeClr val="tx1"/>
                </a:solidFill>
                <a:latin typeface="OPTIMISTIC DM LIGHT 95" pitchFamily="2" charset="0"/>
                <a:cs typeface="OPTIMISTIC DM LIGHT 95" pitchFamily="2" charset="0"/>
              </a:rPr>
              <a:t>selection</a:t>
            </a:r>
            <a:endParaRPr lang="zh-CN" altLang="en-US" sz="2300" dirty="0">
              <a:solidFill>
                <a:schemeClr val="tx1"/>
              </a:solidFill>
              <a:latin typeface="OPTIMISTIC DM LIGHT 95" pitchFamily="2" charset="0"/>
              <a:cs typeface="OPTIMISTIC DM LIGHT 95" pitchFamily="2" charset="0"/>
            </a:endParaRPr>
          </a:p>
        </p:txBody>
      </p:sp>
      <p:cxnSp>
        <p:nvCxnSpPr>
          <p:cNvPr id="29" name="连接符: 肘形 119">
            <a:extLst>
              <a:ext uri="{FF2B5EF4-FFF2-40B4-BE49-F238E27FC236}">
                <a16:creationId xmlns:a16="http://schemas.microsoft.com/office/drawing/2014/main" id="{42CFA2B7-B4C4-C42C-0A6C-843AE1AB1063}"/>
              </a:ext>
            </a:extLst>
          </p:cNvPr>
          <p:cNvCxnSpPr>
            <a:cxnSpLocks/>
            <a:stCxn id="15" idx="0"/>
            <a:endCxn id="27" idx="0"/>
          </p:cNvCxnSpPr>
          <p:nvPr/>
        </p:nvCxnSpPr>
        <p:spPr>
          <a:xfrm rot="16200000" flipH="1">
            <a:off x="6471319" y="747189"/>
            <a:ext cx="376098" cy="4251675"/>
          </a:xfrm>
          <a:prstGeom prst="bentConnector3">
            <a:avLst>
              <a:gd name="adj1" fmla="val -60782"/>
            </a:avLst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121">
                <a:extLst>
                  <a:ext uri="{FF2B5EF4-FFF2-40B4-BE49-F238E27FC236}">
                    <a16:creationId xmlns:a16="http://schemas.microsoft.com/office/drawing/2014/main" id="{2EE6D50F-A6FE-E4E7-C863-4073A8DC9904}"/>
                  </a:ext>
                </a:extLst>
              </p:cNvPr>
              <p:cNvSpPr txBox="1"/>
              <p:nvPr/>
            </p:nvSpPr>
            <p:spPr>
              <a:xfrm>
                <a:off x="5312623" y="4286674"/>
                <a:ext cx="165603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latin typeface="OPTIMISTIC DM LIGHT 95" pitchFamily="2" charset="0"/>
                    <a:cs typeface="OPTIMISTIC DM LIGHT 95" pitchFamily="2" charset="0"/>
                  </a:rPr>
                  <a:t>Timestep</a:t>
                </a:r>
                <a:r>
                  <a:rPr lang="en-US" altLang="zh-CN" sz="2000" dirty="0"/>
                  <a:t> </a:t>
                </a:r>
                <a:br>
                  <a:rPr lang="en-US" altLang="zh-CN" sz="20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30" name="文本框 121">
                <a:extLst>
                  <a:ext uri="{FF2B5EF4-FFF2-40B4-BE49-F238E27FC236}">
                    <a16:creationId xmlns:a16="http://schemas.microsoft.com/office/drawing/2014/main" id="{2EE6D50F-A6FE-E4E7-C863-4073A8DC99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2623" y="4286674"/>
                <a:ext cx="1656031" cy="707886"/>
              </a:xfrm>
              <a:prstGeom prst="rect">
                <a:avLst/>
              </a:prstGeom>
              <a:blipFill>
                <a:blip r:embed="rId10"/>
                <a:stretch>
                  <a:fillRect t="-3509" b="-7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直接箭头连接符 127">
            <a:extLst>
              <a:ext uri="{FF2B5EF4-FFF2-40B4-BE49-F238E27FC236}">
                <a16:creationId xmlns:a16="http://schemas.microsoft.com/office/drawing/2014/main" id="{7733EE0E-A8B4-FA76-A697-4706C6C732CA}"/>
              </a:ext>
            </a:extLst>
          </p:cNvPr>
          <p:cNvCxnSpPr>
            <a:cxnSpLocks/>
            <a:stCxn id="30" idx="0"/>
            <a:endCxn id="18" idx="2"/>
          </p:cNvCxnSpPr>
          <p:nvPr/>
        </p:nvCxnSpPr>
        <p:spPr>
          <a:xfrm flipV="1">
            <a:off x="6140639" y="3989554"/>
            <a:ext cx="0" cy="297120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椭圆 129">
            <a:extLst>
              <a:ext uri="{FF2B5EF4-FFF2-40B4-BE49-F238E27FC236}">
                <a16:creationId xmlns:a16="http://schemas.microsoft.com/office/drawing/2014/main" id="{AAB6B7D6-BCBA-4A44-971D-3AFE63A5243A}"/>
              </a:ext>
            </a:extLst>
          </p:cNvPr>
          <p:cNvSpPr>
            <a:spLocks noChangeAspect="1"/>
          </p:cNvSpPr>
          <p:nvPr/>
        </p:nvSpPr>
        <p:spPr>
          <a:xfrm>
            <a:off x="9726361" y="3062929"/>
            <a:ext cx="731520" cy="731520"/>
          </a:xfrm>
          <a:prstGeom prst="ellipse">
            <a:avLst/>
          </a:prstGeom>
          <a:solidFill>
            <a:srgbClr val="E6E5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130">
                <a:extLst>
                  <a:ext uri="{FF2B5EF4-FFF2-40B4-BE49-F238E27FC236}">
                    <a16:creationId xmlns:a16="http://schemas.microsoft.com/office/drawing/2014/main" id="{7BE45E6C-13B0-F7E4-FB6F-57EAD0B662D9}"/>
                  </a:ext>
                </a:extLst>
              </p:cNvPr>
              <p:cNvSpPr txBox="1"/>
              <p:nvPr/>
            </p:nvSpPr>
            <p:spPr>
              <a:xfrm>
                <a:off x="9698184" y="3127358"/>
                <a:ext cx="66679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800" i="1"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3" name="文本框 130">
                <a:extLst>
                  <a:ext uri="{FF2B5EF4-FFF2-40B4-BE49-F238E27FC236}">
                    <a16:creationId xmlns:a16="http://schemas.microsoft.com/office/drawing/2014/main" id="{7BE45E6C-13B0-F7E4-FB6F-57EAD0B662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8184" y="3127358"/>
                <a:ext cx="666793" cy="523220"/>
              </a:xfrm>
              <a:prstGeom prst="rect">
                <a:avLst/>
              </a:prstGeom>
              <a:blipFill>
                <a:blip r:embed="rId11"/>
                <a:stretch>
                  <a:fillRect r="-20370"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直接箭头连接符 136">
            <a:extLst>
              <a:ext uri="{FF2B5EF4-FFF2-40B4-BE49-F238E27FC236}">
                <a16:creationId xmlns:a16="http://schemas.microsoft.com/office/drawing/2014/main" id="{53D708CD-C237-4EBB-5F4F-3EDACD0B0AA5}"/>
              </a:ext>
            </a:extLst>
          </p:cNvPr>
          <p:cNvCxnSpPr>
            <a:cxnSpLocks/>
            <a:stCxn id="27" idx="3"/>
            <a:endCxn id="32" idx="2"/>
          </p:cNvCxnSpPr>
          <p:nvPr/>
        </p:nvCxnSpPr>
        <p:spPr>
          <a:xfrm>
            <a:off x="9532068" y="3426835"/>
            <a:ext cx="194293" cy="1854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文本框 4">
            <a:extLst>
              <a:ext uri="{FF2B5EF4-FFF2-40B4-BE49-F238E27FC236}">
                <a16:creationId xmlns:a16="http://schemas.microsoft.com/office/drawing/2014/main" id="{2C9A8389-0FFA-244D-DE5D-036C489450C7}"/>
              </a:ext>
            </a:extLst>
          </p:cNvPr>
          <p:cNvSpPr txBox="1"/>
          <p:nvPr/>
        </p:nvSpPr>
        <p:spPr>
          <a:xfrm>
            <a:off x="10746933" y="3263329"/>
            <a:ext cx="447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· · ·</a:t>
            </a:r>
          </a:p>
        </p:txBody>
      </p:sp>
      <p:cxnSp>
        <p:nvCxnSpPr>
          <p:cNvPr id="36" name="直接箭头连接符 26">
            <a:extLst>
              <a:ext uri="{FF2B5EF4-FFF2-40B4-BE49-F238E27FC236}">
                <a16:creationId xmlns:a16="http://schemas.microsoft.com/office/drawing/2014/main" id="{EBE50D60-B833-5182-0997-945D065F7589}"/>
              </a:ext>
            </a:extLst>
          </p:cNvPr>
          <p:cNvCxnSpPr>
            <a:cxnSpLocks/>
            <a:stCxn id="32" idx="6"/>
            <a:endCxn id="35" idx="1"/>
          </p:cNvCxnSpPr>
          <p:nvPr/>
        </p:nvCxnSpPr>
        <p:spPr>
          <a:xfrm>
            <a:off x="10457881" y="3428689"/>
            <a:ext cx="289052" cy="3917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椭圆 27">
            <a:extLst>
              <a:ext uri="{FF2B5EF4-FFF2-40B4-BE49-F238E27FC236}">
                <a16:creationId xmlns:a16="http://schemas.microsoft.com/office/drawing/2014/main" id="{4FD85FCD-B6DA-CC7B-A1A9-35177F473BBE}"/>
              </a:ext>
            </a:extLst>
          </p:cNvPr>
          <p:cNvSpPr>
            <a:spLocks noChangeAspect="1"/>
          </p:cNvSpPr>
          <p:nvPr/>
        </p:nvSpPr>
        <p:spPr>
          <a:xfrm>
            <a:off x="11402109" y="3065205"/>
            <a:ext cx="731520" cy="731520"/>
          </a:xfrm>
          <a:prstGeom prst="ellipse">
            <a:avLst/>
          </a:prstGeom>
          <a:solidFill>
            <a:srgbClr val="E6E5E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40">
                <a:extLst>
                  <a:ext uri="{FF2B5EF4-FFF2-40B4-BE49-F238E27FC236}">
                    <a16:creationId xmlns:a16="http://schemas.microsoft.com/office/drawing/2014/main" id="{E54E4711-3FED-1EB1-8AD8-C7444F44A067}"/>
                  </a:ext>
                </a:extLst>
              </p:cNvPr>
              <p:cNvSpPr txBox="1"/>
              <p:nvPr/>
            </p:nvSpPr>
            <p:spPr>
              <a:xfrm>
                <a:off x="11524164" y="3137429"/>
                <a:ext cx="48740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38" name="文本框 40">
                <a:extLst>
                  <a:ext uri="{FF2B5EF4-FFF2-40B4-BE49-F238E27FC236}">
                    <a16:creationId xmlns:a16="http://schemas.microsoft.com/office/drawing/2014/main" id="{E54E4711-3FED-1EB1-8AD8-C7444F44A0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4164" y="3137429"/>
                <a:ext cx="487409" cy="523220"/>
              </a:xfrm>
              <a:prstGeom prst="rect">
                <a:avLst/>
              </a:prstGeom>
              <a:blipFill>
                <a:blip r:embed="rId12"/>
                <a:stretch>
                  <a:fillRect r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直接箭头连接符 55">
            <a:extLst>
              <a:ext uri="{FF2B5EF4-FFF2-40B4-BE49-F238E27FC236}">
                <a16:creationId xmlns:a16="http://schemas.microsoft.com/office/drawing/2014/main" id="{84E72EF0-B84F-AC5A-838E-F62794A516DF}"/>
              </a:ext>
            </a:extLst>
          </p:cNvPr>
          <p:cNvCxnSpPr>
            <a:cxnSpLocks/>
            <a:stCxn id="35" idx="3"/>
            <a:endCxn id="37" idx="2"/>
          </p:cNvCxnSpPr>
          <p:nvPr/>
        </p:nvCxnSpPr>
        <p:spPr>
          <a:xfrm flipV="1">
            <a:off x="11194742" y="3430965"/>
            <a:ext cx="207367" cy="1641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5DE43C2-040C-6885-D85D-1DC2493E9F8D}"/>
              </a:ext>
            </a:extLst>
          </p:cNvPr>
          <p:cNvSpPr txBox="1"/>
          <p:nvPr/>
        </p:nvSpPr>
        <p:spPr>
          <a:xfrm>
            <a:off x="4611053" y="1624199"/>
            <a:ext cx="3233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latin typeface="OPTIMISTIC DM LIGHT 95" pitchFamily="2" charset="0"/>
                <a:cs typeface="OPTIMISTIC DM LIGHT 95" pitchFamily="2" charset="0"/>
              </a:rPr>
              <a:t>For</a:t>
            </a:r>
            <a:r>
              <a:rPr lang="zh-CN" altLang="en-US" sz="2800" dirty="0">
                <a:latin typeface="OPTIMISTIC DM LIGHT 95" pitchFamily="2" charset="0"/>
                <a:cs typeface="OPTIMISTIC DM LIGHT 95" pitchFamily="2" charset="0"/>
              </a:rPr>
              <a:t> </a:t>
            </a:r>
            <a:r>
              <a:rPr lang="en-US" altLang="zh-CN" sz="2800" dirty="0">
                <a:latin typeface="OPTIMISTIC DM LIGHT 95" pitchFamily="2" charset="0"/>
                <a:cs typeface="OPTIMISTIC DM LIGHT 95" pitchFamily="2" charset="0"/>
              </a:rPr>
              <a:t>t,</a:t>
            </a:r>
            <a:r>
              <a:rPr lang="zh-CN" altLang="en-US" sz="2800" dirty="0">
                <a:latin typeface="OPTIMISTIC DM LIGHT 95" pitchFamily="2" charset="0"/>
                <a:cs typeface="OPTIMISTIC DM LIGHT 95" pitchFamily="2" charset="0"/>
              </a:rPr>
              <a:t> </a:t>
            </a:r>
            <a:r>
              <a:rPr lang="en-US" altLang="zh-CN" sz="2800" dirty="0">
                <a:latin typeface="OPTIMISTIC DM LIGHT 95" pitchFamily="2" charset="0"/>
                <a:cs typeface="OPTIMISTIC DM LIGHT 95" pitchFamily="2" charset="0"/>
              </a:rPr>
              <a:t>t-1,</a:t>
            </a:r>
            <a:r>
              <a:rPr lang="zh-CN" altLang="en-US" sz="2800" dirty="0">
                <a:latin typeface="OPTIMISTIC DM LIGHT 95" pitchFamily="2" charset="0"/>
                <a:cs typeface="OPTIMISTIC DM LIGHT 95" pitchFamily="2" charset="0"/>
              </a:rPr>
              <a:t> </a:t>
            </a:r>
            <a:r>
              <a:rPr lang="en-US" altLang="zh-CN" sz="2800" dirty="0">
                <a:latin typeface="OPTIMISTIC DM LIGHT 95" pitchFamily="2" charset="0"/>
                <a:cs typeface="OPTIMISTIC DM LIGHT 95" pitchFamily="2" charset="0"/>
              </a:rPr>
              <a:t>t-2,</a:t>
            </a:r>
            <a:r>
              <a:rPr lang="zh-CN" altLang="en-US" sz="2800" dirty="0">
                <a:latin typeface="OPTIMISTIC DM LIGHT 95" pitchFamily="2" charset="0"/>
                <a:cs typeface="OPTIMISTIC DM LIGHT 95" pitchFamily="2" charset="0"/>
              </a:rPr>
              <a:t> </a:t>
            </a:r>
            <a:r>
              <a:rPr lang="en-US" altLang="zh-CN" sz="2800" dirty="0">
                <a:latin typeface="OPTIMISTIC DM LIGHT 95" pitchFamily="2" charset="0"/>
                <a:cs typeface="OPTIMISTIC DM LIGHT 95" pitchFamily="2" charset="0"/>
              </a:rPr>
              <a:t>….,</a:t>
            </a:r>
            <a:r>
              <a:rPr lang="zh-CN" altLang="en-US" sz="2800" dirty="0">
                <a:latin typeface="OPTIMISTIC DM LIGHT 95" pitchFamily="2" charset="0"/>
                <a:cs typeface="OPTIMISTIC DM LIGHT 95" pitchFamily="2" charset="0"/>
              </a:rPr>
              <a:t> </a:t>
            </a:r>
            <a:r>
              <a:rPr lang="en-US" altLang="zh-CN" sz="2800" dirty="0">
                <a:latin typeface="OPTIMISTIC DM LIGHT 95" pitchFamily="2" charset="0"/>
                <a:cs typeface="OPTIMISTIC DM LIGHT 95" pitchFamily="2" charset="0"/>
              </a:rPr>
              <a:t>0</a:t>
            </a:r>
            <a:endParaRPr lang="en-US" sz="28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EABE5A-8FDF-DF31-BA85-4AE8410C093A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SPO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DA56C1-849E-1766-5814-DD79FC154D5D}"/>
              </a:ext>
            </a:extLst>
          </p:cNvPr>
          <p:cNvSpPr txBox="1"/>
          <p:nvPr/>
        </p:nvSpPr>
        <p:spPr>
          <a:xfrm>
            <a:off x="0" y="6627168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OPTIMISTIC DM LIGHT 95" pitchFamily="2" charset="0"/>
                <a:cs typeface="OPTIMISTIC DM LIGHT 95" pitchFamily="2" charset="0"/>
              </a:rPr>
              <a:t>Liang, Zhanhao, et al. "Aesthetic post-training diffusion models from generic preferences with step-by-step preference optimization." 2025 IEEE/CVF Conference on Computer Vision and Pattern Recognition (CVPR). IEEE, 2025.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333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440"/>
    </mc:Choice>
    <mc:Fallback xmlns="">
      <p:transition spd="slow" advTm="744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2" grpId="0" animBg="1"/>
      <p:bldP spid="13" grpId="0"/>
      <p:bldP spid="15" grpId="0"/>
      <p:bldP spid="17" grpId="0"/>
      <p:bldP spid="18" grpId="0" animBg="1"/>
      <p:bldP spid="21" grpId="0" animBg="1"/>
      <p:bldP spid="22" grpId="0"/>
      <p:bldP spid="23" grpId="0" animBg="1"/>
      <p:bldP spid="24" grpId="0"/>
      <p:bldP spid="27" grpId="0" animBg="1"/>
      <p:bldP spid="30" grpId="0"/>
      <p:bldP spid="32" grpId="0" animBg="1"/>
      <p:bldP spid="33" grpId="0"/>
      <p:bldP spid="35" grpId="0"/>
      <p:bldP spid="37" grpId="0" animBg="1"/>
      <p:bldP spid="38" grpId="0"/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99D0A-DA4D-9056-9EAE-25D8048E4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5633484-7738-D4BE-6E24-663368380911}"/>
              </a:ext>
            </a:extLst>
          </p:cNvPr>
          <p:cNvSpPr txBox="1"/>
          <p:nvPr/>
        </p:nvSpPr>
        <p:spPr>
          <a:xfrm>
            <a:off x="0" y="0"/>
            <a:ext cx="5291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OPTIMISTIC DM LIGHT 95" pitchFamily="2" charset="0"/>
                <a:cs typeface="OPTIMISTIC DM LIGHT 95" pitchFamily="2" charset="0"/>
              </a:rPr>
              <a:t>Loss function of SPO:</a:t>
            </a:r>
            <a:endParaRPr lang="zh-CN" altLang="en-US" sz="4000" dirty="0">
              <a:latin typeface="OPTIMISTIC DM LIGHT 95" pitchFamily="2" charset="0"/>
              <a:cs typeface="OPTIMISTIC DM LIGHT 95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07C807-35E7-423E-DAA6-8BF06FC5C1D7}"/>
                  </a:ext>
                </a:extLst>
              </p:cNvPr>
              <p:cNvSpPr txBox="1"/>
              <p:nvPr/>
            </p:nvSpPr>
            <p:spPr>
              <a:xfrm>
                <a:off x="-413657" y="1603164"/>
                <a:ext cx="13019314" cy="111921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3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spo</m:t>
                          </m:r>
                        </m:sub>
                      </m:sSub>
                      <m:d>
                        <m:dPr>
                          <m:ctrlPr>
                            <a:rPr lang="en-US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3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sz="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3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3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</m:func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func>
                            <m:funcPr>
                              <m:ctrlPr>
                                <a:rPr lang="en-US" sz="3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3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3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3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  <m:sup>
                                          <m:r>
                                            <a:rPr lang="en-US" sz="3000" i="1" smtClean="0">
                                              <a:solidFill>
                                                <a:srgbClr val="00DB6F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  <m:r>
                                        <a:rPr lang="en-US" sz="3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en-US" sz="3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sz="3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3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3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𝑟𝑒𝑓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  <m:sup>
                                          <m:r>
                                            <a:rPr lang="en-US" sz="3000" i="1" smtClean="0">
                                              <a:solidFill>
                                                <a:srgbClr val="00DB6F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sz="3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3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den>
                              </m:f>
                            </m:e>
                          </m:func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func>
                            <m:funcPr>
                              <m:ctrlPr>
                                <a:rPr lang="en-US" sz="3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3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  <m:sup>
                                          <m:r>
                                            <a:rPr lang="en-US" sz="30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sz="3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3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3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𝑟𝑒𝑓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  <m:sup>
                                          <m:r>
                                            <a:rPr lang="en-US" sz="30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</m:e>
                                    <m:e>
                                      <m:sSub>
                                        <m:sSubPr>
                                          <m:ctrlP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sz="3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3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den>
                              </m:f>
                            </m:e>
                          </m:func>
                          <m:r>
                            <a:rPr lang="en-US" sz="3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3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07C807-35E7-423E-DAA6-8BF06FC5C1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13657" y="1603164"/>
                <a:ext cx="13019314" cy="1119217"/>
              </a:xfrm>
              <a:prstGeom prst="rect">
                <a:avLst/>
              </a:prstGeom>
              <a:blipFill>
                <a:blip r:embed="rId4"/>
                <a:stretch>
                  <a:fillRect b="-101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58663EA-1DC4-2E04-26DE-E9078C960896}"/>
                  </a:ext>
                </a:extLst>
              </p:cNvPr>
              <p:cNvSpPr txBox="1"/>
              <p:nvPr/>
            </p:nvSpPr>
            <p:spPr>
              <a:xfrm>
                <a:off x="112082" y="4223692"/>
                <a:ext cx="12255022" cy="11192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3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3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m:rPr>
                              <m:sty m:val="p"/>
                            </m:rPr>
                            <a:rPr lang="en-US" sz="3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po</m:t>
                          </m:r>
                        </m:sub>
                      </m:sSub>
                      <m:r>
                        <a:rPr lang="en-US" sz="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)=−</m:t>
                      </m:r>
                      <m:r>
                        <a:rPr lang="en-US" sz="3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3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3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</m:func>
                          <m:r>
                            <a:rPr lang="en-US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func>
                            <m:funcPr>
                              <m:ctrlPr>
                                <a:rPr lang="en-US" sz="3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3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  <m:sup>
                                          <m:r>
                                            <a:rPr lang="en-US" sz="3000" i="1">
                                              <a:solidFill>
                                                <a:srgbClr val="00DB6F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</m:e>
                                    <m:e>
                                      <m:sSubSup>
                                        <m:sSubSupPr>
                                          <m:ctrlP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  <m:sup>
                                          <m:r>
                                            <a:rPr lang="en-US" sz="3000" i="1">
                                              <a:solidFill>
                                                <a:srgbClr val="00DB6F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 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𝑟𝑒𝑓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  <m:sup>
                                          <m:r>
                                            <a:rPr lang="en-US" sz="3000" i="1">
                                              <a:solidFill>
                                                <a:srgbClr val="00DB6F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</m:e>
                                    <m:e>
                                      <m:sSubSup>
                                        <m:sSubSupPr>
                                          <m:ctrlP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  <m:sup>
                                          <m:r>
                                            <a:rPr lang="en-US" sz="3000" i="1">
                                              <a:solidFill>
                                                <a:srgbClr val="00DB6F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den>
                              </m:f>
                            </m:e>
                          </m:func>
                          <m:r>
                            <a:rPr lang="en-US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func>
                            <m:funcPr>
                              <m:ctrlPr>
                                <a:rPr lang="en-US" sz="3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30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3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  <m:sup>
                                          <m:r>
                                            <a:rPr lang="en-US" sz="30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</m:e>
                                    <m:e>
                                      <m:sSubSup>
                                        <m:sSubSupPr>
                                          <m:ctrlP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  <m:sup>
                                          <m:r>
                                            <a:rPr lang="en-US" sz="30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𝑟𝑒𝑓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  <m:sup>
                                          <m:r>
                                            <a:rPr lang="en-US" sz="30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</m:e>
                                    <m:e>
                                      <m:sSubSup>
                                        <m:sSubSupPr>
                                          <m:ctrlP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3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  <m:sup>
                                          <m:r>
                                            <a:rPr lang="en-US" sz="30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3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den>
                              </m:f>
                            </m:e>
                          </m:func>
                          <m:r>
                            <a:rPr lang="en-US" sz="3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3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58663EA-1DC4-2E04-26DE-E9078C9608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82" y="4223692"/>
                <a:ext cx="12255022" cy="1119217"/>
              </a:xfrm>
              <a:prstGeom prst="rect">
                <a:avLst/>
              </a:prstGeom>
              <a:blipFill>
                <a:blip r:embed="rId5"/>
                <a:stretch>
                  <a:fillRect b="-101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5819A853-839D-286B-883D-E626EF9B230F}"/>
              </a:ext>
            </a:extLst>
          </p:cNvPr>
          <p:cNvSpPr/>
          <p:nvPr/>
        </p:nvSpPr>
        <p:spPr>
          <a:xfrm>
            <a:off x="6274388" y="4194196"/>
            <a:ext cx="695751" cy="1187081"/>
          </a:xfrm>
          <a:prstGeom prst="rect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010D96-2106-D0DA-6E35-71ACE5CF7866}"/>
              </a:ext>
            </a:extLst>
          </p:cNvPr>
          <p:cNvSpPr/>
          <p:nvPr/>
        </p:nvSpPr>
        <p:spPr>
          <a:xfrm>
            <a:off x="10551272" y="4194196"/>
            <a:ext cx="695751" cy="1187081"/>
          </a:xfrm>
          <a:prstGeom prst="rect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F12053-C241-D4FB-4028-495E34B33BBF}"/>
              </a:ext>
            </a:extLst>
          </p:cNvPr>
          <p:cNvSpPr/>
          <p:nvPr/>
        </p:nvSpPr>
        <p:spPr>
          <a:xfrm>
            <a:off x="6096000" y="1568351"/>
            <a:ext cx="695751" cy="1187081"/>
          </a:xfrm>
          <a:prstGeom prst="rect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389872-A091-B646-7D73-908FAD012C76}"/>
              </a:ext>
            </a:extLst>
          </p:cNvPr>
          <p:cNvSpPr/>
          <p:nvPr/>
        </p:nvSpPr>
        <p:spPr>
          <a:xfrm>
            <a:off x="10234626" y="1568351"/>
            <a:ext cx="695751" cy="1187081"/>
          </a:xfrm>
          <a:prstGeom prst="rect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728C4C-6980-0347-2904-3836F116B90A}"/>
              </a:ext>
            </a:extLst>
          </p:cNvPr>
          <p:cNvSpPr txBox="1"/>
          <p:nvPr/>
        </p:nvSpPr>
        <p:spPr>
          <a:xfrm>
            <a:off x="0" y="6627168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OPTIMISTIC DM LIGHT 95" pitchFamily="2" charset="0"/>
                <a:cs typeface="OPTIMISTIC DM LIGHT 95" pitchFamily="2" charset="0"/>
              </a:rPr>
              <a:t>Liang, Zhanhao, et al. "Aesthetic post-training diffusion models from generic preferences with step-by-step preference optimization." 2025 IEEE/CVF Conference on Computer Vision and Pattern Recognition (CVPR). IEEE, 2025.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559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176"/>
    </mc:Choice>
    <mc:Fallback xmlns="">
      <p:transition spd="slow" advTm="461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41D643-FD48-DE96-E61D-5C7DED3FB4B3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LPO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470EC9-6754-CCC5-FF5D-CFEA2F41F172}"/>
              </a:ext>
            </a:extLst>
          </p:cNvPr>
          <p:cNvSpPr txBox="1"/>
          <p:nvPr/>
        </p:nvSpPr>
        <p:spPr>
          <a:xfrm>
            <a:off x="1116750" y="523220"/>
            <a:ext cx="9958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Step-by-step preference optimization with </a:t>
            </a:r>
            <a:r>
              <a:rPr lang="en-US" sz="2400" dirty="0">
                <a:solidFill>
                  <a:srgbClr val="FF0000"/>
                </a:solidFill>
                <a:latin typeface="OPTIMISTIC DM LIGHT 95" pitchFamily="2" charset="0"/>
                <a:cs typeface="OPTIMISTIC DM LIGHT 95" pitchFamily="2" charset="0"/>
              </a:rPr>
              <a:t>latent reward model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8373D4-07BD-F355-C3FB-27511EB5F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487" y="1211427"/>
            <a:ext cx="11297025" cy="18007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84F1D-039F-3C8B-9E78-B9A19F1F8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86" y="3238682"/>
            <a:ext cx="11297025" cy="28040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7A8DBCC-635D-0481-9645-F0AA59005246}"/>
              </a:ext>
            </a:extLst>
          </p:cNvPr>
          <p:cNvSpPr txBox="1"/>
          <p:nvPr/>
        </p:nvSpPr>
        <p:spPr>
          <a:xfrm>
            <a:off x="0" y="6595283"/>
            <a:ext cx="12192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OPTIMISTIC DM LIGHT 95" pitchFamily="2" charset="0"/>
                <a:cs typeface="OPTIMISTIC DM LIGHT 95" pitchFamily="2" charset="0"/>
              </a:rPr>
              <a:t>Zhang, Tao, et al. "Diffusion model as a noise-aware latent reward model for step-level preference optimization." Advances in Neural Information Processing Systems 38 (2026): 106202-106235.</a:t>
            </a:r>
          </a:p>
        </p:txBody>
      </p:sp>
    </p:spTree>
    <p:extLst>
      <p:ext uri="{BB962C8B-B14F-4D97-AF65-F5344CB8AC3E}">
        <p14:creationId xmlns:p14="http://schemas.microsoft.com/office/powerpoint/2010/main" val="3468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7463F-2187-26CF-B2D7-E143028B8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86367D-151D-3DFB-2363-C7D3D4DC2F45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LPO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7A63BD-4E01-069B-510F-533D2227D7B3}"/>
              </a:ext>
            </a:extLst>
          </p:cNvPr>
          <p:cNvSpPr txBox="1"/>
          <p:nvPr/>
        </p:nvSpPr>
        <p:spPr>
          <a:xfrm>
            <a:off x="1116750" y="523220"/>
            <a:ext cx="9958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Build a latent reward model on top of the pre-trained diffusion model: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2DF87F-2FBD-BDF1-1915-17CADFF91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7079" y="1330946"/>
            <a:ext cx="5977842" cy="489583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8DA685-97A9-D356-04E9-A0FC9781F4DA}"/>
              </a:ext>
            </a:extLst>
          </p:cNvPr>
          <p:cNvSpPr txBox="1"/>
          <p:nvPr/>
        </p:nvSpPr>
        <p:spPr>
          <a:xfrm>
            <a:off x="0" y="6595283"/>
            <a:ext cx="12192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OPTIMISTIC DM LIGHT 95" pitchFamily="2" charset="0"/>
                <a:cs typeface="OPTIMISTIC DM LIGHT 95" pitchFamily="2" charset="0"/>
              </a:rPr>
              <a:t>Zhang, Tao, et al. "Diffusion model as a noise-aware latent reward model for step-level preference optimization." Advances in Neural Information Processing Systems 38 (2026): 106202-106235.</a:t>
            </a:r>
          </a:p>
        </p:txBody>
      </p:sp>
    </p:spTree>
    <p:extLst>
      <p:ext uri="{BB962C8B-B14F-4D97-AF65-F5344CB8AC3E}">
        <p14:creationId xmlns:p14="http://schemas.microsoft.com/office/powerpoint/2010/main" val="428375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D999AD-55CA-0654-1764-0C12D5369909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 err="1">
                <a:latin typeface="OPTIMISTIC DM LIGHT 95" pitchFamily="2" charset="0"/>
                <a:cs typeface="OPTIMISTIC DM LIGHT 95" pitchFamily="2" charset="0"/>
              </a:rPr>
              <a:t>TailorPO</a:t>
            </a: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-G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DenseDPO loss with diffusion transition condition">
                <a:extLst>
                  <a:ext uri="{FF2B5EF4-FFF2-40B4-BE49-F238E27FC236}">
                    <a16:creationId xmlns:a16="http://schemas.microsoft.com/office/drawing/2014/main" id="{E22D68A4-C53A-2EE5-4724-20ECB41C3105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428625" y="1635304"/>
                <a:ext cx="11334750" cy="677271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≜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5" name="DenseDPO loss with diffusion transition condition">
                <a:extLst>
                  <a:ext uri="{FF2B5EF4-FFF2-40B4-BE49-F238E27FC236}">
                    <a16:creationId xmlns:a16="http://schemas.microsoft.com/office/drawing/2014/main" id="{E22D68A4-C53A-2EE5-4724-20ECB41C31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625" y="1635304"/>
                <a:ext cx="11334750" cy="67727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BB195826-DD5C-826D-9F43-6A288E1251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7112" y="3226976"/>
            <a:ext cx="8697776" cy="28612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8434D4-249F-125B-41A0-6BF8DC920D86}"/>
              </a:ext>
            </a:extLst>
          </p:cNvPr>
          <p:cNvSpPr txBox="1"/>
          <p:nvPr/>
        </p:nvSpPr>
        <p:spPr>
          <a:xfrm>
            <a:off x="1870828" y="860533"/>
            <a:ext cx="8450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Convert a pre-trained clean-image reward model into a step-wise reward: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7961AF-AF33-6E03-B903-0C4B07FB7B2B}"/>
              </a:ext>
            </a:extLst>
          </p:cNvPr>
          <p:cNvSpPr txBox="1"/>
          <p:nvPr/>
        </p:nvSpPr>
        <p:spPr>
          <a:xfrm>
            <a:off x="1870828" y="2572781"/>
            <a:ext cx="8450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Use gradient ascent on the preferred sample to enlarge the reward gap within the pair.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B484AA-57E0-D112-AC02-DEC88D22577C}"/>
              </a:ext>
            </a:extLst>
          </p:cNvPr>
          <p:cNvSpPr txBox="1"/>
          <p:nvPr/>
        </p:nvSpPr>
        <p:spPr>
          <a:xfrm>
            <a:off x="0" y="6595283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PTIMISTIC DM LIGHT 95" pitchFamily="2" charset="0"/>
                <a:cs typeface="OPTIMISTIC DM LIGHT 95" pitchFamily="2" charset="0"/>
              </a:rPr>
              <a:t>Ren, Jie, et al. "Refining alignment framework for diffusion models with intermediate-step preference ranking." </a:t>
            </a:r>
            <a:r>
              <a:rPr lang="en-US" sz="1200" dirty="0" err="1">
                <a:latin typeface="OPTIMISTIC DM LIGHT 95" pitchFamily="2" charset="0"/>
                <a:cs typeface="OPTIMISTIC DM LIGHT 95" pitchFamily="2" charset="0"/>
              </a:rPr>
              <a:t>arXiv</a:t>
            </a:r>
            <a:r>
              <a:rPr lang="en-US" sz="1200" dirty="0">
                <a:latin typeface="OPTIMISTIC DM LIGHT 95" pitchFamily="2" charset="0"/>
                <a:cs typeface="OPTIMISTIC DM LIGHT 95" pitchFamily="2" charset="0"/>
              </a:rPr>
              <a:t> preprint arXiv:2502.01667 (2025).</a:t>
            </a:r>
          </a:p>
        </p:txBody>
      </p:sp>
    </p:spTree>
    <p:extLst>
      <p:ext uri="{BB962C8B-B14F-4D97-AF65-F5344CB8AC3E}">
        <p14:creationId xmlns:p14="http://schemas.microsoft.com/office/powerpoint/2010/main" val="35680113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9DEA1-BD41-5439-F557-F04E2C780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6BEF15-4E2F-FCFE-93F3-EDD9CD76C4F4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Challenge 2: </a:t>
            </a:r>
            <a:r>
              <a:rPr lang="en-US" sz="2800" dirty="0" err="1">
                <a:latin typeface="OPTIMISTIC DM LIGHT 95" pitchFamily="2" charset="0"/>
                <a:cs typeface="OPTIMISTIC DM LIGHT 95" pitchFamily="2" charset="0"/>
              </a:rPr>
              <a:t>Latents</a:t>
            </a: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 are Off-Trajectory</a:t>
            </a:r>
          </a:p>
        </p:txBody>
      </p:sp>
      <p:sp>
        <p:nvSpPr>
          <p:cNvPr id="17" name="椭圆 61">
            <a:extLst>
              <a:ext uri="{FF2B5EF4-FFF2-40B4-BE49-F238E27FC236}">
                <a16:creationId xmlns:a16="http://schemas.microsoft.com/office/drawing/2014/main" id="{5B5181A4-5377-EB85-101C-4EB598EBA459}"/>
              </a:ext>
            </a:extLst>
          </p:cNvPr>
          <p:cNvSpPr>
            <a:spLocks noChangeAspect="1"/>
          </p:cNvSpPr>
          <p:nvPr/>
        </p:nvSpPr>
        <p:spPr>
          <a:xfrm>
            <a:off x="8112612" y="1066947"/>
            <a:ext cx="864000" cy="864000"/>
          </a:xfrm>
          <a:prstGeom prst="ellipse">
            <a:avLst/>
          </a:prstGeom>
          <a:solidFill>
            <a:srgbClr val="D5E7D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62">
                <a:extLst>
                  <a:ext uri="{FF2B5EF4-FFF2-40B4-BE49-F238E27FC236}">
                    <a16:creationId xmlns:a16="http://schemas.microsoft.com/office/drawing/2014/main" id="{D29892D2-DDF9-16E1-0766-38E6080E13DF}"/>
                  </a:ext>
                </a:extLst>
              </p:cNvPr>
              <p:cNvSpPr txBox="1"/>
              <p:nvPr/>
            </p:nvSpPr>
            <p:spPr>
              <a:xfrm>
                <a:off x="8154294" y="1202357"/>
                <a:ext cx="78063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00DB6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sup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8" name="文本框 62">
                <a:extLst>
                  <a:ext uri="{FF2B5EF4-FFF2-40B4-BE49-F238E27FC236}">
                    <a16:creationId xmlns:a16="http://schemas.microsoft.com/office/drawing/2014/main" id="{D29892D2-DDF9-16E1-0766-38E6080E13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4294" y="1202357"/>
                <a:ext cx="780635" cy="584775"/>
              </a:xfrm>
              <a:prstGeom prst="rect">
                <a:avLst/>
              </a:prstGeom>
              <a:blipFill>
                <a:blip r:embed="rId3"/>
                <a:stretch>
                  <a:fillRect b="-6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椭圆 63">
            <a:extLst>
              <a:ext uri="{FF2B5EF4-FFF2-40B4-BE49-F238E27FC236}">
                <a16:creationId xmlns:a16="http://schemas.microsoft.com/office/drawing/2014/main" id="{0EDB6969-A4EC-A0A8-2291-7A161F573CF3}"/>
              </a:ext>
            </a:extLst>
          </p:cNvPr>
          <p:cNvSpPr>
            <a:spLocks noChangeAspect="1"/>
          </p:cNvSpPr>
          <p:nvPr/>
        </p:nvSpPr>
        <p:spPr>
          <a:xfrm>
            <a:off x="8112612" y="2886045"/>
            <a:ext cx="864000" cy="864000"/>
          </a:xfrm>
          <a:prstGeom prst="ellipse">
            <a:avLst/>
          </a:prstGeom>
          <a:solidFill>
            <a:srgbClr val="F7CD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64">
                <a:extLst>
                  <a:ext uri="{FF2B5EF4-FFF2-40B4-BE49-F238E27FC236}">
                    <a16:creationId xmlns:a16="http://schemas.microsoft.com/office/drawing/2014/main" id="{249E3199-DCED-52B3-8CB9-352C17816DE1}"/>
                  </a:ext>
                </a:extLst>
              </p:cNvPr>
              <p:cNvSpPr txBox="1"/>
              <p:nvPr/>
            </p:nvSpPr>
            <p:spPr>
              <a:xfrm>
                <a:off x="8283397" y="3022157"/>
                <a:ext cx="546440" cy="607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p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0" name="文本框 64">
                <a:extLst>
                  <a:ext uri="{FF2B5EF4-FFF2-40B4-BE49-F238E27FC236}">
                    <a16:creationId xmlns:a16="http://schemas.microsoft.com/office/drawing/2014/main" id="{249E3199-DCED-52B3-8CB9-352C17816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3397" y="3022157"/>
                <a:ext cx="546440" cy="607410"/>
              </a:xfrm>
              <a:prstGeom prst="rect">
                <a:avLst/>
              </a:prstGeom>
              <a:blipFill>
                <a:blip r:embed="rId4"/>
                <a:stretch>
                  <a:fillRect l="-2273" r="-4545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接箭头连接符 68">
            <a:extLst>
              <a:ext uri="{FF2B5EF4-FFF2-40B4-BE49-F238E27FC236}">
                <a16:creationId xmlns:a16="http://schemas.microsoft.com/office/drawing/2014/main" id="{CCF8769A-40B7-64A2-B5A4-09D8856476D7}"/>
              </a:ext>
            </a:extLst>
          </p:cNvPr>
          <p:cNvCxnSpPr>
            <a:cxnSpLocks/>
            <a:stCxn id="19" idx="2"/>
          </p:cNvCxnSpPr>
          <p:nvPr/>
        </p:nvCxnSpPr>
        <p:spPr>
          <a:xfrm flipH="1">
            <a:off x="3842803" y="3318045"/>
            <a:ext cx="426980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接箭头连接符 68">
            <a:extLst>
              <a:ext uri="{FF2B5EF4-FFF2-40B4-BE49-F238E27FC236}">
                <a16:creationId xmlns:a16="http://schemas.microsoft.com/office/drawing/2014/main" id="{FEB1B644-DB70-187A-261E-0A88A5EB905F}"/>
              </a:ext>
            </a:extLst>
          </p:cNvPr>
          <p:cNvCxnSpPr>
            <a:cxnSpLocks/>
          </p:cNvCxnSpPr>
          <p:nvPr/>
        </p:nvCxnSpPr>
        <p:spPr>
          <a:xfrm flipH="1">
            <a:off x="3842803" y="1507846"/>
            <a:ext cx="4269809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椭圆 61">
            <a:extLst>
              <a:ext uri="{FF2B5EF4-FFF2-40B4-BE49-F238E27FC236}">
                <a16:creationId xmlns:a16="http://schemas.microsoft.com/office/drawing/2014/main" id="{54B5B28B-2FB5-3553-9807-0CDE891A13E2}"/>
              </a:ext>
            </a:extLst>
          </p:cNvPr>
          <p:cNvSpPr>
            <a:spLocks noChangeAspect="1"/>
          </p:cNvSpPr>
          <p:nvPr/>
        </p:nvSpPr>
        <p:spPr>
          <a:xfrm>
            <a:off x="2978803" y="1075846"/>
            <a:ext cx="864000" cy="864000"/>
          </a:xfrm>
          <a:prstGeom prst="ellipse">
            <a:avLst/>
          </a:prstGeom>
          <a:solidFill>
            <a:srgbClr val="D5E7D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62">
                <a:extLst>
                  <a:ext uri="{FF2B5EF4-FFF2-40B4-BE49-F238E27FC236}">
                    <a16:creationId xmlns:a16="http://schemas.microsoft.com/office/drawing/2014/main" id="{FBBC3622-F21C-2D1C-B3E3-2994B7F0E100}"/>
                  </a:ext>
                </a:extLst>
              </p:cNvPr>
              <p:cNvSpPr txBox="1"/>
              <p:nvPr/>
            </p:nvSpPr>
            <p:spPr>
              <a:xfrm>
                <a:off x="3020485" y="1209463"/>
                <a:ext cx="780635" cy="596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00DB6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sup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43" name="文本框 62">
                <a:extLst>
                  <a:ext uri="{FF2B5EF4-FFF2-40B4-BE49-F238E27FC236}">
                    <a16:creationId xmlns:a16="http://schemas.microsoft.com/office/drawing/2014/main" id="{FBBC3622-F21C-2D1C-B3E3-2994B7F0E1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485" y="1209463"/>
                <a:ext cx="780635" cy="596766"/>
              </a:xfrm>
              <a:prstGeom prst="rect">
                <a:avLst/>
              </a:prstGeom>
              <a:blipFill>
                <a:blip r:embed="rId5"/>
                <a:stretch>
                  <a:fillRect b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椭圆 63">
            <a:extLst>
              <a:ext uri="{FF2B5EF4-FFF2-40B4-BE49-F238E27FC236}">
                <a16:creationId xmlns:a16="http://schemas.microsoft.com/office/drawing/2014/main" id="{6FBFB5F5-2F57-13CA-5047-85023AA5BA78}"/>
              </a:ext>
            </a:extLst>
          </p:cNvPr>
          <p:cNvSpPr>
            <a:spLocks noChangeAspect="1"/>
          </p:cNvSpPr>
          <p:nvPr/>
        </p:nvSpPr>
        <p:spPr>
          <a:xfrm>
            <a:off x="2978803" y="2886045"/>
            <a:ext cx="864000" cy="864000"/>
          </a:xfrm>
          <a:prstGeom prst="ellipse">
            <a:avLst/>
          </a:prstGeom>
          <a:solidFill>
            <a:srgbClr val="F7CD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64">
                <a:extLst>
                  <a:ext uri="{FF2B5EF4-FFF2-40B4-BE49-F238E27FC236}">
                    <a16:creationId xmlns:a16="http://schemas.microsoft.com/office/drawing/2014/main" id="{52CB7D7E-6AFC-0ED5-6D4C-E160EA7276AA}"/>
                  </a:ext>
                </a:extLst>
              </p:cNvPr>
              <p:cNvSpPr txBox="1"/>
              <p:nvPr/>
            </p:nvSpPr>
            <p:spPr>
              <a:xfrm>
                <a:off x="3137583" y="3017546"/>
                <a:ext cx="546440" cy="600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p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45" name="文本框 64">
                <a:extLst>
                  <a:ext uri="{FF2B5EF4-FFF2-40B4-BE49-F238E27FC236}">
                    <a16:creationId xmlns:a16="http://schemas.microsoft.com/office/drawing/2014/main" id="{52CB7D7E-6AFC-0ED5-6D4C-E160EA7276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583" y="3017546"/>
                <a:ext cx="546440" cy="600998"/>
              </a:xfrm>
              <a:prstGeom prst="rect">
                <a:avLst/>
              </a:prstGeom>
              <a:blipFill>
                <a:blip r:embed="rId6"/>
                <a:stretch>
                  <a:fillRect l="-2326" b="-2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3E57ADF-BF26-D914-D536-7DC7748E4C23}"/>
                  </a:ext>
                </a:extLst>
              </p:cNvPr>
              <p:cNvSpPr txBox="1"/>
              <p:nvPr/>
            </p:nvSpPr>
            <p:spPr>
              <a:xfrm>
                <a:off x="5671126" y="1127622"/>
                <a:ext cx="864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zh-CN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3E57ADF-BF26-D914-D536-7DC7748E4C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126" y="1127622"/>
                <a:ext cx="864000" cy="461665"/>
              </a:xfrm>
              <a:prstGeom prst="rect">
                <a:avLst/>
              </a:prstGeom>
              <a:blipFill>
                <a:blip r:embed="rId7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50284D1-45B1-D8E3-14E9-D73119B52E53}"/>
                  </a:ext>
                </a:extLst>
              </p:cNvPr>
              <p:cNvSpPr txBox="1"/>
              <p:nvPr/>
            </p:nvSpPr>
            <p:spPr>
              <a:xfrm>
                <a:off x="5671126" y="3214146"/>
                <a:ext cx="864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zh-CN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𝜖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50284D1-45B1-D8E3-14E9-D73119B52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126" y="3214146"/>
                <a:ext cx="864000" cy="461665"/>
              </a:xfrm>
              <a:prstGeom prst="rect">
                <a:avLst/>
              </a:prstGeom>
              <a:blipFill>
                <a:blip r:embed="rId8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AF858CB-436C-C070-62CB-F96DEF7A9CA1}"/>
                  </a:ext>
                </a:extLst>
              </p:cNvPr>
              <p:cNvSpPr txBox="1"/>
              <p:nvPr/>
            </p:nvSpPr>
            <p:spPr>
              <a:xfrm>
                <a:off x="4190470" y="1880060"/>
                <a:ext cx="17872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AF858CB-436C-C070-62CB-F96DEF7A9C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470" y="1880060"/>
                <a:ext cx="178723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5FA9675-81E8-D02C-B4CE-41D0046A091B}"/>
                  </a:ext>
                </a:extLst>
              </p:cNvPr>
              <p:cNvSpPr txBox="1"/>
              <p:nvPr/>
            </p:nvSpPr>
            <p:spPr>
              <a:xfrm>
                <a:off x="4190469" y="2419294"/>
                <a:ext cx="1787237" cy="5264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5FA9675-81E8-D02C-B4CE-41D0046A09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469" y="2419294"/>
                <a:ext cx="1787237" cy="52642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直接箭头连接符 68">
            <a:extLst>
              <a:ext uri="{FF2B5EF4-FFF2-40B4-BE49-F238E27FC236}">
                <a16:creationId xmlns:a16="http://schemas.microsoft.com/office/drawing/2014/main" id="{74081C9E-B3FC-9B72-54CA-467083612655}"/>
              </a:ext>
            </a:extLst>
          </p:cNvPr>
          <p:cNvCxnSpPr>
            <a:cxnSpLocks/>
            <a:stCxn id="42" idx="5"/>
            <a:endCxn id="49" idx="1"/>
          </p:cNvCxnSpPr>
          <p:nvPr/>
        </p:nvCxnSpPr>
        <p:spPr>
          <a:xfrm>
            <a:off x="3716273" y="1813316"/>
            <a:ext cx="474197" cy="29757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接箭头连接符 68">
            <a:extLst>
              <a:ext uri="{FF2B5EF4-FFF2-40B4-BE49-F238E27FC236}">
                <a16:creationId xmlns:a16="http://schemas.microsoft.com/office/drawing/2014/main" id="{6DCB0EF6-9151-4126-4191-BFCAA201B27A}"/>
              </a:ext>
            </a:extLst>
          </p:cNvPr>
          <p:cNvCxnSpPr>
            <a:cxnSpLocks/>
            <a:stCxn id="44" idx="7"/>
            <a:endCxn id="51" idx="1"/>
          </p:cNvCxnSpPr>
          <p:nvPr/>
        </p:nvCxnSpPr>
        <p:spPr>
          <a:xfrm flipV="1">
            <a:off x="3716273" y="2682507"/>
            <a:ext cx="474196" cy="3300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4632A7B-615E-91DB-4D56-9BA162610AD2}"/>
                  </a:ext>
                </a:extLst>
              </p:cNvPr>
              <p:cNvSpPr txBox="1"/>
              <p:nvPr/>
            </p:nvSpPr>
            <p:spPr>
              <a:xfrm>
                <a:off x="6748785" y="2135060"/>
                <a:ext cx="148738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Diff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DPO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4632A7B-615E-91DB-4D56-9BA162610A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8785" y="2135060"/>
                <a:ext cx="1487383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直接箭头连接符 68">
            <a:extLst>
              <a:ext uri="{FF2B5EF4-FFF2-40B4-BE49-F238E27FC236}">
                <a16:creationId xmlns:a16="http://schemas.microsoft.com/office/drawing/2014/main" id="{167AA8FA-EF75-AF71-D4EB-33888D27C218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6036982" y="2365892"/>
            <a:ext cx="711803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54745A95-6EDD-55F4-188A-14E26CC62C6D}"/>
              </a:ext>
            </a:extLst>
          </p:cNvPr>
          <p:cNvSpPr txBox="1"/>
          <p:nvPr/>
        </p:nvSpPr>
        <p:spPr>
          <a:xfrm>
            <a:off x="0" y="6595283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OPTIMISTIC DM LIGHT 95" pitchFamily="2" charset="0"/>
                <a:cs typeface="OPTIMISTIC DM LIGHT 95" pitchFamily="2" charset="0"/>
              </a:rPr>
              <a:t>Wallace, Bram, et al. "Diffusion model alignment using direct preference optimization." 2024 IEEE/CVF Conference on Computer Vision and Pattern Recognition (CVPR). IEEE, 2024.</a:t>
            </a:r>
          </a:p>
        </p:txBody>
      </p:sp>
      <p:sp>
        <p:nvSpPr>
          <p:cNvPr id="9" name="椭圆 61">
            <a:extLst>
              <a:ext uri="{FF2B5EF4-FFF2-40B4-BE49-F238E27FC236}">
                <a16:creationId xmlns:a16="http://schemas.microsoft.com/office/drawing/2014/main" id="{81DCC14E-F98F-A164-6280-6805B1B0BED3}"/>
              </a:ext>
            </a:extLst>
          </p:cNvPr>
          <p:cNvSpPr>
            <a:spLocks noChangeAspect="1"/>
          </p:cNvSpPr>
          <p:nvPr/>
        </p:nvSpPr>
        <p:spPr>
          <a:xfrm>
            <a:off x="1852215" y="4190344"/>
            <a:ext cx="864000" cy="864000"/>
          </a:xfrm>
          <a:prstGeom prst="ellipse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62">
                <a:extLst>
                  <a:ext uri="{FF2B5EF4-FFF2-40B4-BE49-F238E27FC236}">
                    <a16:creationId xmlns:a16="http://schemas.microsoft.com/office/drawing/2014/main" id="{AB438230-B98B-B9CB-3D1C-1FC89E7B2A39}"/>
                  </a:ext>
                </a:extLst>
              </p:cNvPr>
              <p:cNvSpPr txBox="1"/>
              <p:nvPr/>
            </p:nvSpPr>
            <p:spPr>
              <a:xfrm>
                <a:off x="1893897" y="4323961"/>
                <a:ext cx="780635" cy="596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0" name="文本框 62">
                <a:extLst>
                  <a:ext uri="{FF2B5EF4-FFF2-40B4-BE49-F238E27FC236}">
                    <a16:creationId xmlns:a16="http://schemas.microsoft.com/office/drawing/2014/main" id="{AB438230-B98B-B9CB-3D1C-1FC89E7B2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3897" y="4323961"/>
                <a:ext cx="780635" cy="596766"/>
              </a:xfrm>
              <a:prstGeom prst="rect">
                <a:avLst/>
              </a:prstGeom>
              <a:blipFill>
                <a:blip r:embed="rId12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箭头连接符 68">
            <a:extLst>
              <a:ext uri="{FF2B5EF4-FFF2-40B4-BE49-F238E27FC236}">
                <a16:creationId xmlns:a16="http://schemas.microsoft.com/office/drawing/2014/main" id="{730AD44A-855A-C80D-D271-7C220C9456E0}"/>
              </a:ext>
            </a:extLst>
          </p:cNvPr>
          <p:cNvCxnSpPr>
            <a:cxnSpLocks/>
            <a:stCxn id="9" idx="6"/>
          </p:cNvCxnSpPr>
          <p:nvPr/>
        </p:nvCxnSpPr>
        <p:spPr>
          <a:xfrm>
            <a:off x="2716215" y="4622344"/>
            <a:ext cx="142008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22FB750-4E88-7B16-8DC7-46BEBEC3B9BA}"/>
                  </a:ext>
                </a:extLst>
              </p:cNvPr>
              <p:cNvSpPr txBox="1"/>
              <p:nvPr/>
            </p:nvSpPr>
            <p:spPr>
              <a:xfrm>
                <a:off x="2825212" y="4169887"/>
                <a:ext cx="105920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22FB750-4E88-7B16-8DC7-46BEBEC3B9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5212" y="4169887"/>
                <a:ext cx="1059204" cy="461665"/>
              </a:xfrm>
              <a:prstGeom prst="rect">
                <a:avLst/>
              </a:prstGeom>
              <a:blipFill>
                <a:blip r:embed="rId13"/>
                <a:stretch>
                  <a:fillRect r="-1190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31B1C74-7407-1466-A4E1-1F3E4C897FD9}"/>
                  </a:ext>
                </a:extLst>
              </p:cNvPr>
              <p:cNvSpPr txBox="1"/>
              <p:nvPr/>
            </p:nvSpPr>
            <p:spPr>
              <a:xfrm>
                <a:off x="4861676" y="4190344"/>
                <a:ext cx="167345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31B1C74-7407-1466-A4E1-1F3E4C897F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1676" y="4190344"/>
                <a:ext cx="1673450" cy="461665"/>
              </a:xfrm>
              <a:prstGeom prst="rect">
                <a:avLst/>
              </a:prstGeom>
              <a:blipFill>
                <a:blip r:embed="rId14"/>
                <a:stretch>
                  <a:fillRect r="-1515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直接箭头连接符 68">
            <a:extLst>
              <a:ext uri="{FF2B5EF4-FFF2-40B4-BE49-F238E27FC236}">
                <a16:creationId xmlns:a16="http://schemas.microsoft.com/office/drawing/2014/main" id="{6A30535C-EF57-2154-FC96-4CC34C9F660C}"/>
              </a:ext>
            </a:extLst>
          </p:cNvPr>
          <p:cNvCxnSpPr>
            <a:cxnSpLocks/>
          </p:cNvCxnSpPr>
          <p:nvPr/>
        </p:nvCxnSpPr>
        <p:spPr>
          <a:xfrm>
            <a:off x="5006406" y="4622674"/>
            <a:ext cx="142008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文本框 3">
            <a:extLst>
              <a:ext uri="{FF2B5EF4-FFF2-40B4-BE49-F238E27FC236}">
                <a16:creationId xmlns:a16="http://schemas.microsoft.com/office/drawing/2014/main" id="{04D238EE-655A-A496-1619-05A6B1682E86}"/>
              </a:ext>
            </a:extLst>
          </p:cNvPr>
          <p:cNvSpPr txBox="1"/>
          <p:nvPr/>
        </p:nvSpPr>
        <p:spPr>
          <a:xfrm>
            <a:off x="6329052" y="4323898"/>
            <a:ext cx="727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PTIMISTIC DM LIGHT 95" pitchFamily="2" charset="0"/>
                <a:cs typeface="OPTIMISTIC DM LIGHT 95" pitchFamily="2" charset="0"/>
              </a:rPr>
              <a:t>· · ·</a:t>
            </a:r>
          </a:p>
        </p:txBody>
      </p:sp>
      <p:cxnSp>
        <p:nvCxnSpPr>
          <p:cNvPr id="31" name="直接箭头连接符 68">
            <a:extLst>
              <a:ext uri="{FF2B5EF4-FFF2-40B4-BE49-F238E27FC236}">
                <a16:creationId xmlns:a16="http://schemas.microsoft.com/office/drawing/2014/main" id="{5016374E-1F7D-5890-91D2-833DCEB5B5F2}"/>
              </a:ext>
            </a:extLst>
          </p:cNvPr>
          <p:cNvCxnSpPr>
            <a:cxnSpLocks/>
          </p:cNvCxnSpPr>
          <p:nvPr/>
        </p:nvCxnSpPr>
        <p:spPr>
          <a:xfrm>
            <a:off x="6960973" y="4616285"/>
            <a:ext cx="1420084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501860F-015F-C6EB-28CF-2C163842224F}"/>
                  </a:ext>
                </a:extLst>
              </p:cNvPr>
              <p:cNvSpPr txBox="1"/>
              <p:nvPr/>
            </p:nvSpPr>
            <p:spPr>
              <a:xfrm>
                <a:off x="6879150" y="4169886"/>
                <a:ext cx="158373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501860F-015F-C6EB-28CF-2C16384222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9150" y="4169886"/>
                <a:ext cx="1583730" cy="461665"/>
              </a:xfrm>
              <a:prstGeom prst="rect">
                <a:avLst/>
              </a:prstGeom>
              <a:blipFill>
                <a:blip r:embed="rId15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椭圆 61">
            <a:extLst>
              <a:ext uri="{FF2B5EF4-FFF2-40B4-BE49-F238E27FC236}">
                <a16:creationId xmlns:a16="http://schemas.microsoft.com/office/drawing/2014/main" id="{D2FEA2B5-1B2E-0060-20D1-99DFD5A9F337}"/>
              </a:ext>
            </a:extLst>
          </p:cNvPr>
          <p:cNvSpPr>
            <a:spLocks noChangeAspect="1"/>
          </p:cNvSpPr>
          <p:nvPr/>
        </p:nvSpPr>
        <p:spPr>
          <a:xfrm>
            <a:off x="8379433" y="4184285"/>
            <a:ext cx="864000" cy="864000"/>
          </a:xfrm>
          <a:prstGeom prst="ellipse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62">
                <a:extLst>
                  <a:ext uri="{FF2B5EF4-FFF2-40B4-BE49-F238E27FC236}">
                    <a16:creationId xmlns:a16="http://schemas.microsoft.com/office/drawing/2014/main" id="{C6EE0E5A-9439-D4D3-4CCA-C71698BC73FD}"/>
                  </a:ext>
                </a:extLst>
              </p:cNvPr>
              <p:cNvSpPr txBox="1"/>
              <p:nvPr/>
            </p:nvSpPr>
            <p:spPr>
              <a:xfrm>
                <a:off x="8421115" y="4319695"/>
                <a:ext cx="78063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34" name="文本框 62">
                <a:extLst>
                  <a:ext uri="{FF2B5EF4-FFF2-40B4-BE49-F238E27FC236}">
                    <a16:creationId xmlns:a16="http://schemas.microsoft.com/office/drawing/2014/main" id="{C6EE0E5A-9439-D4D3-4CCA-C71698BC73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1115" y="4319695"/>
                <a:ext cx="780635" cy="584775"/>
              </a:xfrm>
              <a:prstGeom prst="rect">
                <a:avLst/>
              </a:prstGeom>
              <a:blipFill>
                <a:blip r:embed="rId16"/>
                <a:stretch>
                  <a:fillRect b="-4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椭圆 61">
            <a:extLst>
              <a:ext uri="{FF2B5EF4-FFF2-40B4-BE49-F238E27FC236}">
                <a16:creationId xmlns:a16="http://schemas.microsoft.com/office/drawing/2014/main" id="{CA77F4F1-5B88-DB1D-0C7C-4C00A017F14F}"/>
              </a:ext>
            </a:extLst>
          </p:cNvPr>
          <p:cNvSpPr>
            <a:spLocks noChangeAspect="1"/>
          </p:cNvSpPr>
          <p:nvPr/>
        </p:nvSpPr>
        <p:spPr>
          <a:xfrm>
            <a:off x="9890284" y="4184285"/>
            <a:ext cx="864000" cy="864000"/>
          </a:xfrm>
          <a:prstGeom prst="ellipse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62">
                <a:extLst>
                  <a:ext uri="{FF2B5EF4-FFF2-40B4-BE49-F238E27FC236}">
                    <a16:creationId xmlns:a16="http://schemas.microsoft.com/office/drawing/2014/main" id="{02301107-2D59-E120-2FB5-BC7587F2EC75}"/>
                  </a:ext>
                </a:extLst>
              </p:cNvPr>
              <p:cNvSpPr txBox="1"/>
              <p:nvPr/>
            </p:nvSpPr>
            <p:spPr>
              <a:xfrm>
                <a:off x="9931966" y="4319695"/>
                <a:ext cx="78063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36" name="文本框 62">
                <a:extLst>
                  <a:ext uri="{FF2B5EF4-FFF2-40B4-BE49-F238E27FC236}">
                    <a16:creationId xmlns:a16="http://schemas.microsoft.com/office/drawing/2014/main" id="{02301107-2D59-E120-2FB5-BC7587F2E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1966" y="4319695"/>
                <a:ext cx="780635" cy="584775"/>
              </a:xfrm>
              <a:prstGeom prst="rect">
                <a:avLst/>
              </a:prstGeom>
              <a:blipFill>
                <a:blip r:embed="rId17"/>
                <a:stretch>
                  <a:fillRect b="-4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7ADEBD4-96B3-FE8D-01AD-52B4E1B62654}"/>
                  </a:ext>
                </a:extLst>
              </p:cNvPr>
              <p:cNvSpPr txBox="1"/>
              <p:nvPr/>
            </p:nvSpPr>
            <p:spPr>
              <a:xfrm>
                <a:off x="9155815" y="4391511"/>
                <a:ext cx="78063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7ADEBD4-96B3-FE8D-01AD-52B4E1B62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5815" y="4391511"/>
                <a:ext cx="780635" cy="46166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椭圆 61">
            <a:extLst>
              <a:ext uri="{FF2B5EF4-FFF2-40B4-BE49-F238E27FC236}">
                <a16:creationId xmlns:a16="http://schemas.microsoft.com/office/drawing/2014/main" id="{8A9D594B-250B-00F6-4A67-627BF6A927E9}"/>
              </a:ext>
            </a:extLst>
          </p:cNvPr>
          <p:cNvSpPr>
            <a:spLocks noChangeAspect="1"/>
          </p:cNvSpPr>
          <p:nvPr/>
        </p:nvSpPr>
        <p:spPr>
          <a:xfrm>
            <a:off x="4142406" y="4189866"/>
            <a:ext cx="864000" cy="864000"/>
          </a:xfrm>
          <a:prstGeom prst="ellipse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62">
                <a:extLst>
                  <a:ext uri="{FF2B5EF4-FFF2-40B4-BE49-F238E27FC236}">
                    <a16:creationId xmlns:a16="http://schemas.microsoft.com/office/drawing/2014/main" id="{8237AF53-FDAC-68D8-502F-AE85436A39AB}"/>
                  </a:ext>
                </a:extLst>
              </p:cNvPr>
              <p:cNvSpPr txBox="1"/>
              <p:nvPr/>
            </p:nvSpPr>
            <p:spPr>
              <a:xfrm>
                <a:off x="4122806" y="4313699"/>
                <a:ext cx="780635" cy="596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  <m:sup>
                          <m:r>
                            <a:rPr lang="en-US" altLang="zh-CN" sz="32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39" name="文本框 62">
                <a:extLst>
                  <a:ext uri="{FF2B5EF4-FFF2-40B4-BE49-F238E27FC236}">
                    <a16:creationId xmlns:a16="http://schemas.microsoft.com/office/drawing/2014/main" id="{8237AF53-FDAC-68D8-502F-AE85436A39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2806" y="4313699"/>
                <a:ext cx="780635" cy="596766"/>
              </a:xfrm>
              <a:prstGeom prst="rect">
                <a:avLst/>
              </a:prstGeom>
              <a:blipFill>
                <a:blip r:embed="rId19"/>
                <a:stretch>
                  <a:fillRect r="-19355"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02FF738-699B-F8EF-47F4-3826DFF93387}"/>
                  </a:ext>
                </a:extLst>
              </p:cNvPr>
              <p:cNvSpPr txBox="1"/>
              <p:nvPr/>
            </p:nvSpPr>
            <p:spPr>
              <a:xfrm>
                <a:off x="1173678" y="5516942"/>
                <a:ext cx="98446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50"/>
                  </a:spcBef>
                  <a:spcAft>
                    <a:spcPts val="15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 is not on any denoising trajectory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 would actually produce!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02FF738-699B-F8EF-47F4-3826DFF933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3678" y="5516942"/>
                <a:ext cx="9844644" cy="461665"/>
              </a:xfrm>
              <a:prstGeom prst="rect">
                <a:avLst/>
              </a:prstGeom>
              <a:blipFill>
                <a:blip r:embed="rId20"/>
                <a:stretch>
                  <a:fillRect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6433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椭圆 63">
            <a:extLst>
              <a:ext uri="{FF2B5EF4-FFF2-40B4-BE49-F238E27FC236}">
                <a16:creationId xmlns:a16="http://schemas.microsoft.com/office/drawing/2014/main" id="{8A3172A8-C26B-CE82-91BA-A84482149714}"/>
              </a:ext>
            </a:extLst>
          </p:cNvPr>
          <p:cNvSpPr>
            <a:spLocks noChangeAspect="1"/>
          </p:cNvSpPr>
          <p:nvPr/>
        </p:nvSpPr>
        <p:spPr>
          <a:xfrm>
            <a:off x="6447600" y="4024800"/>
            <a:ext cx="864000" cy="864000"/>
          </a:xfrm>
          <a:prstGeom prst="ellipse">
            <a:avLst/>
          </a:prstGeom>
          <a:solidFill>
            <a:srgbClr val="F7CD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17131C-A3C1-2EC7-C917-190760F6D1B9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InPO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Subtitle"/>
              <p:cNvSpPr txBox="1"/>
              <p:nvPr/>
            </p:nvSpPr>
            <p:spPr>
              <a:xfrm>
                <a:off x="-1" y="636411"/>
                <a:ext cx="1219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50"/>
                  </a:spcBef>
                  <a:spcAft>
                    <a:spcPts val="150"/>
                  </a:spcAft>
                </a:pP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Use DDIM inversion to find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 on the trajectory along which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l-GR" sz="2400" dirty="0">
                    <a:latin typeface="OPTIMISTIC DM LIGHT 95" pitchFamily="2" charset="0"/>
                    <a:cs typeface="OPTIMISTIC DM LIGHT 95" pitchFamily="2" charset="0"/>
                  </a:rPr>
                  <a:t> </a:t>
                </a: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actually produces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0" name="Subtit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636411"/>
                <a:ext cx="12192000" cy="461665"/>
              </a:xfrm>
              <a:prstGeom prst="rect">
                <a:avLst/>
              </a:prstGeom>
              <a:blipFill>
                <a:blip r:embed="rId2"/>
                <a:stretch>
                  <a:fillRect l="-728" t="-7895" r="-114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akeaway"/>
              <p:cNvSpPr txBox="1"/>
              <p:nvPr/>
            </p:nvSpPr>
            <p:spPr>
              <a:xfrm>
                <a:off x="1073925" y="5708061"/>
                <a:ext cx="10058400" cy="496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50"/>
                  </a:spcBef>
                  <a:spcAft>
                    <a:spcPts val="150"/>
                  </a:spcAft>
                </a:pP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Same loss as Diffusion-DPO, 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gt</m:t>
                        </m:r>
                      </m:sub>
                    </m:sSub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 come from </a:t>
                </a:r>
                <a:r>
                  <a:rPr lang="en-US" sz="2400" dirty="0">
                    <a:solidFill>
                      <a:srgbClr val="FF0000"/>
                    </a:solidFill>
                    <a:latin typeface="OPTIMISTIC DM LIGHT 95" pitchFamily="2" charset="0"/>
                    <a:cs typeface="OPTIMISTIC DM LIGHT 95" pitchFamily="2" charset="0"/>
                  </a:rPr>
                  <a:t>DDIM inversion</a:t>
                </a:r>
                <a:endParaRPr lang="en-US" sz="2400" dirty="0">
                  <a:latin typeface="OPTIMISTIC DM LIGHT 95" pitchFamily="2" charset="0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23" name="Takeaway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925" y="5708061"/>
                <a:ext cx="10058400" cy="496546"/>
              </a:xfrm>
              <a:prstGeom prst="rect">
                <a:avLst/>
              </a:prstGeom>
              <a:blipFill>
                <a:blip r:embed="rId3"/>
                <a:stretch>
                  <a:fillRect t="-10000" r="-378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itation"/>
          <p:cNvSpPr txBox="1"/>
          <p:nvPr/>
        </p:nvSpPr>
        <p:spPr>
          <a:xfrm>
            <a:off x="0" y="6595283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50"/>
              </a:spcBef>
              <a:spcAft>
                <a:spcPts val="150"/>
              </a:spcAft>
            </a:pPr>
            <a:r>
              <a:rPr lang="en-US" sz="900" dirty="0">
                <a:latin typeface="OPTIMISTIC DM LIGHT 95" pitchFamily="2" charset="0"/>
                <a:cs typeface="OPTIMISTIC DM LIGHT 95" pitchFamily="2" charset="0"/>
              </a:rPr>
              <a:t>Lu, Yunhong, et al. "InPO: Inversion preference optimization with reparametrized DDIM for efficient diffusion model alignment." 2025 IEEE/CVF Conference on Computer Vision and Pattern Recognition (CVPR). IEEE, 2025.</a:t>
            </a:r>
          </a:p>
        </p:txBody>
      </p:sp>
      <p:sp>
        <p:nvSpPr>
          <p:cNvPr id="28" name="椭圆 61">
            <a:extLst>
              <a:ext uri="{FF2B5EF4-FFF2-40B4-BE49-F238E27FC236}">
                <a16:creationId xmlns:a16="http://schemas.microsoft.com/office/drawing/2014/main" id="{480484E2-371E-5683-387A-7E622DDE759C}"/>
              </a:ext>
            </a:extLst>
          </p:cNvPr>
          <p:cNvSpPr>
            <a:spLocks noChangeAspect="1"/>
          </p:cNvSpPr>
          <p:nvPr/>
        </p:nvSpPr>
        <p:spPr>
          <a:xfrm>
            <a:off x="8112612" y="2213926"/>
            <a:ext cx="864000" cy="864000"/>
          </a:xfrm>
          <a:prstGeom prst="ellipse">
            <a:avLst/>
          </a:prstGeom>
          <a:solidFill>
            <a:srgbClr val="D5E7D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62">
                <a:extLst>
                  <a:ext uri="{FF2B5EF4-FFF2-40B4-BE49-F238E27FC236}">
                    <a16:creationId xmlns:a16="http://schemas.microsoft.com/office/drawing/2014/main" id="{D22FB0D2-946F-3322-0807-655A5FCDF90E}"/>
                  </a:ext>
                </a:extLst>
              </p:cNvPr>
              <p:cNvSpPr txBox="1"/>
              <p:nvPr/>
            </p:nvSpPr>
            <p:spPr>
              <a:xfrm>
                <a:off x="8154294" y="2349336"/>
                <a:ext cx="78063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00DB6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sup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9" name="文本框 62">
                <a:extLst>
                  <a:ext uri="{FF2B5EF4-FFF2-40B4-BE49-F238E27FC236}">
                    <a16:creationId xmlns:a16="http://schemas.microsoft.com/office/drawing/2014/main" id="{D22FB0D2-946F-3322-0807-655A5FCDF9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4294" y="2349336"/>
                <a:ext cx="780635" cy="584775"/>
              </a:xfrm>
              <a:prstGeom prst="rect">
                <a:avLst/>
              </a:prstGeom>
              <a:blipFill>
                <a:blip r:embed="rId4"/>
                <a:stretch>
                  <a:fillRect b="-6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椭圆 63">
            <a:extLst>
              <a:ext uri="{FF2B5EF4-FFF2-40B4-BE49-F238E27FC236}">
                <a16:creationId xmlns:a16="http://schemas.microsoft.com/office/drawing/2014/main" id="{B5A04E70-40EA-E857-24FD-E8942D8B4B18}"/>
              </a:ext>
            </a:extLst>
          </p:cNvPr>
          <p:cNvSpPr>
            <a:spLocks noChangeAspect="1"/>
          </p:cNvSpPr>
          <p:nvPr/>
        </p:nvSpPr>
        <p:spPr>
          <a:xfrm>
            <a:off x="8112612" y="4033024"/>
            <a:ext cx="864000" cy="864000"/>
          </a:xfrm>
          <a:prstGeom prst="ellipse">
            <a:avLst/>
          </a:prstGeom>
          <a:solidFill>
            <a:srgbClr val="F7CD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64">
                <a:extLst>
                  <a:ext uri="{FF2B5EF4-FFF2-40B4-BE49-F238E27FC236}">
                    <a16:creationId xmlns:a16="http://schemas.microsoft.com/office/drawing/2014/main" id="{11C745B1-664E-8913-ED4D-9863542ABBBD}"/>
                  </a:ext>
                </a:extLst>
              </p:cNvPr>
              <p:cNvSpPr txBox="1"/>
              <p:nvPr/>
            </p:nvSpPr>
            <p:spPr>
              <a:xfrm>
                <a:off x="8283397" y="4169136"/>
                <a:ext cx="546440" cy="607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p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31" name="文本框 64">
                <a:extLst>
                  <a:ext uri="{FF2B5EF4-FFF2-40B4-BE49-F238E27FC236}">
                    <a16:creationId xmlns:a16="http://schemas.microsoft.com/office/drawing/2014/main" id="{11C745B1-664E-8913-ED4D-9863542ABB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3397" y="4169136"/>
                <a:ext cx="546440" cy="607410"/>
              </a:xfrm>
              <a:prstGeom prst="rect">
                <a:avLst/>
              </a:prstGeom>
              <a:blipFill>
                <a:blip r:embed="rId5"/>
                <a:stretch>
                  <a:fillRect l="-2273" r="-4545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直接箭头连接符 68">
            <a:extLst>
              <a:ext uri="{FF2B5EF4-FFF2-40B4-BE49-F238E27FC236}">
                <a16:creationId xmlns:a16="http://schemas.microsoft.com/office/drawing/2014/main" id="{31BF37C9-DB88-F9D7-81E9-1EEE1ADDF9C1}"/>
              </a:ext>
            </a:extLst>
          </p:cNvPr>
          <p:cNvCxnSpPr>
            <a:cxnSpLocks/>
            <a:stCxn id="28" idx="2"/>
            <a:endCxn id="72" idx="6"/>
          </p:cNvCxnSpPr>
          <p:nvPr/>
        </p:nvCxnSpPr>
        <p:spPr>
          <a:xfrm flipH="1">
            <a:off x="7316130" y="2645926"/>
            <a:ext cx="79648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椭圆 61">
            <a:extLst>
              <a:ext uri="{FF2B5EF4-FFF2-40B4-BE49-F238E27FC236}">
                <a16:creationId xmlns:a16="http://schemas.microsoft.com/office/drawing/2014/main" id="{D5E608A9-B9AF-D3E8-F9BF-BB21ADC066D3}"/>
              </a:ext>
            </a:extLst>
          </p:cNvPr>
          <p:cNvSpPr>
            <a:spLocks noChangeAspect="1"/>
          </p:cNvSpPr>
          <p:nvPr/>
        </p:nvSpPr>
        <p:spPr>
          <a:xfrm>
            <a:off x="2978803" y="2222825"/>
            <a:ext cx="864000" cy="864000"/>
          </a:xfrm>
          <a:prstGeom prst="ellipse">
            <a:avLst/>
          </a:prstGeom>
          <a:solidFill>
            <a:srgbClr val="D5E7D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62">
                <a:extLst>
                  <a:ext uri="{FF2B5EF4-FFF2-40B4-BE49-F238E27FC236}">
                    <a16:creationId xmlns:a16="http://schemas.microsoft.com/office/drawing/2014/main" id="{3CCD61BC-9A66-298F-86C1-2B03A4E76BCB}"/>
                  </a:ext>
                </a:extLst>
              </p:cNvPr>
              <p:cNvSpPr txBox="1"/>
              <p:nvPr/>
            </p:nvSpPr>
            <p:spPr>
              <a:xfrm>
                <a:off x="3020485" y="2356442"/>
                <a:ext cx="780635" cy="596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00DB6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sup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35" name="文本框 62">
                <a:extLst>
                  <a:ext uri="{FF2B5EF4-FFF2-40B4-BE49-F238E27FC236}">
                    <a16:creationId xmlns:a16="http://schemas.microsoft.com/office/drawing/2014/main" id="{3CCD61BC-9A66-298F-86C1-2B03A4E76B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485" y="2356442"/>
                <a:ext cx="780635" cy="596766"/>
              </a:xfrm>
              <a:prstGeom prst="rect">
                <a:avLst/>
              </a:prstGeom>
              <a:blipFill>
                <a:blip r:embed="rId6"/>
                <a:stretch>
                  <a:fillRect b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椭圆 63">
            <a:extLst>
              <a:ext uri="{FF2B5EF4-FFF2-40B4-BE49-F238E27FC236}">
                <a16:creationId xmlns:a16="http://schemas.microsoft.com/office/drawing/2014/main" id="{74EA1C85-336E-D874-79F5-98A5DAEF5DE2}"/>
              </a:ext>
            </a:extLst>
          </p:cNvPr>
          <p:cNvSpPr>
            <a:spLocks noChangeAspect="1"/>
          </p:cNvSpPr>
          <p:nvPr/>
        </p:nvSpPr>
        <p:spPr>
          <a:xfrm>
            <a:off x="2978803" y="4033024"/>
            <a:ext cx="864000" cy="864000"/>
          </a:xfrm>
          <a:prstGeom prst="ellipse">
            <a:avLst/>
          </a:prstGeom>
          <a:solidFill>
            <a:srgbClr val="F7CDC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64">
                <a:extLst>
                  <a:ext uri="{FF2B5EF4-FFF2-40B4-BE49-F238E27FC236}">
                    <a16:creationId xmlns:a16="http://schemas.microsoft.com/office/drawing/2014/main" id="{43B9C072-D9A8-23D9-EA56-6397E8634F12}"/>
                  </a:ext>
                </a:extLst>
              </p:cNvPr>
              <p:cNvSpPr txBox="1"/>
              <p:nvPr/>
            </p:nvSpPr>
            <p:spPr>
              <a:xfrm>
                <a:off x="3137583" y="4164525"/>
                <a:ext cx="546440" cy="600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p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37" name="文本框 64">
                <a:extLst>
                  <a:ext uri="{FF2B5EF4-FFF2-40B4-BE49-F238E27FC236}">
                    <a16:creationId xmlns:a16="http://schemas.microsoft.com/office/drawing/2014/main" id="{43B9C072-D9A8-23D9-EA56-6397E8634F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583" y="4164525"/>
                <a:ext cx="546440" cy="600998"/>
              </a:xfrm>
              <a:prstGeom prst="rect">
                <a:avLst/>
              </a:prstGeom>
              <a:blipFill>
                <a:blip r:embed="rId7"/>
                <a:stretch>
                  <a:fillRect l="-2326" b="-2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21C54D4-2DA1-170D-2DFC-6ADCF5DC3C06}"/>
                  </a:ext>
                </a:extLst>
              </p:cNvPr>
              <p:cNvSpPr txBox="1"/>
              <p:nvPr/>
            </p:nvSpPr>
            <p:spPr>
              <a:xfrm>
                <a:off x="9273580" y="2614391"/>
                <a:ext cx="2455200" cy="8712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gt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00DB6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DB6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DB6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21C54D4-2DA1-170D-2DFC-6ADCF5DC3C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3580" y="2614391"/>
                <a:ext cx="2455200" cy="871200"/>
              </a:xfrm>
              <a:prstGeom prst="rect">
                <a:avLst/>
              </a:prstGeom>
              <a:blipFill>
                <a:blip r:embed="rId8"/>
                <a:stretch>
                  <a:fillRect b="-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Subtitle">
            <a:extLst>
              <a:ext uri="{FF2B5EF4-FFF2-40B4-BE49-F238E27FC236}">
                <a16:creationId xmlns:a16="http://schemas.microsoft.com/office/drawing/2014/main" id="{3D8D7D6A-CBE8-3FFC-FFEF-08E1A7B4B9C0}"/>
              </a:ext>
            </a:extLst>
          </p:cNvPr>
          <p:cNvSpPr txBox="1"/>
          <p:nvPr/>
        </p:nvSpPr>
        <p:spPr>
          <a:xfrm>
            <a:off x="4598898" y="1729273"/>
            <a:ext cx="2994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DDIM Inversion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0C2CFC0-6E73-8394-C663-EB59B2E1405E}"/>
                  </a:ext>
                </a:extLst>
              </p:cNvPr>
              <p:cNvSpPr txBox="1"/>
              <p:nvPr/>
            </p:nvSpPr>
            <p:spPr>
              <a:xfrm>
                <a:off x="9273580" y="3655577"/>
                <a:ext cx="2455200" cy="9102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 panose="02040503050406030204" pitchFamily="18" charset="0"/>
                            </a:rPr>
                            <m:t>gt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0C2CFC0-6E73-8394-C663-EB59B2E140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3580" y="3655577"/>
                <a:ext cx="2455200" cy="910249"/>
              </a:xfrm>
              <a:prstGeom prst="rect">
                <a:avLst/>
              </a:prstGeom>
              <a:blipFill>
                <a:blip r:embed="rId9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8498219-2D80-ACF7-7C97-32DCB3ED19AA}"/>
                  </a:ext>
                </a:extLst>
              </p:cNvPr>
              <p:cNvSpPr txBox="1"/>
              <p:nvPr/>
            </p:nvSpPr>
            <p:spPr>
              <a:xfrm>
                <a:off x="4190470" y="3030464"/>
                <a:ext cx="178723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8498219-2D80-ACF7-7C97-32DCB3ED19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470" y="3030464"/>
                <a:ext cx="178723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928371C-5F12-B672-146D-DB65A8F5153E}"/>
                  </a:ext>
                </a:extLst>
              </p:cNvPr>
              <p:cNvSpPr txBox="1"/>
              <p:nvPr/>
            </p:nvSpPr>
            <p:spPr>
              <a:xfrm>
                <a:off x="4190469" y="3569698"/>
                <a:ext cx="1787237" cy="5264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9928371C-5F12-B672-146D-DB65A8F515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469" y="3569698"/>
                <a:ext cx="1787237" cy="52642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直接箭头连接符 68">
            <a:extLst>
              <a:ext uri="{FF2B5EF4-FFF2-40B4-BE49-F238E27FC236}">
                <a16:creationId xmlns:a16="http://schemas.microsoft.com/office/drawing/2014/main" id="{CD40C7EC-1B21-C332-40B4-E0ACB1DF58A8}"/>
              </a:ext>
            </a:extLst>
          </p:cNvPr>
          <p:cNvCxnSpPr>
            <a:cxnSpLocks/>
            <a:endCxn id="58" idx="1"/>
          </p:cNvCxnSpPr>
          <p:nvPr/>
        </p:nvCxnSpPr>
        <p:spPr>
          <a:xfrm>
            <a:off x="3716273" y="2963720"/>
            <a:ext cx="474197" cy="297577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直接箭头连接符 68">
            <a:extLst>
              <a:ext uri="{FF2B5EF4-FFF2-40B4-BE49-F238E27FC236}">
                <a16:creationId xmlns:a16="http://schemas.microsoft.com/office/drawing/2014/main" id="{7160DA90-8783-1A29-61FE-ABE18E5C7315}"/>
              </a:ext>
            </a:extLst>
          </p:cNvPr>
          <p:cNvCxnSpPr>
            <a:cxnSpLocks/>
            <a:endCxn id="59" idx="1"/>
          </p:cNvCxnSpPr>
          <p:nvPr/>
        </p:nvCxnSpPr>
        <p:spPr>
          <a:xfrm flipV="1">
            <a:off x="3716273" y="3832911"/>
            <a:ext cx="474196" cy="33006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9665A51-99C7-75F0-0908-14D5A273FD2D}"/>
                  </a:ext>
                </a:extLst>
              </p:cNvPr>
              <p:cNvSpPr txBox="1"/>
              <p:nvPr/>
            </p:nvSpPr>
            <p:spPr>
              <a:xfrm>
                <a:off x="6748785" y="3285464"/>
                <a:ext cx="148738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Diff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DPO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79665A51-99C7-75F0-0908-14D5A273FD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8785" y="3285464"/>
                <a:ext cx="1487383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直接箭头连接符 68">
            <a:extLst>
              <a:ext uri="{FF2B5EF4-FFF2-40B4-BE49-F238E27FC236}">
                <a16:creationId xmlns:a16="http://schemas.microsoft.com/office/drawing/2014/main" id="{78B2E5DC-1817-ECB2-1070-F7698C3A9C1B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6036982" y="3516296"/>
            <a:ext cx="711803" cy="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箭头连接符 68">
            <a:extLst>
              <a:ext uri="{FF2B5EF4-FFF2-40B4-BE49-F238E27FC236}">
                <a16:creationId xmlns:a16="http://schemas.microsoft.com/office/drawing/2014/main" id="{518C4883-D607-77EB-2B7C-D2B035A42C6D}"/>
              </a:ext>
            </a:extLst>
          </p:cNvPr>
          <p:cNvCxnSpPr>
            <a:cxnSpLocks/>
            <a:stCxn id="40" idx="1"/>
            <a:endCxn id="62" idx="3"/>
          </p:cNvCxnSpPr>
          <p:nvPr/>
        </p:nvCxnSpPr>
        <p:spPr>
          <a:xfrm flipH="1">
            <a:off x="8236168" y="3049991"/>
            <a:ext cx="1037412" cy="46630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直接箭头连接符 68">
            <a:extLst>
              <a:ext uri="{FF2B5EF4-FFF2-40B4-BE49-F238E27FC236}">
                <a16:creationId xmlns:a16="http://schemas.microsoft.com/office/drawing/2014/main" id="{E1E5B126-692A-B8E8-26EC-086C9C20F4B3}"/>
              </a:ext>
            </a:extLst>
          </p:cNvPr>
          <p:cNvCxnSpPr>
            <a:cxnSpLocks/>
            <a:stCxn id="49" idx="1"/>
            <a:endCxn id="62" idx="3"/>
          </p:cNvCxnSpPr>
          <p:nvPr/>
        </p:nvCxnSpPr>
        <p:spPr>
          <a:xfrm flipH="1" flipV="1">
            <a:off x="8236168" y="3516297"/>
            <a:ext cx="1037412" cy="59440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椭圆 61">
            <a:extLst>
              <a:ext uri="{FF2B5EF4-FFF2-40B4-BE49-F238E27FC236}">
                <a16:creationId xmlns:a16="http://schemas.microsoft.com/office/drawing/2014/main" id="{B6C5225B-87E2-E76A-5ACD-87D2CEBC8F39}"/>
              </a:ext>
            </a:extLst>
          </p:cNvPr>
          <p:cNvSpPr>
            <a:spLocks noChangeAspect="1"/>
          </p:cNvSpPr>
          <p:nvPr/>
        </p:nvSpPr>
        <p:spPr>
          <a:xfrm>
            <a:off x="6452130" y="2213926"/>
            <a:ext cx="864000" cy="864000"/>
          </a:xfrm>
          <a:prstGeom prst="ellipse">
            <a:avLst/>
          </a:prstGeom>
          <a:solidFill>
            <a:srgbClr val="D5E7D5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文本框 62">
                <a:extLst>
                  <a:ext uri="{FF2B5EF4-FFF2-40B4-BE49-F238E27FC236}">
                    <a16:creationId xmlns:a16="http://schemas.microsoft.com/office/drawing/2014/main" id="{3192FAF8-AAB1-407E-D5DF-1BA92830DB83}"/>
                  </a:ext>
                </a:extLst>
              </p:cNvPr>
              <p:cNvSpPr txBox="1"/>
              <p:nvPr/>
            </p:nvSpPr>
            <p:spPr>
              <a:xfrm>
                <a:off x="6493812" y="2349336"/>
                <a:ext cx="78063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00DB6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sup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73" name="文本框 62">
                <a:extLst>
                  <a:ext uri="{FF2B5EF4-FFF2-40B4-BE49-F238E27FC236}">
                    <a16:creationId xmlns:a16="http://schemas.microsoft.com/office/drawing/2014/main" id="{3192FAF8-AAB1-407E-D5DF-1BA92830D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3812" y="2349336"/>
                <a:ext cx="780635" cy="584775"/>
              </a:xfrm>
              <a:prstGeom prst="rect">
                <a:avLst/>
              </a:prstGeom>
              <a:blipFill>
                <a:blip r:embed="rId13"/>
                <a:stretch>
                  <a:fillRect b="-4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直接箭头连接符 68">
            <a:extLst>
              <a:ext uri="{FF2B5EF4-FFF2-40B4-BE49-F238E27FC236}">
                <a16:creationId xmlns:a16="http://schemas.microsoft.com/office/drawing/2014/main" id="{0589485D-CE6A-2A1A-C671-B9A6BF0DC1E9}"/>
              </a:ext>
            </a:extLst>
          </p:cNvPr>
          <p:cNvCxnSpPr>
            <a:cxnSpLocks/>
            <a:stCxn id="72" idx="2"/>
            <a:endCxn id="79" idx="3"/>
          </p:cNvCxnSpPr>
          <p:nvPr/>
        </p:nvCxnSpPr>
        <p:spPr>
          <a:xfrm flipH="1">
            <a:off x="5511334" y="2645926"/>
            <a:ext cx="940796" cy="778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文本框 3">
            <a:extLst>
              <a:ext uri="{FF2B5EF4-FFF2-40B4-BE49-F238E27FC236}">
                <a16:creationId xmlns:a16="http://schemas.microsoft.com/office/drawing/2014/main" id="{77B6978A-F9CE-BB43-BADF-7A29C242671B}"/>
              </a:ext>
            </a:extLst>
          </p:cNvPr>
          <p:cNvSpPr txBox="1"/>
          <p:nvPr/>
        </p:nvSpPr>
        <p:spPr>
          <a:xfrm>
            <a:off x="4783599" y="2361327"/>
            <a:ext cx="727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PTIMISTIC DM LIGHT 95" pitchFamily="2" charset="0"/>
                <a:cs typeface="OPTIMISTIC DM LIGHT 95" pitchFamily="2" charset="0"/>
              </a:rPr>
              <a:t>· · ·</a:t>
            </a:r>
          </a:p>
        </p:txBody>
      </p:sp>
      <p:cxnSp>
        <p:nvCxnSpPr>
          <p:cNvPr id="80" name="直接箭头连接符 68">
            <a:extLst>
              <a:ext uri="{FF2B5EF4-FFF2-40B4-BE49-F238E27FC236}">
                <a16:creationId xmlns:a16="http://schemas.microsoft.com/office/drawing/2014/main" id="{AF590FD0-8369-A2E5-B567-A2F8A43FC87A}"/>
              </a:ext>
            </a:extLst>
          </p:cNvPr>
          <p:cNvCxnSpPr>
            <a:cxnSpLocks/>
            <a:stCxn id="79" idx="1"/>
          </p:cNvCxnSpPr>
          <p:nvPr/>
        </p:nvCxnSpPr>
        <p:spPr>
          <a:xfrm flipH="1">
            <a:off x="3842803" y="2653715"/>
            <a:ext cx="940796" cy="417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直接箭头连接符 68">
            <a:extLst>
              <a:ext uri="{FF2B5EF4-FFF2-40B4-BE49-F238E27FC236}">
                <a16:creationId xmlns:a16="http://schemas.microsoft.com/office/drawing/2014/main" id="{C9C3B9D0-8CE4-431D-0F06-02DCF1A3423C}"/>
              </a:ext>
            </a:extLst>
          </p:cNvPr>
          <p:cNvCxnSpPr>
            <a:cxnSpLocks/>
          </p:cNvCxnSpPr>
          <p:nvPr/>
        </p:nvCxnSpPr>
        <p:spPr>
          <a:xfrm flipH="1">
            <a:off x="7311600" y="4456800"/>
            <a:ext cx="79648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文本框 62">
                <a:extLst>
                  <a:ext uri="{FF2B5EF4-FFF2-40B4-BE49-F238E27FC236}">
                    <a16:creationId xmlns:a16="http://schemas.microsoft.com/office/drawing/2014/main" id="{EC1C894C-1C2B-42FC-3123-57455AF13A1A}"/>
                  </a:ext>
                </a:extLst>
              </p:cNvPr>
              <p:cNvSpPr txBox="1"/>
              <p:nvPr/>
            </p:nvSpPr>
            <p:spPr>
              <a:xfrm>
                <a:off x="6491018" y="4160447"/>
                <a:ext cx="780635" cy="5936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𝜅</m:t>
                          </m:r>
                        </m:sub>
                        <m:sup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sup>
                      </m:sSubSup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85" name="文本框 62">
                <a:extLst>
                  <a:ext uri="{FF2B5EF4-FFF2-40B4-BE49-F238E27FC236}">
                    <a16:creationId xmlns:a16="http://schemas.microsoft.com/office/drawing/2014/main" id="{EC1C894C-1C2B-42FC-3123-57455AF13A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1018" y="4160447"/>
                <a:ext cx="780635" cy="593624"/>
              </a:xfrm>
              <a:prstGeom prst="rect">
                <a:avLst/>
              </a:prstGeom>
              <a:blipFill>
                <a:blip r:embed="rId14"/>
                <a:stretch>
                  <a:fillRect b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直接箭头连接符 68">
            <a:extLst>
              <a:ext uri="{FF2B5EF4-FFF2-40B4-BE49-F238E27FC236}">
                <a16:creationId xmlns:a16="http://schemas.microsoft.com/office/drawing/2014/main" id="{006EB5DE-922D-CF1E-F496-A6FC058AC725}"/>
              </a:ext>
            </a:extLst>
          </p:cNvPr>
          <p:cNvCxnSpPr>
            <a:cxnSpLocks/>
            <a:endCxn id="87" idx="3"/>
          </p:cNvCxnSpPr>
          <p:nvPr/>
        </p:nvCxnSpPr>
        <p:spPr>
          <a:xfrm flipH="1">
            <a:off x="5508540" y="4456800"/>
            <a:ext cx="939060" cy="8026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文本框 3">
            <a:extLst>
              <a:ext uri="{FF2B5EF4-FFF2-40B4-BE49-F238E27FC236}">
                <a16:creationId xmlns:a16="http://schemas.microsoft.com/office/drawing/2014/main" id="{4C7C0C6D-260A-6B67-8CA9-17124083D124}"/>
              </a:ext>
            </a:extLst>
          </p:cNvPr>
          <p:cNvSpPr txBox="1"/>
          <p:nvPr/>
        </p:nvSpPr>
        <p:spPr>
          <a:xfrm>
            <a:off x="4780805" y="4172438"/>
            <a:ext cx="7277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OPTIMISTIC DM LIGHT 95" pitchFamily="2" charset="0"/>
                <a:cs typeface="OPTIMISTIC DM LIGHT 95" pitchFamily="2" charset="0"/>
              </a:rPr>
              <a:t>· · ·</a:t>
            </a:r>
          </a:p>
        </p:txBody>
      </p:sp>
      <p:cxnSp>
        <p:nvCxnSpPr>
          <p:cNvPr id="88" name="直接箭头连接符 68">
            <a:extLst>
              <a:ext uri="{FF2B5EF4-FFF2-40B4-BE49-F238E27FC236}">
                <a16:creationId xmlns:a16="http://schemas.microsoft.com/office/drawing/2014/main" id="{3F5A54DA-E793-2907-3E5D-17B8F971E061}"/>
              </a:ext>
            </a:extLst>
          </p:cNvPr>
          <p:cNvCxnSpPr>
            <a:cxnSpLocks/>
            <a:stCxn id="87" idx="1"/>
          </p:cNvCxnSpPr>
          <p:nvPr/>
        </p:nvCxnSpPr>
        <p:spPr>
          <a:xfrm flipH="1">
            <a:off x="3840009" y="4464826"/>
            <a:ext cx="940796" cy="417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Subtitle">
            <a:extLst>
              <a:ext uri="{FF2B5EF4-FFF2-40B4-BE49-F238E27FC236}">
                <a16:creationId xmlns:a16="http://schemas.microsoft.com/office/drawing/2014/main" id="{EE790323-6464-378C-F720-0AE0F0929B15}"/>
              </a:ext>
            </a:extLst>
          </p:cNvPr>
          <p:cNvSpPr txBox="1"/>
          <p:nvPr/>
        </p:nvSpPr>
        <p:spPr>
          <a:xfrm>
            <a:off x="4598898" y="4911685"/>
            <a:ext cx="2994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DDIM Inversion</a:t>
            </a:r>
          </a:p>
        </p:txBody>
      </p:sp>
    </p:spTree>
    <p:extLst>
      <p:ext uri="{BB962C8B-B14F-4D97-AF65-F5344CB8AC3E}">
        <p14:creationId xmlns:p14="http://schemas.microsoft.com/office/powerpoint/2010/main" val="2388415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25EF17-3BA4-301B-FBDD-8F6A0FC40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044071"/>
            <a:ext cx="7772400" cy="5030360"/>
          </a:xfrm>
          <a:prstGeom prst="rect">
            <a:avLst/>
          </a:prstGeom>
        </p:spPr>
      </p:pic>
      <p:sp>
        <p:nvSpPr>
          <p:cNvPr id="5" name="Citation">
            <a:extLst>
              <a:ext uri="{FF2B5EF4-FFF2-40B4-BE49-F238E27FC236}">
                <a16:creationId xmlns:a16="http://schemas.microsoft.com/office/drawing/2014/main" id="{A5630F80-5E50-C6EE-614B-FDFA1F4D35CF}"/>
              </a:ext>
            </a:extLst>
          </p:cNvPr>
          <p:cNvSpPr txBox="1"/>
          <p:nvPr/>
        </p:nvSpPr>
        <p:spPr>
          <a:xfrm>
            <a:off x="0" y="6595283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50"/>
              </a:spcBef>
              <a:spcAft>
                <a:spcPts val="150"/>
              </a:spcAft>
            </a:pPr>
            <a:r>
              <a:rPr lang="en-US" sz="900" dirty="0">
                <a:latin typeface="OPTIMISTIC DM LIGHT 95" pitchFamily="2" charset="0"/>
                <a:cs typeface="OPTIMISTIC DM LIGHT 95" pitchFamily="2" charset="0"/>
              </a:rPr>
              <a:t>Lu, Yunhong, et al. "InPO: Inversion preference optimization with reparametrized DDIM for efficient diffusion model alignment." 2025 IEEE/CVF Conference on Computer Vision and Pattern Recognition (CVPR). IEEE, 2025.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A24DBD-6D0F-BCC0-9578-F0DB2C82EBB9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InPO</a:t>
            </a:r>
          </a:p>
        </p:txBody>
      </p:sp>
    </p:spTree>
    <p:extLst>
      <p:ext uri="{BB962C8B-B14F-4D97-AF65-F5344CB8AC3E}">
        <p14:creationId xmlns:p14="http://schemas.microsoft.com/office/powerpoint/2010/main" val="20387861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DA51D57-C616-DFC6-7848-90E7643AAB62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3600" dirty="0">
                <a:latin typeface="OPTIMISTIC DM LIGHT 95" pitchFamily="2" charset="0"/>
                <a:cs typeface="OPTIMISTIC DM LIGHT 95" pitchFamily="2" charset="0"/>
              </a:rPr>
              <a:t>Challenge 3: Is the Reference the Right Anchor?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A024DC8-B290-B346-AA42-C2FBAB85F2B1}"/>
                  </a:ext>
                </a:extLst>
              </p:cNvPr>
              <p:cNvSpPr txBox="1"/>
              <p:nvPr/>
            </p:nvSpPr>
            <p:spPr>
              <a:xfrm>
                <a:off x="1521959" y="2810807"/>
                <a:ext cx="9148082" cy="1034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DPO</m:t>
                          </m:r>
                        </m:sub>
                      </m:sSub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p>
                          </m:sSubSup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func>
                        <m:funcPr>
                          <m:ctrlPr>
                            <a:rPr lang="en-US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800">
                                      <a:latin typeface="Cambria Math" panose="02040503050406030204" pitchFamily="18" charset="0"/>
                                    </a:rPr>
                                    <m:t>ref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den>
                          </m:f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800">
                                      <a:latin typeface="Cambria Math" panose="02040503050406030204" pitchFamily="18" charset="0"/>
                                    </a:rPr>
                                    <m:t>ref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den>
                          </m:f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A024DC8-B290-B346-AA42-C2FBAB85F2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1959" y="2810807"/>
                <a:ext cx="9148082" cy="1034642"/>
              </a:xfrm>
              <a:prstGeom prst="rect">
                <a:avLst/>
              </a:prstGeom>
              <a:blipFill>
                <a:blip r:embed="rId3"/>
                <a:stretch>
                  <a:fillRect l="-555" r="-971" b="-60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41193E-568A-8A86-3110-5BB525A16308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3795216" y="3556048"/>
            <a:ext cx="1582001" cy="1506459"/>
          </a:xfrm>
          <a:prstGeom prst="straightConnector1">
            <a:avLst/>
          </a:prstGeom>
          <a:ln w="28575">
            <a:solidFill>
              <a:srgbClr val="C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D798ADA-4438-2E02-B49D-FDA4D519AB17}"/>
              </a:ext>
            </a:extLst>
          </p:cNvPr>
          <p:cNvSpPr txBox="1"/>
          <p:nvPr/>
        </p:nvSpPr>
        <p:spPr>
          <a:xfrm>
            <a:off x="1844723" y="5062507"/>
            <a:ext cx="3900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KL coefficient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A5AA29C-5E62-77EC-0D83-062378E51239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6814784" y="3845449"/>
            <a:ext cx="1506938" cy="1217057"/>
          </a:xfrm>
          <a:prstGeom prst="straightConnector1">
            <a:avLst/>
          </a:prstGeom>
          <a:ln w="28575">
            <a:solidFill>
              <a:srgbClr val="C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6EE446D-0DBF-8ABD-2A89-0B8AC2478AB0}"/>
              </a:ext>
            </a:extLst>
          </p:cNvPr>
          <p:cNvSpPr txBox="1"/>
          <p:nvPr/>
        </p:nvSpPr>
        <p:spPr>
          <a:xfrm>
            <a:off x="6096000" y="5062506"/>
            <a:ext cx="4451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Reference policy: the anchor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1D8D23B-C7BB-745F-F4B2-C2996E887441}"/>
                  </a:ext>
                </a:extLst>
              </p:cNvPr>
              <p:cNvSpPr txBox="1"/>
              <p:nvPr/>
            </p:nvSpPr>
            <p:spPr>
              <a:xfrm>
                <a:off x="1369065" y="1352402"/>
                <a:ext cx="9453870" cy="6227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 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𝔻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KL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)∥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ref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)]</m:t>
                          </m:r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1D8D23B-C7BB-745F-F4B2-C2996E887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9065" y="1352402"/>
                <a:ext cx="9453870" cy="622735"/>
              </a:xfrm>
              <a:prstGeom prst="rect">
                <a:avLst/>
              </a:prstGeom>
              <a:blipFill>
                <a:blip r:embed="rId4"/>
                <a:stretch>
                  <a:fillRect l="-134" t="-4000" r="-80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ight Arrow 19">
            <a:extLst>
              <a:ext uri="{FF2B5EF4-FFF2-40B4-BE49-F238E27FC236}">
                <a16:creationId xmlns:a16="http://schemas.microsoft.com/office/drawing/2014/main" id="{52B4EF9F-9A47-81EE-DECA-B22A87021AFC}"/>
              </a:ext>
            </a:extLst>
          </p:cNvPr>
          <p:cNvSpPr/>
          <p:nvPr/>
        </p:nvSpPr>
        <p:spPr>
          <a:xfrm rot="5400000">
            <a:off x="5622877" y="2209843"/>
            <a:ext cx="946245" cy="366259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7531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D77C651-A248-329A-83CD-D1A21808DC0D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SEE-DPO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A4BA6E-5CC9-4E78-BC9A-966D2C141D94}"/>
              </a:ext>
            </a:extLst>
          </p:cNvPr>
          <p:cNvSpPr txBox="1"/>
          <p:nvPr/>
        </p:nvSpPr>
        <p:spPr>
          <a:xfrm>
            <a:off x="491865" y="646051"/>
            <a:ext cx="11208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Introduce a </a:t>
            </a:r>
            <a:r>
              <a:rPr lang="en-US" sz="2400" dirty="0">
                <a:solidFill>
                  <a:srgbClr val="FF0000"/>
                </a:solidFill>
                <a:latin typeface="OPTIMISTIC DM LIGHT 95" pitchFamily="2" charset="0"/>
                <a:cs typeface="OPTIMISTIC DM LIGHT 95" pitchFamily="2" charset="0"/>
              </a:rPr>
              <a:t>self-entropy regularization </a:t>
            </a: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mechanism to mitigate reward hacking</a:t>
            </a:r>
            <a:endParaRPr lang="en-US" sz="2400" dirty="0">
              <a:solidFill>
                <a:srgbClr val="FF0000"/>
              </a:solidFill>
              <a:latin typeface="OPTIMISTIC DM LIGHT 95" pitchFamily="2" charset="0"/>
              <a:cs typeface="OPTIMISTIC DM LIGHT 95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859ACCB-FA8C-6ED7-00EA-B39098E6192E}"/>
                  </a:ext>
                </a:extLst>
              </p:cNvPr>
              <p:cNvSpPr txBox="1"/>
              <p:nvPr/>
            </p:nvSpPr>
            <p:spPr>
              <a:xfrm>
                <a:off x="1431742" y="1462559"/>
                <a:ext cx="9602629" cy="9195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eqArr>
                            <m:eqArr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𝔼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~</m:t>
                                  </m:r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𝐷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 </m:t>
                                  </m:r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~</m:t>
                                  </m:r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d>
                                    <m:dPr>
                                      <m:ctrlPr>
                                        <a:rPr lang="en-US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sz="2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 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𝔻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KL</m:t>
                                  </m:r>
                                </m:sub>
                              </m:s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)∥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latin typeface="Cambria Math" panose="02040503050406030204" pitchFamily="18" charset="0"/>
                                    </a:rPr>
                                    <m:t>ref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]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a:rPr 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  <m:func>
                                <m:funcPr>
                                  <m:ctrlPr>
                                    <a:rPr lang="en-US" sz="280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800" i="0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log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sz="28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8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8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8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8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  <m:e>
                                      <m:r>
                                        <a:rPr lang="en-US" sz="28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</m:e>
                              </m:func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eqArr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859ACCB-FA8C-6ED7-00EA-B39098E619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1742" y="1462559"/>
                <a:ext cx="9602629" cy="919547"/>
              </a:xfrm>
              <a:prstGeom prst="rect">
                <a:avLst/>
              </a:prstGeom>
              <a:blipFill>
                <a:blip r:embed="rId3"/>
                <a:stretch>
                  <a:fillRect t="-5479" r="-925" b="-19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ight Arrow 8">
            <a:extLst>
              <a:ext uri="{FF2B5EF4-FFF2-40B4-BE49-F238E27FC236}">
                <a16:creationId xmlns:a16="http://schemas.microsoft.com/office/drawing/2014/main" id="{DB48BFA5-4C52-7269-118C-732D08BD61CE}"/>
              </a:ext>
            </a:extLst>
          </p:cNvPr>
          <p:cNvSpPr/>
          <p:nvPr/>
        </p:nvSpPr>
        <p:spPr>
          <a:xfrm rot="5400000">
            <a:off x="5789691" y="2619456"/>
            <a:ext cx="612615" cy="301409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525115D-0C0C-E61E-BB41-AF8A7145E4BC}"/>
                  </a:ext>
                </a:extLst>
              </p:cNvPr>
              <p:cNvSpPr txBox="1"/>
              <p:nvPr/>
            </p:nvSpPr>
            <p:spPr>
              <a:xfrm>
                <a:off x="547523" y="2871748"/>
                <a:ext cx="11096949" cy="8765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 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sub>
                          </m:sSub>
                          <m:d>
                            <m:dPr>
                              <m:begChr m:val="["/>
                              <m:endChr m:val="]"/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 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+1)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𝔻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KL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)∥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800">
                                      <a:latin typeface="Cambria Math" panose="02040503050406030204" pitchFamily="18" charset="0"/>
                                    </a:rPr>
                                    <m:t>ref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n-US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  <m:r>
                                    <a:rPr lang="en-US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den>
                              </m:f>
                            </m:sup>
                          </m:sSup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525115D-0C0C-E61E-BB41-AF8A7145E4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23" y="2871748"/>
                <a:ext cx="11096949" cy="876587"/>
              </a:xfrm>
              <a:prstGeom prst="rect">
                <a:avLst/>
              </a:prstGeom>
              <a:blipFill>
                <a:blip r:embed="rId4"/>
                <a:stretch>
                  <a:fillRect r="-801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FA8DF9F-0245-7BBE-F1D6-957FE7A933CC}"/>
                  </a:ext>
                </a:extLst>
              </p:cNvPr>
              <p:cNvSpPr txBox="1"/>
              <p:nvPr/>
            </p:nvSpPr>
            <p:spPr>
              <a:xfrm>
                <a:off x="191656" y="4230665"/>
                <a:ext cx="11808681" cy="10449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3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SEE</m:t>
                          </m:r>
                          <m:r>
                            <a:rPr lang="en-US" sz="23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3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DPO</m:t>
                          </m:r>
                        </m:sub>
                      </m:sSub>
                      <m:r>
                        <a:rPr lang="en-US" altLang="zh-CN" sz="23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eqArr>
                            <m:eqArrPr>
                              <m:ctrlPr>
                                <a:rPr lang="en-US" sz="23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Sup>
                                <m:sSubSupPr>
                                  <m:ctrlPr>
                                    <a:rPr lang="en-US" sz="23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3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3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3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3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  <m:sup>
                                  <m:r>
                                    <a:rPr lang="en-US" sz="23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  <m:r>
                                <a:rPr lang="en-US" sz="23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3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3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3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US" sz="23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  <m:r>
                                <a:rPr lang="en-US" sz="23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)~</m:t>
                              </m:r>
                              <m:sSub>
                                <m:sSubPr>
                                  <m:ctrlPr>
                                    <a:rPr lang="en-US" sz="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𝒯</m:t>
                                  </m:r>
                                </m:e>
                                <m:sub>
                                  <m:r>
                                    <a:rPr lang="en-US" sz="23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  <m:e>
                              <m:sSubSup>
                                <m:sSubSupPr>
                                  <m:ctrlPr>
                                    <a:rPr lang="en-US" sz="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  <m:sup>
                                  <m:r>
                                    <a:rPr lang="en-US" sz="23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  <m:r>
                                <a:rPr lang="en-US" sz="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US" sz="23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  <m:r>
                                <a:rPr lang="en-US" sz="23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)~</m:t>
                              </m:r>
                              <m:sSub>
                                <m:sSubPr>
                                  <m:ctrlPr>
                                    <a:rPr lang="en-US" sz="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𝒯</m:t>
                                  </m:r>
                                </m:e>
                                <m:sub>
                                  <m:r>
                                    <a:rPr lang="en-US" sz="23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</m:e>
                          </m:eqArr>
                        </m:sub>
                      </m:sSub>
                      <m:r>
                        <a:rPr lang="en-US" sz="23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func>
                        <m:funcPr>
                          <m:ctrlPr>
                            <a:rPr lang="en-US" sz="23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3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3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3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3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d>
                            <m:dPr>
                              <m:ctrlPr>
                                <a:rPr lang="en-US" sz="23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3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sz="23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sz="23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3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en-US" sz="23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  <m:f>
                            <m:fPr>
                              <m:ctrlPr>
                                <a:rPr lang="en-US" sz="23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3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3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3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  <m:sup>
                                      <m: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</m:e>
                                <m:e>
                                  <m:sSubSup>
                                    <m:sSubSupPr>
                                      <m:ctrlP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  <m:r>
                                    <a:rPr lang="en-US" sz="23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num>
                            <m:den>
                              <m:sSup>
                                <m:sSupPr>
                                  <m:ctrlPr>
                                    <a:rPr lang="en-US" sz="23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sz="23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3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300">
                                          <a:latin typeface="Cambria Math" panose="02040503050406030204" pitchFamily="18" charset="0"/>
                                        </a:rPr>
                                        <m:t>ref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23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3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3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23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  <m:sup>
                                          <m:r>
                                            <a:rPr lang="en-US" sz="23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</m:e>
                                    <m:e>
                                      <m:sSubSup>
                                        <m:sSubSupPr>
                                          <m:ctrlPr>
                                            <a:rPr lang="en-US" sz="23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3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3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  <m:sup>
                                          <m:r>
                                            <a:rPr lang="en-US" sz="23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  <m: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ctrlPr>
                                        <a:rPr lang="en-US" sz="23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3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3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𝛾</m:t>
                                      </m:r>
                                      <m:r>
                                        <a:rPr lang="en-US" sz="23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+1</m:t>
                                      </m:r>
                                    </m:den>
                                  </m:f>
                                </m:sup>
                              </m:sSup>
                            </m:den>
                          </m:f>
                          <m:r>
                            <a:rPr lang="en-US" sz="23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3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  <m:f>
                            <m:fPr>
                              <m:ctrlPr>
                                <a:rPr lang="en-US" sz="23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3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3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  <m:sup>
                                      <m:r>
                                        <a:rPr lang="en-US" sz="23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</m:e>
                                <m:e>
                                  <m:sSubSup>
                                    <m:sSubSupPr>
                                      <m:ctrlP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3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  <m:r>
                                    <a:rPr lang="en-US" sz="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3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num>
                            <m:den>
                              <m:sSup>
                                <m:sSupPr>
                                  <m:ctrlPr>
                                    <a:rPr lang="en-US" sz="23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sz="23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3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300">
                                          <a:latin typeface="Cambria Math" panose="02040503050406030204" pitchFamily="18" charset="0"/>
                                        </a:rPr>
                                        <m:t>ref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23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3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3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  <m:r>
                                            <a:rPr lang="en-US" sz="23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  <m:sup>
                                          <m:r>
                                            <a:rPr lang="en-US" sz="23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</m:e>
                                    <m:e>
                                      <m:sSubSup>
                                        <m:sSubSupPr>
                                          <m:ctrlPr>
                                            <a:rPr lang="en-US" sz="23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3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3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  <m:sup>
                                          <m:r>
                                            <a:rPr lang="en-US" sz="23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  <m: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3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</m:e>
                                <m:sup>
                                  <m:f>
                                    <m:fPr>
                                      <m:ctrlPr>
                                        <a:rPr lang="en-US" sz="23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3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3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𝛾</m:t>
                                      </m:r>
                                      <m:r>
                                        <a:rPr lang="en-US" sz="23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+1</m:t>
                                      </m:r>
                                    </m:den>
                                  </m:f>
                                </m:sup>
                              </m:sSup>
                            </m:den>
                          </m:f>
                          <m:r>
                            <a:rPr lang="en-US" sz="23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sz="23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)]</m:t>
                      </m:r>
                    </m:oMath>
                  </m:oMathPara>
                </a14:m>
                <a:endParaRPr lang="en-US" sz="23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FA8DF9F-0245-7BBE-F1D6-957FE7A93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656" y="4230665"/>
                <a:ext cx="11808681" cy="1044966"/>
              </a:xfrm>
              <a:prstGeom prst="rect">
                <a:avLst/>
              </a:prstGeom>
              <a:blipFill>
                <a:blip r:embed="rId5"/>
                <a:stretch>
                  <a:fillRect l="-322" r="-644" b="-60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ight Arrow 12">
            <a:extLst>
              <a:ext uri="{FF2B5EF4-FFF2-40B4-BE49-F238E27FC236}">
                <a16:creationId xmlns:a16="http://schemas.microsoft.com/office/drawing/2014/main" id="{DBB9A946-661B-8FB1-58D6-0CBFDD012641}"/>
              </a:ext>
            </a:extLst>
          </p:cNvPr>
          <p:cNvSpPr/>
          <p:nvPr/>
        </p:nvSpPr>
        <p:spPr>
          <a:xfrm rot="5400000">
            <a:off x="5789691" y="3767458"/>
            <a:ext cx="612615" cy="301409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9F5679-521C-2E65-7DCB-61B3CF9B7E52}"/>
              </a:ext>
            </a:extLst>
          </p:cNvPr>
          <p:cNvSpPr txBox="1"/>
          <p:nvPr/>
        </p:nvSpPr>
        <p:spPr>
          <a:xfrm>
            <a:off x="0" y="6595283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OPTIMISTIC DM LIGHT 95" pitchFamily="2" charset="0"/>
                <a:cs typeface="OPTIMISTIC DM LIGHT 95" pitchFamily="2" charset="0"/>
              </a:rPr>
              <a:t>Shekhar, Shivanshu, Shreyas Singh, and Tong Zhang. "See-</a:t>
            </a:r>
            <a:r>
              <a:rPr lang="en-US" sz="1100" dirty="0" err="1">
                <a:latin typeface="OPTIMISTIC DM LIGHT 95" pitchFamily="2" charset="0"/>
                <a:cs typeface="OPTIMISTIC DM LIGHT 95" pitchFamily="2" charset="0"/>
              </a:rPr>
              <a:t>dpo</a:t>
            </a:r>
            <a:r>
              <a:rPr lang="en-US" sz="1100" dirty="0">
                <a:latin typeface="OPTIMISTIC DM LIGHT 95" pitchFamily="2" charset="0"/>
                <a:cs typeface="OPTIMISTIC DM LIGHT 95" pitchFamily="2" charset="0"/>
              </a:rPr>
              <a:t>: Self entropy enhanced direct preference optimization." </a:t>
            </a:r>
            <a:r>
              <a:rPr lang="en-US" sz="1100" dirty="0" err="1">
                <a:latin typeface="OPTIMISTIC DM LIGHT 95" pitchFamily="2" charset="0"/>
                <a:cs typeface="OPTIMISTIC DM LIGHT 95" pitchFamily="2" charset="0"/>
              </a:rPr>
              <a:t>arXiv</a:t>
            </a:r>
            <a:r>
              <a:rPr lang="en-US" sz="1100" dirty="0">
                <a:latin typeface="OPTIMISTIC DM LIGHT 95" pitchFamily="2" charset="0"/>
                <a:cs typeface="OPTIMISTIC DM LIGHT 95" pitchFamily="2" charset="0"/>
              </a:rPr>
              <a:t> preprint arXiv:2411.04712 (2024).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852C68-BFDB-ED68-DA48-F5DA9BC368F4}"/>
              </a:ext>
            </a:extLst>
          </p:cNvPr>
          <p:cNvSpPr txBox="1"/>
          <p:nvPr/>
        </p:nvSpPr>
        <p:spPr>
          <a:xfrm>
            <a:off x="491865" y="5688729"/>
            <a:ext cx="11208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The reference is flattened, so the policy stays diverse</a:t>
            </a:r>
            <a:endParaRPr lang="en-US" sz="2800" dirty="0">
              <a:solidFill>
                <a:srgbClr val="FF0000"/>
              </a:solidFill>
              <a:latin typeface="OPTIMISTIC DM LIGHT 95" pitchFamily="2" charset="0"/>
              <a:cs typeface="OPTIMISTIC DM LIGHT 95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  <p:bldP spid="13" grpId="0" animBg="1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shot">
            <a:extLst>
              <a:ext uri="{FF2B5EF4-FFF2-40B4-BE49-F238E27FC236}">
                <a16:creationId xmlns:a16="http://schemas.microsoft.com/office/drawing/2014/main" id="{58326206-0187-54A2-822A-4A03DBAF1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213" y="1159973"/>
            <a:ext cx="7241574" cy="45380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8996B7-E7D0-DB55-4939-72BF9C4A1703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SEE-DPO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A0D29C-FFB4-CD9B-FD2C-14C63FA7AB67}"/>
              </a:ext>
            </a:extLst>
          </p:cNvPr>
          <p:cNvSpPr txBox="1"/>
          <p:nvPr/>
        </p:nvSpPr>
        <p:spPr>
          <a:xfrm>
            <a:off x="0" y="6595283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OPTIMISTIC DM LIGHT 95" pitchFamily="2" charset="0"/>
                <a:cs typeface="OPTIMISTIC DM LIGHT 95" pitchFamily="2" charset="0"/>
              </a:rPr>
              <a:t>Shekhar, Shivanshu, Shreyas Singh, and Tong Zhang. "See-</a:t>
            </a:r>
            <a:r>
              <a:rPr lang="en-US" sz="1100" dirty="0" err="1">
                <a:latin typeface="OPTIMISTIC DM LIGHT 95" pitchFamily="2" charset="0"/>
                <a:cs typeface="OPTIMISTIC DM LIGHT 95" pitchFamily="2" charset="0"/>
              </a:rPr>
              <a:t>dpo</a:t>
            </a:r>
            <a:r>
              <a:rPr lang="en-US" sz="1100" dirty="0">
                <a:latin typeface="OPTIMISTIC DM LIGHT 95" pitchFamily="2" charset="0"/>
                <a:cs typeface="OPTIMISTIC DM LIGHT 95" pitchFamily="2" charset="0"/>
              </a:rPr>
              <a:t>: Self entropy enhanced direct preference optimization." </a:t>
            </a:r>
            <a:r>
              <a:rPr lang="en-US" sz="1100" dirty="0" err="1">
                <a:latin typeface="OPTIMISTIC DM LIGHT 95" pitchFamily="2" charset="0"/>
                <a:cs typeface="OPTIMISTIC DM LIGHT 95" pitchFamily="2" charset="0"/>
              </a:rPr>
              <a:t>arXiv</a:t>
            </a:r>
            <a:r>
              <a:rPr lang="en-US" sz="1100" dirty="0">
                <a:latin typeface="OPTIMISTIC DM LIGHT 95" pitchFamily="2" charset="0"/>
                <a:cs typeface="OPTIMISTIC DM LIGHT 95" pitchFamily="2" charset="0"/>
              </a:rPr>
              <a:t> preprint arXiv:2411.04712 (2024).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DA6A03-823C-121A-4464-27849F87EFD6}"/>
              </a:ext>
            </a:extLst>
          </p:cNvPr>
          <p:cNvSpPr txBox="1"/>
          <p:nvPr/>
        </p:nvSpPr>
        <p:spPr>
          <a:xfrm>
            <a:off x="491865" y="5688729"/>
            <a:ext cx="11208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The reference is flattened, so the policy stays diverse</a:t>
            </a:r>
            <a:endParaRPr lang="en-US" sz="2800" dirty="0">
              <a:solidFill>
                <a:srgbClr val="FF0000"/>
              </a:solidFill>
              <a:latin typeface="OPTIMISTIC DM LIGHT 95" pitchFamily="2" charset="0"/>
              <a:cs typeface="OPTIMISTIC DM LIGHT 95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88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436C04-D278-4FDE-8991-20614AC23F5D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 err="1">
                <a:latin typeface="OPTIMISTIC DM LIGHT 95" pitchFamily="2" charset="0"/>
                <a:cs typeface="OPTIMISTIC DM LIGHT 95" pitchFamily="2" charset="0"/>
              </a:rPr>
              <a:t>MaPO</a:t>
            </a:r>
            <a:endParaRPr lang="en-US" sz="28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FA554A-7E24-9FF1-2146-FEFCDBA256D1}"/>
              </a:ext>
            </a:extLst>
          </p:cNvPr>
          <p:cNvSpPr txBox="1"/>
          <p:nvPr/>
        </p:nvSpPr>
        <p:spPr>
          <a:xfrm>
            <a:off x="338922" y="555820"/>
            <a:ext cx="11522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When the preferred data lie </a:t>
            </a:r>
            <a:r>
              <a:rPr lang="en-US" sz="2400" dirty="0">
                <a:solidFill>
                  <a:srgbClr val="FF0000"/>
                </a:solidFill>
                <a:latin typeface="OPTIMISTIC DM LIGHT 95" pitchFamily="2" charset="0"/>
                <a:cs typeface="OPTIMISTIC DM LIGHT 95" pitchFamily="2" charset="0"/>
              </a:rPr>
              <a:t>far from </a:t>
            </a: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the reference distribution, DPO may not achieve what it is meant to: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AA44E8-477A-4AD4-63A8-AD4748DED3ED}"/>
              </a:ext>
            </a:extLst>
          </p:cNvPr>
          <p:cNvSpPr txBox="1"/>
          <p:nvPr/>
        </p:nvSpPr>
        <p:spPr>
          <a:xfrm>
            <a:off x="330366" y="1367028"/>
            <a:ext cx="11208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In Diffusion-DPO, we want to achieve: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22B262-306F-18FB-7F7B-76D9F811D768}"/>
                  </a:ext>
                </a:extLst>
              </p:cNvPr>
              <p:cNvSpPr txBox="1"/>
              <p:nvPr/>
            </p:nvSpPr>
            <p:spPr>
              <a:xfrm>
                <a:off x="2516847" y="1890248"/>
                <a:ext cx="7158306" cy="4885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~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𝒟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1: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~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𝒟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func>
                        <m:funcPr>
                          <m:ctrl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1: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B22B262-306F-18FB-7F7B-76D9F811D7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6847" y="1890248"/>
                <a:ext cx="7158306" cy="488532"/>
              </a:xfrm>
              <a:prstGeom prst="rect">
                <a:avLst/>
              </a:prstGeom>
              <a:blipFill>
                <a:blip r:embed="rId3"/>
                <a:stretch>
                  <a:fillRect l="-709" r="-1064"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47370912-203C-F1EA-A8CA-FF3C3866D0EE}"/>
              </a:ext>
            </a:extLst>
          </p:cNvPr>
          <p:cNvSpPr txBox="1"/>
          <p:nvPr/>
        </p:nvSpPr>
        <p:spPr>
          <a:xfrm>
            <a:off x="330366" y="2444399"/>
            <a:ext cx="112082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With reference model: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7D2CC3C-D841-71A4-B5EC-EDD4BF53DD1E}"/>
                  </a:ext>
                </a:extLst>
              </p:cNvPr>
              <p:cNvSpPr txBox="1"/>
              <p:nvPr/>
            </p:nvSpPr>
            <p:spPr>
              <a:xfrm>
                <a:off x="2172201" y="2802500"/>
                <a:ext cx="7847598" cy="9063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~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𝒟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1: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b>
                                        <m:sup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</m:e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400" b="0" i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ref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1: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b>
                                        <m:sup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</m:e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</m:d>
                                </m:den>
                              </m:f>
                            </m:e>
                          </m:fun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~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𝒟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func>
                        <m:funcPr>
                          <m:ctrl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1: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ref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1: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den>
                          </m:f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7D2CC3C-D841-71A4-B5EC-EDD4BF53DD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201" y="2802500"/>
                <a:ext cx="7847598" cy="906338"/>
              </a:xfrm>
              <a:prstGeom prst="rect">
                <a:avLst/>
              </a:prstGeom>
              <a:blipFill>
                <a:blip r:embed="rId4"/>
                <a:stretch>
                  <a:fillRect l="-323" r="-806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Arrow 10">
            <a:extLst>
              <a:ext uri="{FF2B5EF4-FFF2-40B4-BE49-F238E27FC236}">
                <a16:creationId xmlns:a16="http://schemas.microsoft.com/office/drawing/2014/main" id="{E743BB33-5D58-3E25-D602-FE11805EF875}"/>
              </a:ext>
            </a:extLst>
          </p:cNvPr>
          <p:cNvSpPr/>
          <p:nvPr/>
        </p:nvSpPr>
        <p:spPr>
          <a:xfrm rot="5400000">
            <a:off x="5789692" y="3883709"/>
            <a:ext cx="612615" cy="301409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DA65DE2-2579-7C34-D06C-76B769CFE704}"/>
                  </a:ext>
                </a:extLst>
              </p:cNvPr>
              <p:cNvSpPr txBox="1"/>
              <p:nvPr/>
            </p:nvSpPr>
            <p:spPr>
              <a:xfrm>
                <a:off x="1352456" y="4246294"/>
                <a:ext cx="9487084" cy="8413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~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𝒟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1: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e>
                          </m:func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1: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~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𝒟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func>
                        <m:funcPr>
                          <m:ctrl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ref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1: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ref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1: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den>
                          </m:f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DA65DE2-2579-7C34-D06C-76B769CFE7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2456" y="4246294"/>
                <a:ext cx="9487084" cy="841384"/>
              </a:xfrm>
              <a:prstGeom prst="rect">
                <a:avLst/>
              </a:prstGeom>
              <a:blipFill>
                <a:blip r:embed="rId5"/>
                <a:stretch>
                  <a:fillRect l="-267" r="-668" b="-8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61F016C-BF3F-686C-6952-208166713C24}"/>
                  </a:ext>
                </a:extLst>
              </p:cNvPr>
              <p:cNvSpPr txBox="1"/>
              <p:nvPr/>
            </p:nvSpPr>
            <p:spPr>
              <a:xfrm>
                <a:off x="1653511" y="5576352"/>
                <a:ext cx="8884974" cy="9462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latin typeface="OPTIMISTIC DM LIGHT 95" pitchFamily="2" charset="0"/>
                    <a:ea typeface="Cambria Math" panose="02040503050406030204" pitchFamily="18" charset="0"/>
                    <a:cs typeface="OPTIMISTIC DM LIGHT 95" pitchFamily="2" charset="0"/>
                  </a:rPr>
                  <a:t>When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ref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1: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sup>
                        </m:sSubSup>
                      </m:e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  <m:r>
                      <m:rPr>
                        <m:nor/>
                      </m:rPr>
                      <a:rPr lang="en-US" sz="2400" i="0" dirty="0" smtClean="0"/>
                      <m:t>&lt;</m:t>
                    </m:r>
                    <m:r>
                      <m:rPr>
                        <m:nor/>
                      </m:rPr>
                      <a:rPr lang="en-US" sz="2400" i="0" dirty="0"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ref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1: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sup>
                        </m:sSubSup>
                      </m:e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2400" dirty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𝔼</m:t>
                        </m:r>
                      </m:e>
                      <m: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𝑤</m:t>
                                </m:r>
                              </m:sup>
                            </m:s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𝑙</m:t>
                                </m:r>
                              </m:sup>
                            </m:sSup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𝒟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24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ref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1: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𝑤</m:t>
                                        </m:r>
                                      </m:sup>
                                    </m:sSubSup>
                                  </m:e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d>
                              </m:num>
                              <m:den>
                                <m:sSub>
                                  <m:sSub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sz="240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ref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Sup>
                                      <m:sSubSup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1:</m:t>
                                        </m:r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sub>
                                      <m:sup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sup>
                                    </m:sSubSup>
                                  </m:e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</m:d>
                              </m:den>
                            </m:f>
                          </m:e>
                        </m:func>
                      </m:e>
                    </m:d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61F016C-BF3F-686C-6952-208166713C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3511" y="5576352"/>
                <a:ext cx="8884974" cy="94628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AE80DB50-5496-1409-99CA-EB48E291BBC5}"/>
              </a:ext>
            </a:extLst>
          </p:cNvPr>
          <p:cNvSpPr txBox="1"/>
          <p:nvPr/>
        </p:nvSpPr>
        <p:spPr>
          <a:xfrm>
            <a:off x="0" y="6595283"/>
            <a:ext cx="12192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OPTIMISTIC DM LIGHT 95" pitchFamily="2" charset="0"/>
                <a:cs typeface="OPTIMISTIC DM LIGHT 95" pitchFamily="2" charset="0"/>
              </a:rPr>
              <a:t>Hong, Jiwoo, et al. "Margin-aware preference optimization for aligning diffusion models without reference." Proceedings of the AAAI Conference on Artificial Intelligence. Vol. 40. No. 6. 2026.</a:t>
            </a:r>
          </a:p>
        </p:txBody>
      </p:sp>
    </p:spTree>
    <p:extLst>
      <p:ext uri="{BB962C8B-B14F-4D97-AF65-F5344CB8AC3E}">
        <p14:creationId xmlns:p14="http://schemas.microsoft.com/office/powerpoint/2010/main" val="261668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 animBg="1"/>
      <p:bldP spid="12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B7777-1F0F-5853-3644-49CA4E521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55B083-1E26-FDF7-8DFF-A6F5246E4964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 err="1">
                <a:latin typeface="OPTIMISTIC DM LIGHT 95" pitchFamily="2" charset="0"/>
                <a:cs typeface="OPTIMISTIC DM LIGHT 95" pitchFamily="2" charset="0"/>
              </a:rPr>
              <a:t>MaPO</a:t>
            </a:r>
            <a:endParaRPr lang="en-US" sz="2800" dirty="0">
              <a:latin typeface="OPTIMISTIC DM LIGHT 95" pitchFamily="2" charset="0"/>
              <a:cs typeface="OPTIMISTIC DM LIGHT 95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29BFF8-8392-D898-F8B0-CE8A449BE63E}"/>
              </a:ext>
            </a:extLst>
          </p:cNvPr>
          <p:cNvSpPr txBox="1"/>
          <p:nvPr/>
        </p:nvSpPr>
        <p:spPr>
          <a:xfrm>
            <a:off x="338922" y="555820"/>
            <a:ext cx="11522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Remove the reference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3A60687-A7E6-7D9C-E703-7592772DFFB4}"/>
                  </a:ext>
                </a:extLst>
              </p:cNvPr>
              <p:cNvSpPr txBox="1"/>
              <p:nvPr/>
            </p:nvSpPr>
            <p:spPr>
              <a:xfrm>
                <a:off x="480392" y="1184639"/>
                <a:ext cx="11231215" cy="4931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MaPO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sSubSup>
                                <m:sSub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~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)))</m:t>
                          </m:r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3A60687-A7E6-7D9C-E703-7592772DFF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392" y="1184639"/>
                <a:ext cx="11231215" cy="493148"/>
              </a:xfrm>
              <a:prstGeom prst="rect">
                <a:avLst/>
              </a:prstGeom>
              <a:blipFill>
                <a:blip r:embed="rId3"/>
                <a:stretch>
                  <a:fillRect l="-113" r="-451" b="-12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417C0F8-90F4-7407-E9AB-F1F01E81FC64}"/>
                  </a:ext>
                </a:extLst>
              </p:cNvPr>
              <p:cNvSpPr txBox="1"/>
              <p:nvPr/>
            </p:nvSpPr>
            <p:spPr>
              <a:xfrm>
                <a:off x="540468" y="2556340"/>
                <a:ext cx="5182046" cy="7161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𝔼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func>
                            <m:funcPr>
                              <m:ctrl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𝔼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𝜖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𝜖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sub>
                                          </m:s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417C0F8-90F4-7407-E9AB-F1F01E81FC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68" y="2556340"/>
                <a:ext cx="5182046" cy="716158"/>
              </a:xfrm>
              <a:prstGeom prst="rect">
                <a:avLst/>
              </a:prstGeom>
              <a:blipFill>
                <a:blip r:embed="rId4"/>
                <a:stretch>
                  <a:fillRect b="-7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2EA12C43-B0B3-5588-5F22-5F4A0FFCF92E}"/>
              </a:ext>
            </a:extLst>
          </p:cNvPr>
          <p:cNvSpPr txBox="1"/>
          <p:nvPr/>
        </p:nvSpPr>
        <p:spPr>
          <a:xfrm>
            <a:off x="0" y="6595283"/>
            <a:ext cx="12192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OPTIMISTIC DM LIGHT 95" pitchFamily="2" charset="0"/>
                <a:cs typeface="OPTIMISTIC DM LIGHT 95" pitchFamily="2" charset="0"/>
              </a:rPr>
              <a:t>Hong, Jiwoo, et al. "Margin-aware preference optimization for aligning diffusion models without reference." Proceedings of the AAAI Conference on Artificial Intelligence. Vol. 40. No. 6. 2026.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80CF7F5-C415-3030-23EF-8D2284036D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014" y="2203525"/>
            <a:ext cx="5059681" cy="427479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9A3EDE3-E4DD-1F4B-AB0C-85AB516ADB8D}"/>
                  </a:ext>
                </a:extLst>
              </p:cNvPr>
              <p:cNvSpPr txBox="1"/>
              <p:nvPr/>
            </p:nvSpPr>
            <p:spPr>
              <a:xfrm>
                <a:off x="540468" y="4119858"/>
                <a:ext cx="5417937" cy="11160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50"/>
                  </a:spcBef>
                  <a:spcAft>
                    <a:spcPts val="150"/>
                  </a:spcAft>
                </a:pPr>
                <a:r>
                  <a:rPr lang="en-US" sz="2000" dirty="0">
                    <a:latin typeface="OPTIMISTIC DM LIGHT 95" pitchFamily="2" charset="0"/>
                    <a:ea typeface="Cambria Math" panose="02040503050406030204" pitchFamily="18" charset="0"/>
                    <a:cs typeface="OPTIMISTIC DM LIGHT 95" pitchFamily="2" charset="0"/>
                  </a:rPr>
                  <a:t>Once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𝑤</m:t>
                                    </m:r>
                                  </m:sup>
                                </m:sSubSup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sz="20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sup>
                                </m:sSubSup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>
                    <a:latin typeface="OPTIMISTIC DM LIGHT 95" pitchFamily="2" charset="0"/>
                    <a:cs typeface="OPTIMISTIC DM LIGHT 95" pitchFamily="2" charset="0"/>
                  </a:rPr>
                  <a:t>, i.e. the chosen image already fits better, the regularization term </a:t>
                </a:r>
                <a:r>
                  <a:rPr lang="en-US" sz="2000" dirty="0">
                    <a:solidFill>
                      <a:srgbClr val="FF0000"/>
                    </a:solidFill>
                    <a:latin typeface="OPTIMISTIC DM LIGHT 95" pitchFamily="2" charset="0"/>
                    <a:cs typeface="OPTIMISTIC DM LIGHT 95" pitchFamily="2" charset="0"/>
                  </a:rPr>
                  <a:t>switches off</a:t>
                </a:r>
                <a:r>
                  <a:rPr lang="en-US" sz="2000" dirty="0">
                    <a:latin typeface="OPTIMISTIC DM LIGHT 95" pitchFamily="2" charset="0"/>
                    <a:cs typeface="OPTIMISTIC DM LIGHT 95" pitchFamily="2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9A3EDE3-E4DD-1F4B-AB0C-85AB516ADB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68" y="4119858"/>
                <a:ext cx="5417937" cy="1116075"/>
              </a:xfrm>
              <a:prstGeom prst="rect">
                <a:avLst/>
              </a:prstGeom>
              <a:blipFill>
                <a:blip r:embed="rId6"/>
                <a:stretch>
                  <a:fillRect r="-234" b="-8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Left Brace 23">
            <a:extLst>
              <a:ext uri="{FF2B5EF4-FFF2-40B4-BE49-F238E27FC236}">
                <a16:creationId xmlns:a16="http://schemas.microsoft.com/office/drawing/2014/main" id="{A4D525AB-3981-90AA-86A9-BB38F92FA304}"/>
              </a:ext>
            </a:extLst>
          </p:cNvPr>
          <p:cNvSpPr/>
          <p:nvPr/>
        </p:nvSpPr>
        <p:spPr>
          <a:xfrm rot="16200000">
            <a:off x="9177423" y="-523242"/>
            <a:ext cx="258974" cy="4403836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ubtitle">
            <a:extLst>
              <a:ext uri="{FF2B5EF4-FFF2-40B4-BE49-F238E27FC236}">
                <a16:creationId xmlns:a16="http://schemas.microsoft.com/office/drawing/2014/main" id="{051FB3A6-3664-023E-5369-C728159DFBF4}"/>
              </a:ext>
            </a:extLst>
          </p:cNvPr>
          <p:cNvSpPr txBox="1"/>
          <p:nvPr/>
        </p:nvSpPr>
        <p:spPr>
          <a:xfrm>
            <a:off x="7946195" y="1730087"/>
            <a:ext cx="2721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000" dirty="0">
                <a:latin typeface="OPTIMISTIC DM LIGHT 95" pitchFamily="2" charset="0"/>
                <a:cs typeface="OPTIMISTIC DM LIGHT 95" pitchFamily="2" charset="0"/>
              </a:rPr>
              <a:t>Regularization Term</a:t>
            </a:r>
          </a:p>
        </p:txBody>
      </p:sp>
    </p:spTree>
    <p:extLst>
      <p:ext uri="{BB962C8B-B14F-4D97-AF65-F5344CB8AC3E}">
        <p14:creationId xmlns:p14="http://schemas.microsoft.com/office/powerpoint/2010/main" val="229110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20" grpId="0"/>
      <p:bldP spid="23" grpId="0"/>
      <p:bldP spid="2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BBB7CB7-AD53-507D-8075-A8AAE8776457}"/>
                  </a:ext>
                </a:extLst>
              </p:cNvPr>
              <p:cNvSpPr txBox="1"/>
              <p:nvPr/>
            </p:nvSpPr>
            <p:spPr>
              <a:xfrm>
                <a:off x="1521959" y="1751362"/>
                <a:ext cx="9148082" cy="103464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DPO</m:t>
                          </m:r>
                        </m:sub>
                      </m:sSub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p>
                          </m:sSubSup>
                          <m:r>
                            <a:rPr lang="en-US" sz="2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func>
                        <m:funcPr>
                          <m:ctrlPr>
                            <a:rPr lang="en-US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800">
                                      <a:latin typeface="Cambria Math" panose="02040503050406030204" pitchFamily="18" charset="0"/>
                                    </a:rPr>
                                    <m:t>ref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den>
                          </m:f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m:rPr>
                              <m:sty m:val="p"/>
                            </m:rPr>
                            <a:rPr 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800">
                                      <a:latin typeface="Cambria Math" panose="02040503050406030204" pitchFamily="18" charset="0"/>
                                    </a:rPr>
                                    <m:t>ref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den>
                          </m:f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BBB7CB7-AD53-507D-8075-A8AAE8776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1959" y="1751362"/>
                <a:ext cx="9148082" cy="1034642"/>
              </a:xfrm>
              <a:prstGeom prst="rect">
                <a:avLst/>
              </a:prstGeom>
              <a:blipFill>
                <a:blip r:embed="rId3"/>
                <a:stretch>
                  <a:fillRect l="-555" r="-971" b="-60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598A6FD-0C4F-EAC4-7017-86356FDE9FDD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3600" dirty="0">
                <a:latin typeface="OPTIMISTIC DM LIGHT 95" pitchFamily="2" charset="0"/>
                <a:cs typeface="OPTIMISTIC DM LIGHT 95" pitchFamily="2" charset="0"/>
              </a:rPr>
              <a:t>Challenge 4: How should pairs be weighted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919C4E-E5F6-B91B-4E87-FDB5DD6467B1}"/>
              </a:ext>
            </a:extLst>
          </p:cNvPr>
          <p:cNvSpPr txBox="1"/>
          <p:nvPr/>
        </p:nvSpPr>
        <p:spPr>
          <a:xfrm>
            <a:off x="0" y="4764863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3600" dirty="0">
                <a:latin typeface="OPTIMISTIC DM LIGHT 95" pitchFamily="2" charset="0"/>
                <a:cs typeface="OPTIMISTIC DM LIGHT 95" pitchFamily="2" charset="0"/>
              </a:rPr>
              <a:t>Should different pairs be weighted differently?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995AA7-0DFB-1463-A83E-455417509588}"/>
              </a:ext>
            </a:extLst>
          </p:cNvPr>
          <p:cNvSpPr txBox="1"/>
          <p:nvPr/>
        </p:nvSpPr>
        <p:spPr>
          <a:xfrm>
            <a:off x="0" y="3367815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In DPO every pair counts the same: same hard label, same weight.</a:t>
            </a:r>
          </a:p>
        </p:txBody>
      </p:sp>
    </p:spTree>
    <p:extLst>
      <p:ext uri="{BB962C8B-B14F-4D97-AF65-F5344CB8AC3E}">
        <p14:creationId xmlns:p14="http://schemas.microsoft.com/office/powerpoint/2010/main" val="38612511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BD1AD6-B507-DC12-D835-2A4BCB7B2100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 err="1">
                <a:latin typeface="OPTIMISTIC DM LIGHT 95" pitchFamily="2" charset="0"/>
                <a:cs typeface="OPTIMISTIC DM LIGHT 95" pitchFamily="2" charset="0"/>
              </a:rPr>
              <a:t>VideoDPO</a:t>
            </a:r>
            <a:endParaRPr lang="en-US" sz="2800" dirty="0">
              <a:latin typeface="OPTIMISTIC DM LIGHT 95" pitchFamily="2" charset="0"/>
              <a:cs typeface="OPTIMISTIC DM LIGHT 95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6B41F99-D2B7-BD54-9C82-7CCF20686F97}"/>
                  </a:ext>
                </a:extLst>
              </p:cNvPr>
              <p:cNvSpPr txBox="1"/>
              <p:nvPr/>
            </p:nvSpPr>
            <p:spPr>
              <a:xfrm>
                <a:off x="1748398" y="1197681"/>
                <a:ext cx="8695201" cy="10322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VideoDPO</m:t>
                          </m:r>
                        </m:sub>
                      </m:sSub>
                      <m:r>
                        <a:rPr lang="en-US" altLang="zh-CN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p>
                          </m:sSubSup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ℒ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Diffusion</m:t>
                              </m:r>
                              <m:r>
                                <a:rPr lang="en-US" sz="2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sz="2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DPO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𝑤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×</m:t>
                                      </m:r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𝑝</m:t>
                                      </m:r>
                                      <m:d>
                                        <m:dPr>
                                          <m:ctrlPr>
                                            <a:rPr lang="en-US" sz="2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8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𝑙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</m:rad>
                                </m:den>
                              </m:f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6B41F99-D2B7-BD54-9C82-7CCF20686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8398" y="1197681"/>
                <a:ext cx="8695201" cy="1032206"/>
              </a:xfrm>
              <a:prstGeom prst="rect">
                <a:avLst/>
              </a:prstGeom>
              <a:blipFill>
                <a:blip r:embed="rId3"/>
                <a:stretch>
                  <a:fillRect l="-583" b="-85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A6F50C6-DE62-DA9D-674C-107EFC456BB9}"/>
                  </a:ext>
                </a:extLst>
              </p:cNvPr>
              <p:cNvSpPr txBox="1"/>
              <p:nvPr/>
            </p:nvSpPr>
            <p:spPr>
              <a:xfrm>
                <a:off x="2370172" y="2465218"/>
                <a:ext cx="745165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: frequency of the most common score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A6F50C6-DE62-DA9D-674C-107EFC456B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0172" y="2465218"/>
                <a:ext cx="7451654" cy="461665"/>
              </a:xfrm>
              <a:prstGeom prst="rect">
                <a:avLst/>
              </a:prstGeom>
              <a:blipFill>
                <a:blip r:embed="rId4"/>
                <a:stretch>
                  <a:fillRect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CD1D29FB-56F2-7794-CC14-6D53593A97D2}"/>
              </a:ext>
            </a:extLst>
          </p:cNvPr>
          <p:cNvSpPr txBox="1"/>
          <p:nvPr/>
        </p:nvSpPr>
        <p:spPr>
          <a:xfrm>
            <a:off x="314489" y="4507703"/>
            <a:ext cx="74516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Effect</a:t>
            </a:r>
            <a:r>
              <a:rPr lang="en-US" sz="2400" dirty="0">
                <a:solidFill>
                  <a:srgbClr val="FF0000"/>
                </a:solidFill>
                <a:latin typeface="OPTIMISTIC DM LIGHT 95" pitchFamily="2" charset="0"/>
                <a:cs typeface="OPTIMISTIC DM LIGHT 95" pitchFamily="2" charset="0"/>
              </a:rPr>
              <a:t>: Rare pairs get higher weight</a:t>
            </a: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: a very good winner or a very bad loser. Those are the pairs with a clear gap.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E6B7D6A-F92E-43E7-90F3-4AA94CCAC18B}"/>
              </a:ext>
            </a:extLst>
          </p:cNvPr>
          <p:cNvSpPr txBox="1"/>
          <p:nvPr/>
        </p:nvSpPr>
        <p:spPr>
          <a:xfrm>
            <a:off x="0" y="6595283"/>
            <a:ext cx="12192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OPTIMISTIC DM LIGHT 95" pitchFamily="2" charset="0"/>
                <a:cs typeface="OPTIMISTIC DM LIGHT 95" pitchFamily="2" charset="0"/>
              </a:rPr>
              <a:t>Liu, </a:t>
            </a:r>
            <a:r>
              <a:rPr lang="en-US" sz="1050" dirty="0" err="1">
                <a:latin typeface="OPTIMISTIC DM LIGHT 95" pitchFamily="2" charset="0"/>
                <a:cs typeface="OPTIMISTIC DM LIGHT 95" pitchFamily="2" charset="0"/>
              </a:rPr>
              <a:t>Runtao</a:t>
            </a:r>
            <a:r>
              <a:rPr lang="en-US" sz="1050" dirty="0">
                <a:latin typeface="OPTIMISTIC DM LIGHT 95" pitchFamily="2" charset="0"/>
                <a:cs typeface="OPTIMISTIC DM LIGHT 95" pitchFamily="2" charset="0"/>
              </a:rPr>
              <a:t>, et al. "</a:t>
            </a:r>
            <a:r>
              <a:rPr lang="en-US" sz="1050" dirty="0" err="1">
                <a:latin typeface="OPTIMISTIC DM LIGHT 95" pitchFamily="2" charset="0"/>
                <a:cs typeface="OPTIMISTIC DM LIGHT 95" pitchFamily="2" charset="0"/>
              </a:rPr>
              <a:t>Videodpo</a:t>
            </a:r>
            <a:r>
              <a:rPr lang="en-US" sz="1050" dirty="0">
                <a:latin typeface="OPTIMISTIC DM LIGHT 95" pitchFamily="2" charset="0"/>
                <a:cs typeface="OPTIMISTIC DM LIGHT 95" pitchFamily="2" charset="0"/>
              </a:rPr>
              <a:t>: Omni-preference alignment for video diffusion generation." 2025 IEEE/CVF Conference on Computer Vision and Pattern Recognition (CVPR). IEEE, 2025.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30E2F27-269B-01EC-2249-52BFAA434C7A}"/>
                  </a:ext>
                </a:extLst>
              </p:cNvPr>
              <p:cNvSpPr txBox="1"/>
              <p:nvPr/>
            </p:nvSpPr>
            <p:spPr>
              <a:xfrm>
                <a:off x="2370172" y="3127473"/>
                <a:ext cx="745165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d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: frequency of score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OPTIMISTIC DM LIGHT 95" pitchFamily="2" charset="0"/>
                      </a:rPr>
                      <m:t>𝑟</m:t>
                    </m:r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 in the histogram of all generated videos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30E2F27-269B-01EC-2249-52BFAA434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0172" y="3127473"/>
                <a:ext cx="7451654" cy="830997"/>
              </a:xfrm>
              <a:prstGeom prst="rect">
                <a:avLst/>
              </a:prstGeom>
              <a:blipFill>
                <a:blip r:embed="rId5"/>
                <a:stretch>
                  <a:fillRect t="-606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F5CACDCF-DF37-15EB-88E2-1CA8F1CE4F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6143" y="3682860"/>
            <a:ext cx="3800018" cy="285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33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3B595-84CD-A32D-21D8-4C5310943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5F223A-2C29-D308-1648-2E39FD95A898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 err="1">
                <a:latin typeface="OPTIMISTIC DM LIGHT 95" pitchFamily="2" charset="0"/>
                <a:cs typeface="OPTIMISTIC DM LIGHT 95" pitchFamily="2" charset="0"/>
              </a:rPr>
              <a:t>SmPO</a:t>
            </a:r>
            <a:endParaRPr lang="en-US" sz="2800" dirty="0">
              <a:latin typeface="OPTIMISTIC DM LIGHT 95" pitchFamily="2" charset="0"/>
              <a:cs typeface="OPTIMISTIC DM LIGHT 95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EDD8899-33F5-0338-2520-642BDBA01A04}"/>
                  </a:ext>
                </a:extLst>
              </p:cNvPr>
              <p:cNvSpPr txBox="1"/>
              <p:nvPr/>
            </p:nvSpPr>
            <p:spPr>
              <a:xfrm>
                <a:off x="176719" y="1015424"/>
                <a:ext cx="11838562" cy="118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SmPO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func>
                        <m:funcPr>
                          <m:ctrlPr>
                            <a:rPr lang="en-US" sz="240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</m:d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𝔼</m:t>
                                  </m:r>
                                </m:e>
                                <m:sub>
                                  <m:eqArr>
                                    <m:eqArr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sSubSup>
                                        <m:sSub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1:</m:t>
                                          </m:r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b>
                                        <m:sup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~</m:t>
                                      </m:r>
                                      <m:sSub>
                                        <m:sSubPr>
                                          <m:ctrlP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sub>
                                      </m:s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1: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b>
                                        <m:sup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|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  <m:sup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e>
                                      <m:sSubSup>
                                        <m:sSub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1: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b>
                                        <m:sup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~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sub>
                                      </m:s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1: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sub>
                                        <m:sup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|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  <m:sup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eqArr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sz="24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4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log</m:t>
                                      </m:r>
                                    </m:fName>
                                    <m:e>
                                      <m:f>
                                        <m:f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𝑝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𝜃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:</m:t>
                                                  </m:r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𝑇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𝑤</m:t>
                                                  </m:r>
                                                </m:sup>
                                              </m:sSubSup>
                                            </m:e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</m:d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𝑝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240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ref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:</m:t>
                                                  </m:r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𝑇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𝑤</m:t>
                                                  </m:r>
                                                </m:sup>
                                              </m:sSubSup>
                                            </m:e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</m:d>
                                        </m:den>
                                      </m:f>
                                    </m:e>
                                  </m:func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func>
                                    <m:funcPr>
                                      <m:ctrlPr>
                                        <a:rPr lang="en-US" sz="24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24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log</m:t>
                                      </m:r>
                                    </m:fName>
                                    <m:e>
                                      <m:f>
                                        <m:f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𝑝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𝜃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:</m:t>
                                                  </m:r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𝑇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𝑙</m:t>
                                                  </m:r>
                                                </m:sup>
                                              </m:sSubSup>
                                            </m:e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</m:d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𝑝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240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ref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:</m:t>
                                                  </m:r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𝑇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𝑙</m:t>
                                                  </m:r>
                                                </m:sup>
                                              </m:sSubSup>
                                            </m:e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</m:d>
                                        </m:den>
                                      </m:f>
                                    </m:e>
                                  </m:func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EDD8899-33F5-0338-2520-642BDBA01A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719" y="1015424"/>
                <a:ext cx="11838562" cy="1189043"/>
              </a:xfrm>
              <a:prstGeom prst="rect">
                <a:avLst/>
              </a:prstGeom>
              <a:blipFill>
                <a:blip r:embed="rId3"/>
                <a:stretch>
                  <a:fillRect l="-107" b="-10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4925FDE9-3EAE-FC41-4DAB-BDECC2B46E5B}"/>
              </a:ext>
            </a:extLst>
          </p:cNvPr>
          <p:cNvSpPr txBox="1"/>
          <p:nvPr/>
        </p:nvSpPr>
        <p:spPr>
          <a:xfrm>
            <a:off x="0" y="6595283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OPTIMISTIC DM LIGHT 95" pitchFamily="2" charset="0"/>
                <a:cs typeface="OPTIMISTIC DM LIGHT 95" pitchFamily="2" charset="0"/>
              </a:rPr>
              <a:t>Lu, </a:t>
            </a:r>
            <a:r>
              <a:rPr lang="en-US" sz="1100" dirty="0" err="1">
                <a:latin typeface="OPTIMISTIC DM LIGHT 95" pitchFamily="2" charset="0"/>
                <a:cs typeface="OPTIMISTIC DM LIGHT 95" pitchFamily="2" charset="0"/>
              </a:rPr>
              <a:t>Yunhong</a:t>
            </a:r>
            <a:r>
              <a:rPr lang="en-US" sz="1100" dirty="0">
                <a:latin typeface="OPTIMISTIC DM LIGHT 95" pitchFamily="2" charset="0"/>
                <a:cs typeface="OPTIMISTIC DM LIGHT 95" pitchFamily="2" charset="0"/>
              </a:rPr>
              <a:t>, et al. "Smoothed preference optimization via </a:t>
            </a:r>
            <a:r>
              <a:rPr lang="en-US" sz="1100" dirty="0" err="1">
                <a:latin typeface="OPTIMISTIC DM LIGHT 95" pitchFamily="2" charset="0"/>
                <a:cs typeface="OPTIMISTIC DM LIGHT 95" pitchFamily="2" charset="0"/>
              </a:rPr>
              <a:t>renoise</a:t>
            </a:r>
            <a:r>
              <a:rPr lang="en-US" sz="1100" dirty="0">
                <a:latin typeface="OPTIMISTIC DM LIGHT 95" pitchFamily="2" charset="0"/>
                <a:cs typeface="OPTIMISTIC DM LIGHT 95" pitchFamily="2" charset="0"/>
              </a:rPr>
              <a:t> inversion for aligning diffusion models with varied human preferences." </a:t>
            </a:r>
            <a:r>
              <a:rPr lang="en-US" sz="1100" dirty="0" err="1">
                <a:latin typeface="OPTIMISTIC DM LIGHT 95" pitchFamily="2" charset="0"/>
                <a:cs typeface="OPTIMISTIC DM LIGHT 95" pitchFamily="2" charset="0"/>
              </a:rPr>
              <a:t>arXiv</a:t>
            </a:r>
            <a:r>
              <a:rPr lang="en-US" sz="1100" dirty="0">
                <a:latin typeface="OPTIMISTIC DM LIGHT 95" pitchFamily="2" charset="0"/>
                <a:cs typeface="OPTIMISTIC DM LIGHT 95" pitchFamily="2" charset="0"/>
              </a:rPr>
              <a:t> preprint arXiv:2506.02698 (2025).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51F1515-5BDC-C0CF-D4F3-593010B6CE4E}"/>
                  </a:ext>
                </a:extLst>
              </p:cNvPr>
              <p:cNvSpPr txBox="1"/>
              <p:nvPr/>
            </p:nvSpPr>
            <p:spPr>
              <a:xfrm>
                <a:off x="6648691" y="3123595"/>
                <a:ext cx="4322594" cy="7822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altLang="zh-CN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ℛ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</m:sub>
                              </m:s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altLang="zh-CN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ℛ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altLang="zh-CN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in</m:t>
                              </m:r>
                            </m:fName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ℛ</m:t>
                                  </m:r>
                                </m:e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𝒟</m:t>
                                  </m:r>
                                </m:sub>
                              </m:sSub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51F1515-5BDC-C0CF-D4F3-593010B6CE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8691" y="3123595"/>
                <a:ext cx="4322594" cy="782265"/>
              </a:xfrm>
              <a:prstGeom prst="rect">
                <a:avLst/>
              </a:prstGeom>
              <a:blipFill>
                <a:blip r:embed="rId4"/>
                <a:stretch>
                  <a:fillRect l="-585" r="-2047" b="-174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1418FC-F753-52B0-2020-0788CF57FEAB}"/>
                  </a:ext>
                </a:extLst>
              </p:cNvPr>
              <p:cNvSpPr txBox="1"/>
              <p:nvPr/>
            </p:nvSpPr>
            <p:spPr>
              <a:xfrm>
                <a:off x="820031" y="3094036"/>
                <a:ext cx="4723280" cy="8413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num>
                        <m:den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altLang="zh-CN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altLang="zh-CN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altLang="zh-CN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1418FC-F753-52B0-2020-0788CF57FE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031" y="3094036"/>
                <a:ext cx="4723280" cy="841384"/>
              </a:xfrm>
              <a:prstGeom prst="rect">
                <a:avLst/>
              </a:prstGeom>
              <a:blipFill>
                <a:blip r:embed="rId5"/>
                <a:stretch>
                  <a:fillRect l="-804" t="-1471" r="-1877"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3386DC1-8CBD-2A18-C570-8E5DC8B04B1B}"/>
                  </a:ext>
                </a:extLst>
              </p:cNvPr>
              <p:cNvSpPr txBox="1"/>
              <p:nvPr/>
            </p:nvSpPr>
            <p:spPr>
              <a:xfrm>
                <a:off x="219583" y="2384121"/>
                <a:ext cx="2466469" cy="4785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latin typeface="OPTIMISTIC DM LIGHT 95" pitchFamily="2" charset="0"/>
                    <a:ea typeface="Cambria Math" panose="02040503050406030204" pitchFamily="18" charset="0"/>
                    <a:cs typeface="OPTIMISTIC DM LIGHT 95" pitchFamily="2" charset="0"/>
                  </a:rPr>
                  <a:t>For a pair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sup>
                    </m:sSub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p>
                    </m:sSubSup>
                  </m:oMath>
                </a14:m>
                <a:r>
                  <a:rPr lang="en-US" dirty="0"/>
                  <a:t>: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3386DC1-8CBD-2A18-C570-8E5DC8B04B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83" y="2384121"/>
                <a:ext cx="2466469" cy="478593"/>
              </a:xfrm>
              <a:prstGeom prst="rect">
                <a:avLst/>
              </a:prstGeom>
              <a:blipFill>
                <a:blip r:embed="rId6"/>
                <a:stretch>
                  <a:fillRect l="-4103" t="-7692" b="-28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A45916FF-DA50-C012-77D2-6F5A61C3AB7D}"/>
              </a:ext>
            </a:extLst>
          </p:cNvPr>
          <p:cNvSpPr txBox="1"/>
          <p:nvPr/>
        </p:nvSpPr>
        <p:spPr>
          <a:xfrm>
            <a:off x="334644" y="374105"/>
            <a:ext cx="11522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Replace the hard label with a smoothed one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59BEAAF-B4E5-0E7F-40F3-505C555F2E37}"/>
                  </a:ext>
                </a:extLst>
              </p:cNvPr>
              <p:cNvSpPr txBox="1"/>
              <p:nvPr/>
            </p:nvSpPr>
            <p:spPr>
              <a:xfrm>
                <a:off x="338922" y="4650407"/>
                <a:ext cx="115227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50"/>
                  </a:spcBef>
                  <a:spcAft>
                    <a:spcPts val="150"/>
                  </a:spcAft>
                </a:pP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Effect: Ambiguous pairs get lower weight. A near-tie gives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400" dirty="0">
                    <a:latin typeface="OPTIMISTIC DM LIGHT 95" pitchFamily="2" charset="0"/>
                    <a:cs typeface="OPTIMISTIC DM LIGHT 95" pitchFamily="2" charset="0"/>
                  </a:rPr>
                  <a:t>≈ 0 </a:t>
                </a: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and contributes almost nothing. A clear win keeps full strength.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59BEAAF-B4E5-0E7F-40F3-505C555F2E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22" y="4650407"/>
                <a:ext cx="11522712" cy="830997"/>
              </a:xfrm>
              <a:prstGeom prst="rect">
                <a:avLst/>
              </a:prstGeom>
              <a:blipFill>
                <a:blip r:embed="rId7"/>
                <a:stretch>
                  <a:fillRect t="-606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282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D7DDD-6272-46D3-1472-3D3AF8630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9EEFEB-BA16-F61D-A5B7-AB08729C25FE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Diffusion-RPO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0BCB67-BBFC-7A30-DBAB-B2812DE053FF}"/>
              </a:ext>
            </a:extLst>
          </p:cNvPr>
          <p:cNvSpPr txBox="1"/>
          <p:nvPr/>
        </p:nvSpPr>
        <p:spPr>
          <a:xfrm>
            <a:off x="0" y="6595283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OPTIMISTIC DM LIGHT 95" pitchFamily="2" charset="0"/>
                <a:cs typeface="OPTIMISTIC DM LIGHT 95" pitchFamily="2" charset="0"/>
              </a:rPr>
              <a:t>Gu, Yi, et al. "Diffusion-</a:t>
            </a:r>
            <a:r>
              <a:rPr lang="en-US" sz="1100" dirty="0" err="1">
                <a:latin typeface="OPTIMISTIC DM LIGHT 95" pitchFamily="2" charset="0"/>
                <a:cs typeface="OPTIMISTIC DM LIGHT 95" pitchFamily="2" charset="0"/>
              </a:rPr>
              <a:t>rpo</a:t>
            </a:r>
            <a:r>
              <a:rPr lang="en-US" sz="1100" dirty="0">
                <a:latin typeface="OPTIMISTIC DM LIGHT 95" pitchFamily="2" charset="0"/>
                <a:cs typeface="OPTIMISTIC DM LIGHT 95" pitchFamily="2" charset="0"/>
              </a:rPr>
              <a:t>: Aligning diffusion models through relative preference optimization." </a:t>
            </a:r>
            <a:r>
              <a:rPr lang="en-US" sz="1100" dirty="0" err="1">
                <a:latin typeface="OPTIMISTIC DM LIGHT 95" pitchFamily="2" charset="0"/>
                <a:cs typeface="OPTIMISTIC DM LIGHT 95" pitchFamily="2" charset="0"/>
              </a:rPr>
              <a:t>arXiv</a:t>
            </a:r>
            <a:r>
              <a:rPr lang="en-US" sz="1100" dirty="0">
                <a:latin typeface="OPTIMISTIC DM LIGHT 95" pitchFamily="2" charset="0"/>
                <a:cs typeface="OPTIMISTIC DM LIGHT 95" pitchFamily="2" charset="0"/>
              </a:rPr>
              <a:t> preprint arXiv:2406.06382 (2024).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A2A0A5B-46FC-954C-676D-B74645442248}"/>
                  </a:ext>
                </a:extLst>
              </p:cNvPr>
              <p:cNvSpPr txBox="1"/>
              <p:nvPr/>
            </p:nvSpPr>
            <p:spPr>
              <a:xfrm>
                <a:off x="334643" y="5024187"/>
                <a:ext cx="1152271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50"/>
                  </a:spcBef>
                  <a:spcAft>
                    <a:spcPts val="150"/>
                  </a:spcAft>
                </a:pP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Losers from related prompts also teach the model what to avoid.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 controls how far the contrast spreads across the batch.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A2A0A5B-46FC-954C-676D-B74645442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643" y="5024187"/>
                <a:ext cx="11522712" cy="830997"/>
              </a:xfrm>
              <a:prstGeom prst="rect">
                <a:avLst/>
              </a:prstGeom>
              <a:blipFill>
                <a:blip r:embed="rId3"/>
                <a:stretch>
                  <a:fillRect t="-606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68376F0-624A-42DA-A82A-F6EC33557A6F}"/>
              </a:ext>
            </a:extLst>
          </p:cNvPr>
          <p:cNvSpPr txBox="1"/>
          <p:nvPr/>
        </p:nvSpPr>
        <p:spPr>
          <a:xfrm>
            <a:off x="0" y="649881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Build pairs across a batch of different prompts: </a:t>
            </a:r>
            <a:r>
              <a:rPr lang="en-US" sz="2400" dirty="0">
                <a:solidFill>
                  <a:srgbClr val="FF0000"/>
                </a:solidFill>
                <a:latin typeface="OPTIMISTIC DM LIGHT 95" pitchFamily="2" charset="0"/>
                <a:cs typeface="OPTIMISTIC DM LIGHT 95" pitchFamily="2" charset="0"/>
              </a:rPr>
              <a:t>every winner is paired with every loser</a:t>
            </a:r>
            <a:r>
              <a:rPr lang="en-US" sz="2400" dirty="0">
                <a:latin typeface="OPTIMISTIC DM LIGHT 95" pitchFamily="2" charset="0"/>
                <a:cs typeface="OPTIMISTIC DM LIGHT 95" pitchFamily="2" charset="0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C4E6FE5-1347-920C-1F77-46852C0EFC1D}"/>
                  </a:ext>
                </a:extLst>
              </p:cNvPr>
              <p:cNvSpPr txBox="1"/>
              <p:nvPr/>
            </p:nvSpPr>
            <p:spPr>
              <a:xfrm>
                <a:off x="2039013" y="1430249"/>
                <a:ext cx="8113970" cy="83413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d>
                        <m:d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20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CLIP</m:t>
                                      </m:r>
                                    </m:sub>
                                  </m:s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bSup>
                                    <m:sSubSupPr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⊺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zh-CN" sz="20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CLIP</m:t>
                                  </m:r>
                                </m:sub>
                              </m:sSub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altLang="zh-CN" sz="20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CLIP</m:t>
                                          </m:r>
                                        </m:sub>
                                      </m:s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sSubSup>
                                        <m:sSubSupPr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p>
                                      </m:sSubSup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altLang="zh-CN" sz="20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CLIP</m:t>
                                          </m:r>
                                        </m:sub>
                                      </m:sSub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sSubSup>
                                        <m:sSubSupPr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𝑙</m:t>
                                          </m:r>
                                        </m:sup>
                                      </m:sSubSup>
                                      <m:r>
                                        <a:rPr lang="en-US" altLang="zh-CN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C4E6FE5-1347-920C-1F77-46852C0EFC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013" y="1430249"/>
                <a:ext cx="8113970" cy="834139"/>
              </a:xfrm>
              <a:prstGeom prst="rect">
                <a:avLst/>
              </a:prstGeom>
              <a:blipFill>
                <a:blip r:embed="rId4"/>
                <a:stretch>
                  <a:fillRect b="-5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060796-717F-2064-E696-EC6C49F9FD4F}"/>
                  </a:ext>
                </a:extLst>
              </p:cNvPr>
              <p:cNvSpPr txBox="1"/>
              <p:nvPr/>
            </p:nvSpPr>
            <p:spPr>
              <a:xfrm>
                <a:off x="3293855" y="2657595"/>
                <a:ext cx="5604286" cy="3427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acc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2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softmax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OPTIMISTIC DM LIGHT 95" pitchFamily="2" charset="0"/>
                    <a:cs typeface="OPTIMISTIC DM LIGHT 95" pitchFamily="2" charset="0"/>
                  </a:rPr>
                  <a:t>, with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000" b="0" i="1" smtClean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  <m:t>𝑗</m:t>
                        </m:r>
                      </m:sub>
                      <m:sup/>
                      <m:e>
                        <m:acc>
                          <m:accPr>
                            <m:chr m:val="̃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</m:acc>
                      </m:e>
                    </m:nary>
                    <m:r>
                      <a:rPr lang="en-US" sz="2000" b="0" i="1" smtClean="0">
                        <a:latin typeface="Cambria Math" panose="02040503050406030204" pitchFamily="18" charset="0"/>
                        <a:cs typeface="OPTIMISTIC DM LIGHT 95" pitchFamily="2" charset="0"/>
                      </a:rPr>
                      <m:t>=1</m:t>
                    </m:r>
                  </m:oMath>
                </a14:m>
                <a:r>
                  <a:rPr lang="en-US" sz="2000" dirty="0">
                    <a:latin typeface="OPTIMISTIC DM LIGHT 95" pitchFamily="2" charset="0"/>
                    <a:cs typeface="OPTIMISTIC DM LIGHT 95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060796-717F-2064-E696-EC6C49F9FD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3855" y="2657595"/>
                <a:ext cx="5604286" cy="342786"/>
              </a:xfrm>
              <a:prstGeom prst="rect">
                <a:avLst/>
              </a:prstGeom>
              <a:blipFill>
                <a:blip r:embed="rId5"/>
                <a:stretch>
                  <a:fillRect t="-146429" b="-20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9CDAE1C-45CD-F9EC-3D7C-1277148DFDC1}"/>
                  </a:ext>
                </a:extLst>
              </p:cNvPr>
              <p:cNvSpPr txBox="1"/>
              <p:nvPr/>
            </p:nvSpPr>
            <p:spPr>
              <a:xfrm>
                <a:off x="1550218" y="3315940"/>
                <a:ext cx="9091561" cy="13150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cs typeface="OPTIMISTIC DM LIGHT 95" pitchFamily="2" charset="0"/>
                            </a:rPr>
                            <m:t>Diffusion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  <a:cs typeface="OPTIMISTIC DM LIGHT 95" pitchFamily="2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cs typeface="OPTIMISTIC DM LIGHT 95" pitchFamily="2" charset="0"/>
                            </a:rPr>
                            <m:t>RPO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cs typeface="OPTIMISTIC DM LIGHT 95" pitchFamily="2" charset="0"/>
                        </a:rPr>
                        <m:t>=−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acc>
                          <m:func>
                            <m:funcPr>
                              <m:ctrlPr>
                                <a:rPr lang="en-US" i="0" smtClean="0">
                                  <a:latin typeface="Cambria Math" panose="02040503050406030204" pitchFamily="18" charset="0"/>
                                  <a:cs typeface="OPTIMISTIC DM LIGHT 95" pitchFamily="2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  <a:cs typeface="OPTIMISTIC DM LIGHT 95" pitchFamily="2" charset="0"/>
                                </a:rPr>
                                <m:t>log</m:t>
                              </m:r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OPTIMISTIC DM LIGHT 95" pitchFamily="2" charset="0"/>
                                </a:rPr>
                                <m:t>𝜎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OPTIMISTIC DM LIGHT 95" pitchFamily="2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OPTIMISTIC DM LIGHT 95" pitchFamily="2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OPTIMISTIC DM LIGHT 95" pitchFamily="2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OPTIMISTIC DM LIGHT 95" pitchFamily="2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OPTIMISTIC DM LIGHT 95" pitchFamily="2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OPTIMISTIC DM LIGHT 95" pitchFamily="2" charset="0"/>
                                    </a:rPr>
                                    <m:t>𝛽</m:t>
                                  </m:r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eqArr>
                                        <m:eqArr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eqArr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altLang="zh-CN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d>
                                                <m:dPr>
                                                  <m:begChr m:val="‖"/>
                                                  <m:endChr m:val="‖"/>
                                                  <m:ctrlPr>
                                                    <a:rPr lang="en-US" altLang="zh-CN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n-US" altLang="zh-CN" i="1" smtClean="0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US" altLang="zh-CN" i="1" smtClean="0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𝜖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altLang="zh-CN" i="1" smtClean="0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𝜃</m:t>
                                                      </m:r>
                                                    </m:sub>
                                                  </m:sSub>
                                                  <m:d>
                                                    <m:dPr>
                                                      <m:ctrlPr>
                                                        <a:rPr lang="en-US" altLang="zh-CN" b="0" i="1" smtClean="0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sSubSup>
                                                        <m:sSubSupPr>
                                                          <m:ctrlPr>
                                                            <a:rPr lang="en-US" altLang="zh-CN" b="0" i="1" smtClean="0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SupPr>
                                                        <m:e>
                                                          <m:r>
                                                            <a:rPr lang="en-US" altLang="zh-CN" b="0" i="1" smtClean="0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𝑥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altLang="zh-CN" b="0" i="1" smtClean="0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𝑡</m:t>
                                                          </m:r>
                                                          <m:r>
                                                            <a:rPr lang="en-US" altLang="zh-CN" b="0" i="1" smtClean="0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,</m:t>
                                                          </m:r>
                                                          <m:r>
                                                            <a:rPr lang="en-US" altLang="zh-CN" b="0" i="1" smtClean="0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𝑖</m:t>
                                                          </m:r>
                                                        </m:sub>
                                                        <m:sup>
                                                          <m:r>
                                                            <a:rPr lang="en-US" altLang="zh-CN" b="0" i="1" smtClean="0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𝑤</m:t>
                                                          </m:r>
                                                        </m:sup>
                                                      </m:sSubSup>
                                                      <m:r>
                                                        <a:rPr lang="en-US" altLang="zh-CN" b="0" i="1" smtClean="0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,</m:t>
                                                      </m:r>
                                                      <m:sSubSup>
                                                        <m:sSubSupPr>
                                                          <m:ctrlPr>
                                                            <a:rPr lang="en-US" altLang="zh-CN" b="0" i="1" smtClean="0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SupPr>
                                                        <m:e>
                                                          <m:r>
                                                            <a:rPr lang="en-US" altLang="zh-CN" b="0" i="1" smtClean="0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𝑐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altLang="zh-CN" b="0" i="1" smtClean="0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𝑖</m:t>
                                                          </m:r>
                                                        </m:sub>
                                                        <m:sup>
                                                          <m:r>
                                                            <a:rPr lang="en-US" altLang="zh-CN" b="0" i="1" smtClean="0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𝑤</m:t>
                                                          </m:r>
                                                        </m:sup>
                                                      </m:sSubSup>
                                                    </m:e>
                                                  </m:d>
                                                  <m:r>
                                                    <a:rPr lang="en-US" altLang="zh-CN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  <m:sSubSup>
                                                    <m:sSubSupPr>
                                                      <m:ctrlPr>
                                                        <a:rPr lang="en-US" altLang="zh-CN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sSubSupPr>
                                                    <m:e>
                                                      <m:r>
                                                        <a:rPr lang="en-US" altLang="zh-CN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𝜖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altLang="zh-CN" b="0" i="1" smtClean="0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𝑖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US" altLang="zh-CN" b="0" i="1" smtClean="0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𝑤</m:t>
                                                      </m:r>
                                                    </m:sup>
                                                  </m:sSubSup>
                                                </m:e>
                                              </m:d>
                                            </m:e>
                                            <m:sub>
                                              <m:r>
                                                <a:rPr lang="en-US" altLang="zh-CN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CN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altLang="zh-CN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d>
                                                <m:dPr>
                                                  <m:begChr m:val="‖"/>
                                                  <m:endChr m:val="‖"/>
                                                  <m:ctrlPr>
                                                    <a:rPr lang="en-US" altLang="zh-CN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>
                                                    <m:sSubPr>
                                                      <m:ctrlPr>
                                                        <a:rPr lang="en-US" altLang="zh-CN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sSubPr>
                                                    <m:e>
                                                      <m:r>
                                                        <a:rPr lang="en-US" altLang="zh-CN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𝜖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m:rPr>
                                                          <m:sty m:val="p"/>
                                                        </m:rPr>
                                                        <a:rPr lang="en-US" altLang="zh-CN" b="0" i="0" smtClean="0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ref</m:t>
                                                      </m:r>
                                                    </m:sub>
                                                  </m:sSub>
                                                  <m:d>
                                                    <m:dPr>
                                                      <m:ctrlPr>
                                                        <a:rPr lang="en-US" altLang="zh-CN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sSubSup>
                                                        <m:sSubSupPr>
                                                          <m:ctrlP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SupPr>
                                                        <m:e>
                                                          <m: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𝑥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𝑡</m:t>
                                                          </m:r>
                                                          <m: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,</m:t>
                                                          </m:r>
                                                          <m: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𝑖</m:t>
                                                          </m:r>
                                                        </m:sub>
                                                        <m:sup>
                                                          <m: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𝑤</m:t>
                                                          </m:r>
                                                        </m:sup>
                                                      </m:sSubSup>
                                                      <m:r>
                                                        <a:rPr lang="en-US" altLang="zh-CN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,</m:t>
                                                      </m:r>
                                                      <m:sSubSup>
                                                        <m:sSubSupPr>
                                                          <m:ctrlP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SupPr>
                                                        <m:e>
                                                          <m: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𝑐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𝑖</m:t>
                                                          </m:r>
                                                        </m:sub>
                                                        <m:sup>
                                                          <m: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𝑤</m:t>
                                                          </m:r>
                                                        </m:sup>
                                                      </m:sSubSup>
                                                    </m:e>
                                                  </m:d>
                                                  <m:r>
                                                    <a:rPr lang="en-US" altLang="zh-CN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  <m:sSubSup>
                                                    <m:sSubSupPr>
                                                      <m:ctrlPr>
                                                        <a:rPr lang="en-US" altLang="zh-CN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sSubSupPr>
                                                    <m:e>
                                                      <m:r>
                                                        <a:rPr lang="en-US" altLang="zh-CN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𝜖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altLang="zh-CN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𝑖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US" altLang="zh-CN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𝑤</m:t>
                                                      </m:r>
                                                    </m:sup>
                                                  </m:sSubSup>
                                                </m:e>
                                              </m:d>
                                            </m:e>
                                            <m:sub>
                                              <m:r>
                                                <a:rPr lang="en-US" altLang="zh-CN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zh-CN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altLang="zh-CN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</m:e>
                                        <m:e>
                                          <m:d>
                                            <m:dPr>
                                              <m:ctrlPr>
                                                <a:rPr lang="en-US" altLang="zh-CN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altLang="zh-CN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d>
                                                    <m:dPr>
                                                      <m:begChr m:val="‖"/>
                                                      <m:endChr m:val="‖"/>
                                                      <m:ctrlPr>
                                                        <a:rPr lang="en-US" altLang="zh-CN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𝜖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𝜃</m:t>
                                                          </m:r>
                                                        </m:sub>
                                                      </m:sSub>
                                                      <m:d>
                                                        <m:dPr>
                                                          <m:ctrlP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sSubSup>
                                                            <m:sSubSupPr>
                                                              <m:ctrlPr>
                                                                <a:rPr lang="en-US" altLang="zh-CN" i="1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</m:ctrlPr>
                                                            </m:sSubSupPr>
                                                            <m:e>
                                                              <m:r>
                                                                <a:rPr lang="en-US" altLang="zh-CN" i="1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  <m:t>𝑥</m:t>
                                                              </m:r>
                                                            </m:e>
                                                            <m:sub>
                                                              <m:r>
                                                                <a:rPr lang="en-US" altLang="zh-CN" i="1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  <m:t>𝑡</m:t>
                                                              </m:r>
                                                              <m:r>
                                                                <a:rPr lang="en-US" altLang="zh-CN" i="1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  <m:t>,</m:t>
                                                              </m:r>
                                                              <m:r>
                                                                <a:rPr lang="en-US" altLang="zh-CN" b="0" i="1" smtClean="0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  <m:t>𝑗</m:t>
                                                              </m:r>
                                                            </m:sub>
                                                            <m:sup>
                                                              <m:r>
                                                                <a:rPr lang="en-US" altLang="zh-CN" b="0" i="1" smtClean="0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  <m:t>𝑙</m:t>
                                                              </m:r>
                                                            </m:sup>
                                                          </m:sSubSup>
                                                          <m: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,</m:t>
                                                          </m:r>
                                                          <m:sSubSup>
                                                            <m:sSubSupPr>
                                                              <m:ctrlPr>
                                                                <a:rPr lang="en-US" altLang="zh-CN" i="1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</m:ctrlPr>
                                                            </m:sSubSupPr>
                                                            <m:e>
                                                              <m:r>
                                                                <a:rPr lang="en-US" altLang="zh-CN" i="1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  <m:t>𝑐</m:t>
                                                              </m:r>
                                                            </m:e>
                                                            <m:sub>
                                                              <m:r>
                                                                <a:rPr lang="en-US" altLang="zh-CN" b="0" i="1" smtClean="0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  <m:t>𝑗</m:t>
                                                              </m:r>
                                                            </m:sub>
                                                            <m:sup>
                                                              <m:r>
                                                                <a:rPr lang="en-US" altLang="zh-CN" b="0" i="1" smtClean="0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  <m:t>𝑙</m:t>
                                                              </m:r>
                                                            </m:sup>
                                                          </m:sSubSup>
                                                        </m:e>
                                                      </m:d>
                                                      <m:r>
                                                        <a:rPr lang="en-US" altLang="zh-CN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−</m:t>
                                                      </m:r>
                                                      <m:sSubSup>
                                                        <m:sSubSupPr>
                                                          <m:ctrlP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SupPr>
                                                        <m:e>
                                                          <m: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𝜖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altLang="zh-CN" b="0" i="1" smtClean="0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𝑗</m:t>
                                                          </m:r>
                                                        </m:sub>
                                                        <m:sup>
                                                          <m:r>
                                                            <a:rPr lang="en-US" altLang="zh-CN" b="0" i="1" smtClean="0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𝑙</m:t>
                                                          </m:r>
                                                        </m:sup>
                                                      </m:sSubSup>
                                                    </m:e>
                                                  </m:d>
                                                </m:e>
                                                <m:sub>
                                                  <m:r>
                                                    <a:rPr lang="en-US" altLang="zh-CN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zh-CN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p>
                                              </m:sSubSup>
                                              <m:r>
                                                <a:rPr lang="en-US" altLang="zh-CN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sSubSup>
                                                <m:sSubSupPr>
                                                  <m:ctrlPr>
                                                    <a:rPr lang="en-US" altLang="zh-CN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d>
                                                    <m:dPr>
                                                      <m:begChr m:val="‖"/>
                                                      <m:endChr m:val="‖"/>
                                                      <m:ctrlPr>
                                                        <a:rPr lang="en-US" altLang="zh-CN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sSub>
                                                        <m:sSubPr>
                                                          <m:ctrlP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Pr>
                                                        <m:e>
                                                          <m: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𝜖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m:rPr>
                                                              <m:sty m:val="p"/>
                                                            </m:rPr>
                                                            <a:rPr lang="en-US" altLang="zh-CN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ref</m:t>
                                                          </m:r>
                                                        </m:sub>
                                                      </m:sSub>
                                                      <m:d>
                                                        <m:dPr>
                                                          <m:ctrlP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sSubSup>
                                                            <m:sSubSupPr>
                                                              <m:ctrlPr>
                                                                <a:rPr lang="en-US" altLang="zh-CN" i="1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</m:ctrlPr>
                                                            </m:sSubSupPr>
                                                            <m:e>
                                                              <m:r>
                                                                <a:rPr lang="en-US" altLang="zh-CN" i="1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  <m:t>𝑥</m:t>
                                                              </m:r>
                                                            </m:e>
                                                            <m:sub>
                                                              <m:r>
                                                                <a:rPr lang="en-US" altLang="zh-CN" i="1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  <m:t>𝑡</m:t>
                                                              </m:r>
                                                              <m:r>
                                                                <a:rPr lang="en-US" altLang="zh-CN" i="1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  <m:t>,</m:t>
                                                              </m:r>
                                                              <m:r>
                                                                <a:rPr lang="en-US" altLang="zh-CN" b="0" i="1" smtClean="0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  <m:t>𝑗</m:t>
                                                              </m:r>
                                                            </m:sub>
                                                            <m:sup>
                                                              <m:r>
                                                                <a:rPr lang="en-US" altLang="zh-CN" b="0" i="1" smtClean="0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  <m:t>𝑙</m:t>
                                                              </m:r>
                                                            </m:sup>
                                                          </m:sSubSup>
                                                          <m: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,</m:t>
                                                          </m:r>
                                                          <m:sSubSup>
                                                            <m:sSubSupPr>
                                                              <m:ctrlPr>
                                                                <a:rPr lang="en-US" altLang="zh-CN" i="1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</m:ctrlPr>
                                                            </m:sSubSupPr>
                                                            <m:e>
                                                              <m:r>
                                                                <a:rPr lang="en-US" altLang="zh-CN" i="1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  <m:t>𝑐</m:t>
                                                              </m:r>
                                                            </m:e>
                                                            <m:sub>
                                                              <m:r>
                                                                <a:rPr lang="en-US" altLang="zh-CN" b="0" i="1" smtClean="0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  <m:t>𝑗</m:t>
                                                              </m:r>
                                                            </m:sub>
                                                            <m:sup>
                                                              <m:r>
                                                                <a:rPr lang="en-US" altLang="zh-CN" b="0" i="1" smtClean="0">
                                                                  <a:latin typeface="Cambria Math" panose="02040503050406030204" pitchFamily="18" charset="0"/>
                                                                  <a:ea typeface="Cambria Math" panose="02040503050406030204" pitchFamily="18" charset="0"/>
                                                                </a:rPr>
                                                                <m:t>𝑙</m:t>
                                                              </m:r>
                                                            </m:sup>
                                                          </m:sSubSup>
                                                        </m:e>
                                                      </m:d>
                                                      <m:r>
                                                        <a:rPr lang="en-US" altLang="zh-CN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−</m:t>
                                                      </m:r>
                                                      <m:sSubSup>
                                                        <m:sSubSupPr>
                                                          <m:ctrlP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</m:ctrlPr>
                                                        </m:sSubSupPr>
                                                        <m:e>
                                                          <m:r>
                                                            <a:rPr lang="en-US" altLang="zh-CN" i="1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𝜖</m:t>
                                                          </m:r>
                                                        </m:e>
                                                        <m:sub>
                                                          <m:r>
                                                            <a:rPr lang="en-US" altLang="zh-CN" b="0" i="1" smtClean="0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𝑗</m:t>
                                                          </m:r>
                                                        </m:sub>
                                                        <m:sup>
                                                          <m:r>
                                                            <a:rPr lang="en-US" altLang="zh-CN" b="0" i="1" smtClean="0">
                                                              <a:latin typeface="Cambria Math" panose="02040503050406030204" pitchFamily="18" charset="0"/>
                                                              <a:ea typeface="Cambria Math" panose="02040503050406030204" pitchFamily="18" charset="0"/>
                                                            </a:rPr>
                                                            <m:t>𝑙</m:t>
                                                          </m:r>
                                                        </m:sup>
                                                      </m:sSubSup>
                                                    </m:e>
                                                  </m:d>
                                                </m:e>
                                                <m:sub>
                                                  <m:r>
                                                    <a:rPr lang="en-US" altLang="zh-CN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altLang="zh-CN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2</m:t>
                                                  </m:r>
                                                </m:sup>
                                              </m:sSubSup>
                                            </m:e>
                                          </m:d>
                                        </m:e>
                                      </m:eqArr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dirty="0">
                  <a:latin typeface="OPTIMISTIC DM LIGHT 95" pitchFamily="2" charset="0"/>
                  <a:cs typeface="OPTIMISTIC DM LIGHT 95" pitchFamily="2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9CDAE1C-45CD-F9EC-3D7C-1277148DFD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218" y="3315940"/>
                <a:ext cx="9091561" cy="1315040"/>
              </a:xfrm>
              <a:prstGeom prst="rect">
                <a:avLst/>
              </a:prstGeom>
              <a:blipFill>
                <a:blip r:embed="rId6"/>
                <a:stretch>
                  <a:fillRect r="-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7609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10" grpId="0"/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CF9D5-CBD8-55FF-DF44-AB7964409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4E028FF-2E8A-93B1-123D-F3CD59E4379C}"/>
                  </a:ext>
                </a:extLst>
              </p:cNvPr>
              <p:cNvSpPr txBox="1"/>
              <p:nvPr/>
            </p:nvSpPr>
            <p:spPr>
              <a:xfrm>
                <a:off x="2689426" y="2312925"/>
                <a:ext cx="6813147" cy="5389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32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cfg</m:t>
                          </m:r>
                        </m:sub>
                      </m:sSub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l-GR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</m:sub>
                      </m:sSub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sSub>
                        <m:sSubPr>
                          <m:ctrlP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l-GR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</m:sub>
                      </m:sSub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,∅,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4E028FF-2E8A-93B1-123D-F3CD59E437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9426" y="2312925"/>
                <a:ext cx="6813147" cy="538930"/>
              </a:xfrm>
              <a:prstGeom prst="rect">
                <a:avLst/>
              </a:prstGeom>
              <a:blipFill>
                <a:blip r:embed="rId3"/>
                <a:stretch>
                  <a:fillRect l="-372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68ADF19-274A-0778-8304-DF6850588C83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3600" dirty="0" err="1">
                <a:latin typeface="OPTIMISTIC DM LIGHT 95" pitchFamily="2" charset="0"/>
                <a:cs typeface="OPTIMISTIC DM LIGHT 95" pitchFamily="2" charset="0"/>
              </a:rPr>
              <a:t>Challeng</a:t>
            </a:r>
            <a:r>
              <a:rPr lang="en-US" sz="3600" dirty="0">
                <a:latin typeface="OPTIMISTIC DM LIGHT 95" pitchFamily="2" charset="0"/>
                <a:cs typeface="OPTIMISTIC DM LIGHT 95" pitchFamily="2" charset="0"/>
              </a:rPr>
              <a:t> 5: How to Handle CFG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0FAD82-5BEB-C3F5-B9A1-FBDE86BD1B48}"/>
              </a:ext>
            </a:extLst>
          </p:cNvPr>
          <p:cNvSpPr txBox="1"/>
          <p:nvPr/>
        </p:nvSpPr>
        <p:spPr>
          <a:xfrm>
            <a:off x="0" y="4006145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3200" dirty="0">
                <a:latin typeface="OPTIMISTIC DM LIGHT 95" pitchFamily="2" charset="0"/>
                <a:cs typeface="OPTIMISTIC DM LIGHT 95" pitchFamily="2" charset="0"/>
              </a:rPr>
              <a:t>Previous methods use the fine-tuned model for both the conditional and the unconditional branch.</a:t>
            </a:r>
          </a:p>
        </p:txBody>
      </p:sp>
    </p:spTree>
    <p:extLst>
      <p:ext uri="{BB962C8B-B14F-4D97-AF65-F5344CB8AC3E}">
        <p14:creationId xmlns:p14="http://schemas.microsoft.com/office/powerpoint/2010/main" val="32048574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922FD-77D8-1DE8-9825-366843312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A445DEC-FFBD-53B9-D826-3B9FBB97210C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CHATS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DB11CE-DADF-7C89-F9FE-0A5BA26DDA9B}"/>
              </a:ext>
            </a:extLst>
          </p:cNvPr>
          <p:cNvSpPr txBox="1"/>
          <p:nvPr/>
        </p:nvSpPr>
        <p:spPr>
          <a:xfrm>
            <a:off x="0" y="6595283"/>
            <a:ext cx="1219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OPTIMISTIC DM LIGHT 95" pitchFamily="2" charset="0"/>
                <a:cs typeface="OPTIMISTIC DM LIGHT 95" pitchFamily="2" charset="0"/>
              </a:rPr>
              <a:t>Fu, Minghao, et al. "CHATS: Combining human-aligned optimization and test-time sampling for text-to-image generation." </a:t>
            </a:r>
            <a:r>
              <a:rPr lang="en-US" sz="1100" dirty="0" err="1">
                <a:latin typeface="OPTIMISTIC DM LIGHT 95" pitchFamily="2" charset="0"/>
                <a:cs typeface="OPTIMISTIC DM LIGHT 95" pitchFamily="2" charset="0"/>
              </a:rPr>
              <a:t>arXiv</a:t>
            </a:r>
            <a:r>
              <a:rPr lang="en-US" sz="1100" dirty="0">
                <a:latin typeface="OPTIMISTIC DM LIGHT 95" pitchFamily="2" charset="0"/>
                <a:cs typeface="OPTIMISTIC DM LIGHT 95" pitchFamily="2" charset="0"/>
              </a:rPr>
              <a:t> preprint arXiv:2502.12579 (2025).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EFEA9AB-2777-3583-60CD-AD02A614AB04}"/>
                  </a:ext>
                </a:extLst>
              </p:cNvPr>
              <p:cNvSpPr txBox="1"/>
              <p:nvPr/>
            </p:nvSpPr>
            <p:spPr>
              <a:xfrm>
                <a:off x="0" y="792370"/>
                <a:ext cx="1219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50"/>
                  </a:spcBef>
                  <a:spcAft>
                    <a:spcPts val="150"/>
                  </a:spcAft>
                </a:pP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Train </a:t>
                </a:r>
                <a:r>
                  <a:rPr lang="en-US" sz="2400" dirty="0">
                    <a:solidFill>
                      <a:srgbClr val="FF0000"/>
                    </a:solidFill>
                    <a:latin typeface="OPTIMISTIC DM LIGHT 95" pitchFamily="2" charset="0"/>
                    <a:cs typeface="OPTIMISTIC DM LIGHT 95" pitchFamily="2" charset="0"/>
                  </a:rPr>
                  <a:t>two models</a:t>
                </a: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 fits the preferred image,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l-GR" sz="2400" dirty="0">
                    <a:latin typeface="OPTIMISTIC DM LIGHT 95" pitchFamily="2" charset="0"/>
                    <a:cs typeface="OPTIMISTIC DM LIGHT 95" pitchFamily="2" charset="0"/>
                  </a:rPr>
                  <a:t> </a:t>
                </a: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fits the dispreferred image.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l-GR" sz="2400" dirty="0">
                    <a:latin typeface="OPTIMISTIC DM LIGHT 95" pitchFamily="2" charset="0"/>
                    <a:cs typeface="OPTIMISTIC DM LIGHT 95" pitchFamily="2" charset="0"/>
                  </a:rPr>
                  <a:t> </a:t>
                </a: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then serves as the negative branch of guidance.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EFEA9AB-2777-3583-60CD-AD02A614AB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92370"/>
                <a:ext cx="12192000" cy="862608"/>
              </a:xfrm>
              <a:prstGeom prst="rect">
                <a:avLst/>
              </a:prstGeom>
              <a:blipFill>
                <a:blip r:embed="rId3"/>
                <a:stretch>
                  <a:fillRect t="-5797" b="-115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3FA2C61-5FBB-CA47-5640-C28D14287E87}"/>
                  </a:ext>
                </a:extLst>
              </p:cNvPr>
              <p:cNvSpPr txBox="1"/>
              <p:nvPr/>
            </p:nvSpPr>
            <p:spPr>
              <a:xfrm>
                <a:off x="858122" y="2263728"/>
                <a:ext cx="10475752" cy="9755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CHATS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  <a:cs typeface="OPTIMISTIC DM LIGHT 95" pitchFamily="2" charset="0"/>
                        </a:rPr>
                        <m:t>log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OPTIMISTIC DM LIGHT 95" pitchFamily="2" charset="0"/>
                        </a:rPr>
                        <m:t>𝜎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Sup>
                                    <m:sSub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b>
                                              <m:sSup>
                                                <m:sSupPr>
                                                  <m:ctrlPr>
                                                    <a:rPr lang="en-US" altLang="zh-CN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altLang="zh-CN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𝜃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altLang="zh-CN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+</m:t>
                                                  </m:r>
                                                </m:sup>
                                              </m:sSup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𝑤</m:t>
                                                  </m:r>
                                                </m:sup>
                                              </m:sSubSup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</m:d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𝑤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altLang="zh-CN" sz="2400" b="0" i="0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ref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𝑤</m:t>
                                                  </m:r>
                                                </m:sup>
                                              </m:sSubSup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</m:d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𝑤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altLang="zh-CN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Sup>
                                    <m:sSub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b>
                                              <m:sSup>
                                                <m:sSupPr>
                                                  <m:ctrlPr>
                                                    <a:rPr lang="en-US" altLang="zh-CN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altLang="zh-CN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𝜃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altLang="zh-CN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−</m:t>
                                                  </m:r>
                                                </m:sup>
                                              </m:sSup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𝑙</m:t>
                                                  </m:r>
                                                </m:sup>
                                              </m:sSubSup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</m:d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𝑙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altLang="zh-CN" sz="240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ref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sz="2400" b="0" i="1" smtClean="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𝑙</m:t>
                                                  </m:r>
                                                </m:sup>
                                              </m:sSubSup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</m:d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altLang="zh-CN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altLang="zh-CN" sz="24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𝑙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eqArr>
                            </m:e>
                          </m:d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3FA2C61-5FBB-CA47-5640-C28D14287E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122" y="2263728"/>
                <a:ext cx="10475752" cy="975523"/>
              </a:xfrm>
              <a:prstGeom prst="rect">
                <a:avLst/>
              </a:prstGeom>
              <a:blipFill>
                <a:blip r:embed="rId4"/>
                <a:stretch>
                  <a:fillRect l="-242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249E71-439C-9783-0174-BDF55F778E15}"/>
                  </a:ext>
                </a:extLst>
              </p:cNvPr>
              <p:cNvSpPr txBox="1"/>
              <p:nvPr/>
            </p:nvSpPr>
            <p:spPr>
              <a:xfrm>
                <a:off x="1130247" y="3970469"/>
                <a:ext cx="9931501" cy="4042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cfg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p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,∅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sSup>
                                <m:sSup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p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,∅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249E71-439C-9783-0174-BDF55F778E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247" y="3970469"/>
                <a:ext cx="9931501" cy="404213"/>
              </a:xfrm>
              <a:prstGeom prst="rect">
                <a:avLst/>
              </a:prstGeom>
              <a:blipFill>
                <a:blip r:embed="rId5"/>
                <a:stretch>
                  <a:fillRect b="-24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6CFCBE3-E6B6-E1B0-D904-68603DBF8DDF}"/>
                  </a:ext>
                </a:extLst>
              </p:cNvPr>
              <p:cNvSpPr txBox="1"/>
              <p:nvPr/>
            </p:nvSpPr>
            <p:spPr>
              <a:xfrm>
                <a:off x="6140601" y="4665971"/>
                <a:ext cx="5522418" cy="12516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50"/>
                  </a:spcBef>
                  <a:spcAft>
                    <a:spcPts val="15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l-GR" sz="2400" dirty="0">
                    <a:cs typeface="OPTIMISTIC DM LIGHT 95" pitchFamily="2" charset="0"/>
                  </a:rPr>
                  <a:t>'</a:t>
                </a: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s own text guidance: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 adds it,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0 </m:t>
                    </m:r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pushes away from it </a:t>
                </a:r>
              </a:p>
              <a:p>
                <a:pPr algn="ctr">
                  <a:spcBef>
                    <a:spcPts val="150"/>
                  </a:spcBef>
                  <a:spcAft>
                    <a:spcPts val="150"/>
                  </a:spcAft>
                </a:pP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(default 0.5)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6CFCBE3-E6B6-E1B0-D904-68603DBF8D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0601" y="4665971"/>
                <a:ext cx="5522418" cy="1251625"/>
              </a:xfrm>
              <a:prstGeom prst="rect">
                <a:avLst/>
              </a:prstGeom>
              <a:blipFill>
                <a:blip r:embed="rId6"/>
                <a:stretch>
                  <a:fillRect t="-5000" r="-1376" b="-9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Left Brace 18">
            <a:extLst>
              <a:ext uri="{FF2B5EF4-FFF2-40B4-BE49-F238E27FC236}">
                <a16:creationId xmlns:a16="http://schemas.microsoft.com/office/drawing/2014/main" id="{BDCBB67C-AE75-F3CF-10E2-49EC34E8151F}"/>
              </a:ext>
            </a:extLst>
          </p:cNvPr>
          <p:cNvSpPr/>
          <p:nvPr/>
        </p:nvSpPr>
        <p:spPr>
          <a:xfrm rot="16200000">
            <a:off x="8765931" y="2554702"/>
            <a:ext cx="259464" cy="393125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27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7" grpId="0"/>
      <p:bldP spid="1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154B2-CAFC-9654-1292-EC8FF83FE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BFEE448-FA09-F8B6-0A96-818FB2452332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3200" dirty="0">
                <a:latin typeface="OPTIMISTIC DM LIGHT 95" pitchFamily="2" charset="0"/>
                <a:cs typeface="OPTIMISTIC DM LIGHT 95" pitchFamily="2" charset="0"/>
              </a:rPr>
              <a:t>Challenge 6: Does the Diffusion-DPO loss really do its job?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C44238-E8B9-A5F4-DEC8-73DCF307DEE4}"/>
                  </a:ext>
                </a:extLst>
              </p:cNvPr>
              <p:cNvSpPr txBox="1"/>
              <p:nvPr/>
            </p:nvSpPr>
            <p:spPr>
              <a:xfrm>
                <a:off x="0" y="4290723"/>
                <a:ext cx="12192000" cy="12085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50"/>
                  </a:spcBef>
                  <a:spcAft>
                    <a:spcPts val="150"/>
                  </a:spcAft>
                </a:pPr>
                <a:r>
                  <a:rPr lang="en-US" sz="2800" dirty="0">
                    <a:latin typeface="OPTIMISTIC DM LIGHT 95" pitchFamily="2" charset="0"/>
                    <a:cs typeface="OPTIMISTIC DM LIGHT 95" pitchFamily="2" charset="0"/>
                  </a:rPr>
                  <a:t>Will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ℒ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Diff</m:t>
                        </m:r>
                        <m:r>
                          <a:rPr lang="en-US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8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DPO</m:t>
                        </m:r>
                      </m:sub>
                    </m:sSub>
                  </m:oMath>
                </a14:m>
                <a:r>
                  <a:rPr lang="en-US" sz="2800" dirty="0">
                    <a:latin typeface="OPTIMISTIC DM LIGHT 95" pitchFamily="2" charset="0"/>
                    <a:cs typeface="OPTIMISTIC DM LIGHT 95" pitchFamily="2" charset="0"/>
                  </a:rPr>
                  <a:t>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p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𝑤</m:t>
                                </m:r>
                              </m:sup>
                            </m:sSup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𝑤</m:t>
                                    </m:r>
                                  </m:sup>
                                </m:sSubSup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p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𝑤</m:t>
                                </m:r>
                              </m:sup>
                            </m:sSup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ref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𝑤</m:t>
                                    </m:r>
                                  </m:sup>
                                </m:sSubSup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sz="2800" dirty="0">
                  <a:latin typeface="OPTIMISTIC DM LIGHT 95" pitchFamily="2" charset="0"/>
                  <a:cs typeface="OPTIMISTIC DM LIGHT 95" pitchFamily="2" charset="0"/>
                </a:endParaRPr>
              </a:p>
              <a:p>
                <a:pPr algn="ctr">
                  <a:spcBef>
                    <a:spcPts val="150"/>
                  </a:spcBef>
                  <a:spcAft>
                    <a:spcPts val="150"/>
                  </a:spcAft>
                </a:pPr>
                <a:r>
                  <a:rPr lang="en-US" sz="2800" dirty="0">
                    <a:latin typeface="OPTIMISTIC DM LIGHT 95" pitchFamily="2" charset="0"/>
                    <a:cs typeface="OPTIMISTIC DM LIGHT 95" pitchFamily="2" charset="0"/>
                  </a:rPr>
                  <a:t>and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p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𝑙</m:t>
                                </m:r>
                              </m:sup>
                            </m:sSup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sup>
                                </m:sSubSup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p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𝑙</m:t>
                                </m:r>
                              </m:sup>
                            </m:sSup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ref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𝑙</m:t>
                                    </m:r>
                                  </m:sup>
                                </m:sSubSup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d>
                          </m:e>
                        </m:d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800" dirty="0">
                    <a:latin typeface="OPTIMISTIC DM LIGHT 95" pitchFamily="2" charset="0"/>
                    <a:cs typeface="OPTIMISTIC DM LIGHT 95" pitchFamily="2" charset="0"/>
                  </a:rPr>
                  <a:t>?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2C44238-E8B9-A5F4-DEC8-73DCF307DE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290723"/>
                <a:ext cx="12192000" cy="1208536"/>
              </a:xfrm>
              <a:prstGeom prst="rect">
                <a:avLst/>
              </a:prstGeom>
              <a:blipFill>
                <a:blip r:embed="rId3"/>
                <a:stretch>
                  <a:fillRect t="-5208" b="-7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ight Arrow 2">
            <a:extLst>
              <a:ext uri="{FF2B5EF4-FFF2-40B4-BE49-F238E27FC236}">
                <a16:creationId xmlns:a16="http://schemas.microsoft.com/office/drawing/2014/main" id="{900AB251-C1CD-36BC-87F8-BD2F914537D2}"/>
              </a:ext>
            </a:extLst>
          </p:cNvPr>
          <p:cNvSpPr/>
          <p:nvPr/>
        </p:nvSpPr>
        <p:spPr>
          <a:xfrm rot="5400000">
            <a:off x="3363705" y="4546890"/>
            <a:ext cx="832757" cy="204107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B5041BE8-B11F-18D6-88E8-6371EBCDBA1E}"/>
              </a:ext>
            </a:extLst>
          </p:cNvPr>
          <p:cNvSpPr/>
          <p:nvPr/>
        </p:nvSpPr>
        <p:spPr>
          <a:xfrm rot="16200000">
            <a:off x="2809777" y="5038985"/>
            <a:ext cx="832757" cy="204107"/>
          </a:xfrm>
          <a:prstGeom prst="rightArrow">
            <a:avLst/>
          </a:prstGeom>
          <a:solidFill>
            <a:srgbClr val="FF0000">
              <a:alpha val="7002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4D425A-2B72-D202-0C2C-23A2E570A7D1}"/>
                  </a:ext>
                </a:extLst>
              </p:cNvPr>
              <p:cNvSpPr txBox="1"/>
              <p:nvPr/>
            </p:nvSpPr>
            <p:spPr>
              <a:xfrm>
                <a:off x="273309" y="1986109"/>
                <a:ext cx="11645382" cy="151759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Diff</m:t>
                          </m:r>
                          <m: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DPO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eqArr>
                            <m:eqArr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Sup>
                                <m:sSub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sup>
                              </m:sSub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p>
                              </m:sSub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)~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e>
                            <m:e>
                              <m:eqArr>
                                <m:eqArr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r>
                                    <a:rPr lang="en-US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~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𝒰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</m:t>
                                      </m:r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</m:d>
                                </m:e>
                                <m:e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~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</m:sup>
                                  </m:sSub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e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~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eqArr>
                            </m:e>
                          </m:eqArr>
                        </m:sub>
                      </m:sSub>
                      <m:func>
                        <m:funcPr>
                          <m:ctrlPr>
                            <a:rPr lang="en-US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</m:func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eqArr>
                                <m:eqArr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𝑤</m:t>
                                              </m:r>
                                            </m:sup>
                                          </m:s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𝜃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𝑤</m:t>
                                                  </m:r>
                                                </m:sup>
                                              </m:sSubSup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d>
                                        <m:dPr>
                                          <m:begChr m:val="‖"/>
                                          <m:endChr m:val="‖"/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𝑤</m:t>
                                              </m:r>
                                            </m:sup>
                                          </m:s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𝜖</m:t>
                                              </m:r>
                                            </m:e>
                                            <m:sub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n-US" sz="200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ref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Sup>
                                                <m:sSubSup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SupPr>
                                                <m:e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𝑥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sub>
                                                <m:sup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𝑤</m:t>
                                                  </m:r>
                                                </m:sup>
                                              </m:sSubSup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e>
                                          </m:d>
                                        </m:e>
                                      </m:d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d>
                                            <m:dPr>
                                              <m:begChr m:val="‖"/>
                                              <m:endChr m:val="‖"/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𝜖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𝑙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𝜖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𝜃</m:t>
                                                  </m:r>
                                                </m:sub>
                                              </m:sSub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Sup>
                                                    <m:sSubSupPr>
                                                      <m:ctrlP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sSubSupPr>
                                                    <m:e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𝑡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𝑙</m:t>
                                                      </m:r>
                                                    </m:sup>
                                                  </m:sSubSup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𝑐</m:t>
                                                  </m:r>
                                                </m:e>
                                              </m:d>
                                            </m:e>
                                          </m:d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Sup>
                                        <m:sSubSup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d>
                                            <m:dPr>
                                              <m:begChr m:val="‖"/>
                                              <m:endChr m:val="‖"/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𝜖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𝑙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𝜖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en-US" sz="2000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ref</m:t>
                                                  </m:r>
                                                </m:sub>
                                              </m:sSub>
                                              <m:d>
                                                <m:dPr>
                                                  <m:ctrlP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sSubSup>
                                                    <m:sSubSupPr>
                                                      <m:ctrlP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</m:ctrlPr>
                                                    </m:sSubSupPr>
                                                    <m:e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</m:e>
                                                    <m:sub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𝑡</m:t>
                                                      </m:r>
                                                    </m:sub>
                                                    <m:sup>
                                                      <m:r>
                                                        <a:rPr lang="en-US" sz="20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𝑙</m:t>
                                                      </m:r>
                                                    </m:sup>
                                                  </m:sSubSup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US" sz="20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𝑐</m:t>
                                                  </m:r>
                                                </m:e>
                                              </m:d>
                                            </m:e>
                                          </m:d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  <m:sup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eqArr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4D425A-2B72-D202-0C2C-23A2E570A7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09" y="1986109"/>
                <a:ext cx="11645382" cy="1517595"/>
              </a:xfrm>
              <a:prstGeom prst="rect">
                <a:avLst/>
              </a:prstGeom>
              <a:blipFill>
                <a:blip r:embed="rId4"/>
                <a:stretch>
                  <a:fillRect b="-5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48572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519894D-55FE-7B16-F9B1-5CC55B559DC8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3600" dirty="0">
                <a:latin typeface="OPTIMISTIC DM LIGHT 95" pitchFamily="2" charset="0"/>
                <a:cs typeface="OPTIMISTIC DM LIGHT 95" pitchFamily="2" charset="0"/>
              </a:rPr>
              <a:t>Does the Diffusion-DPO loss really do its job?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09BDC4-C1F1-7BDD-1AEF-A4E886FC2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483" y="646331"/>
            <a:ext cx="7257034" cy="48696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3F7F44-F811-CBBF-FDC0-85CFF07E446F}"/>
              </a:ext>
            </a:extLst>
          </p:cNvPr>
          <p:cNvSpPr txBox="1"/>
          <p:nvPr/>
        </p:nvSpPr>
        <p:spPr>
          <a:xfrm>
            <a:off x="0" y="6595283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PTIMISTIC DM LIGHT 95" pitchFamily="2" charset="0"/>
                <a:cs typeface="OPTIMISTIC DM LIGHT 95" pitchFamily="2" charset="0"/>
              </a:rPr>
              <a:t>Fu, Minghao, et al. "Diffusion-</a:t>
            </a:r>
            <a:r>
              <a:rPr lang="en-US" sz="1200" dirty="0" err="1">
                <a:latin typeface="OPTIMISTIC DM LIGHT 95" pitchFamily="2" charset="0"/>
                <a:cs typeface="OPTIMISTIC DM LIGHT 95" pitchFamily="2" charset="0"/>
              </a:rPr>
              <a:t>sdpo</a:t>
            </a:r>
            <a:r>
              <a:rPr lang="en-US" sz="1200" dirty="0">
                <a:latin typeface="OPTIMISTIC DM LIGHT 95" pitchFamily="2" charset="0"/>
                <a:cs typeface="OPTIMISTIC DM LIGHT 95" pitchFamily="2" charset="0"/>
              </a:rPr>
              <a:t>: Safeguarded direct preference optimization for diffusion models." (2025).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422620-5E8A-2395-E348-0D6F9A960FE4}"/>
                  </a:ext>
                </a:extLst>
              </p:cNvPr>
              <p:cNvSpPr txBox="1"/>
              <p:nvPr/>
            </p:nvSpPr>
            <p:spPr>
              <a:xfrm>
                <a:off x="0" y="5516026"/>
                <a:ext cx="1219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50"/>
                  </a:spcBef>
                  <a:spcAft>
                    <a:spcPts val="150"/>
                  </a:spcAft>
                </a:pP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Both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ℒ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  <m:t>𝑤</m:t>
                        </m:r>
                      </m:sup>
                    </m:sSup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ℒ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𝑙</m:t>
                        </m:r>
                      </m:sup>
                    </m:sSup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 rise while the margin widens: Diffusion-DPO separates the pair by making the loser worse, </a:t>
                </a:r>
                <a:r>
                  <a:rPr lang="en-US" sz="2400" dirty="0">
                    <a:solidFill>
                      <a:srgbClr val="FF0000"/>
                    </a:solidFill>
                    <a:latin typeface="OPTIMISTIC DM LIGHT 95" pitchFamily="2" charset="0"/>
                    <a:cs typeface="OPTIMISTIC DM LIGHT 95" pitchFamily="2" charset="0"/>
                  </a:rPr>
                  <a:t>not the winner better</a:t>
                </a: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422620-5E8A-2395-E348-0D6F9A960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516026"/>
                <a:ext cx="12192000" cy="862608"/>
              </a:xfrm>
              <a:prstGeom prst="rect">
                <a:avLst/>
              </a:prstGeom>
              <a:blipFill>
                <a:blip r:embed="rId4"/>
                <a:stretch>
                  <a:fillRect t="-5797" b="-115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77822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CB77EA-CB3B-C9B4-7C7B-A121CBCBD0A2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Diffusion-SDPO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95F0C61-0D2C-FD3F-F7F8-55DCD6093524}"/>
                  </a:ext>
                </a:extLst>
              </p:cNvPr>
              <p:cNvSpPr txBox="1"/>
              <p:nvPr/>
            </p:nvSpPr>
            <p:spPr>
              <a:xfrm>
                <a:off x="1293706" y="1867586"/>
                <a:ext cx="9603899" cy="7393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latin typeface="OPTIMISTIC DM LIGHT 95" pitchFamily="2" charset="0"/>
                    <a:ea typeface="Cambria Math" panose="02040503050406030204" pitchFamily="18" charset="0"/>
                    <a:cs typeface="OPTIMISTIC DM LIGHT 95" pitchFamily="2" charset="0"/>
                  </a:rPr>
                  <a:t>When</a:t>
                </a:r>
                <a:r>
                  <a:rPr lang="en-US" sz="2400" dirty="0">
                    <a:ea typeface="Cambria Math" panose="02040503050406030204" pitchFamily="18" charset="0"/>
                    <a:cs typeface="OPTIMISTIC DM LIGHT 95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OPTIMISTIC DM LIGHT 95" pitchFamily="2" charset="0"/>
                      </a:rPr>
                      <m:t>𝜆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OPTIMISTIC DM LIGHT 95" pitchFamily="2" charset="0"/>
                      </a:rPr>
                      <m:t>≤</m:t>
                    </m:r>
                    <m:f>
                      <m:f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OPTIMISTIC DM LIGHT 95" pitchFamily="2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400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OPTIMISTIC DM LIGHT 95" pitchFamily="2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400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OPTIMISTIC DM LIGHT 95" pitchFamily="2" charset="0"/>
                                      </a:rPr>
                                      <m:t>∇</m:t>
                                    </m:r>
                                  </m:e>
                                  <m:sub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OPTIMISTIC DM LIGHT 95" pitchFamily="2" charset="0"/>
                                      </a:rPr>
                                      <m:t>𝜃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en-US" sz="2400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OPTIMISTIC DM LIGHT 95" pitchFamily="2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OPTIMISTIC DM LIGHT 95" pitchFamily="2" charset="0"/>
                                      </a:rPr>
                                      <m:t>ℒ</m:t>
                                    </m:r>
                                  </m:e>
                                  <m:sup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  <a:cs typeface="OPTIMISTIC DM LIGHT 95" pitchFamily="2" charset="0"/>
                                      </a:rPr>
                                      <m:t>𝑤</m:t>
                                    </m:r>
                                  </m:sup>
                                </m:sSup>
                              </m:e>
                            </m:d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p>
                          <m:sSupPr>
                            <m:ctrlP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OPTIMISTIC DM LIGHT 95" pitchFamily="2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OPTIMISTIC DM LIGHT 95" pitchFamily="2" charset="0"/>
                                  </a:rPr>
                                  <m:t>∇</m:t>
                                </m:r>
                              </m:e>
                              <m:sub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OPTIMISTIC DM LIGHT 95" pitchFamily="2" charset="0"/>
                                  </a:rPr>
                                  <m:t>𝜃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OPTIMISTIC DM LIGHT 95" pitchFamily="2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OPTIMISTIC DM LIGHT 95" pitchFamily="2" charset="0"/>
                                  </a:rPr>
                                  <m:t>ℒ</m:t>
                                </m:r>
                              </m:e>
                              <m:sup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cs typeface="OPTIMISTIC DM LIGHT 95" pitchFamily="2" charset="0"/>
                                  </a:rPr>
                                  <m:t>𝑤</m:t>
                                </m:r>
                              </m:sup>
                            </m:sSup>
                          </m:e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⊺</m:t>
                            </m:r>
                          </m:sup>
                        </m:sSup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∇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𝜃</m:t>
                            </m:r>
                          </m:sub>
                        </m:sSub>
                        <m:sSup>
                          <m:sSupPr>
                            <m:ctrlP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ℒ</m:t>
                            </m:r>
                          </m:e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𝑙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>
                    <a:latin typeface="OPTIMISTIC DM LIGHT 95" pitchFamily="2" charset="0"/>
                    <a:cs typeface="OPTIMISTIC DM LIGHT 95" pitchFamily="2" charset="0"/>
                  </a:rPr>
                  <a:t>, 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ℒ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  <m:t>𝑤</m:t>
                        </m:r>
                      </m:sup>
                    </m:sSup>
                    <m:r>
                      <a:rPr lang="en-US" sz="2400" b="0" i="1" dirty="0" smtClean="0">
                        <a:latin typeface="Cambria Math" panose="02040503050406030204" pitchFamily="18" charset="0"/>
                        <a:cs typeface="OPTIMISTIC DM LIGHT 95" pitchFamily="2" charset="0"/>
                      </a:rPr>
                      <m:t>≤0</m:t>
                    </m:r>
                  </m:oMath>
                </a14:m>
                <a:r>
                  <a:rPr lang="en-US" sz="2400" dirty="0"/>
                  <a:t>. </a:t>
                </a:r>
                <a:r>
                  <a:rPr lang="en-US" sz="2400" dirty="0">
                    <a:solidFill>
                      <a:srgbClr val="FF0000"/>
                    </a:solidFill>
                  </a:rPr>
                  <a:t>The </a:t>
                </a:r>
                <a:r>
                  <a:rPr lang="en-US" sz="2400" dirty="0">
                    <a:solidFill>
                      <a:srgbClr val="FF0000"/>
                    </a:solidFill>
                    <a:latin typeface="OPTIMISTIC DM LIGHT 95" pitchFamily="2" charset="0"/>
                    <a:cs typeface="OPTIMISTIC DM LIGHT 95" pitchFamily="2" charset="0"/>
                  </a:rPr>
                  <a:t>winner MSE won’t be worse!</a:t>
                </a:r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95F0C61-0D2C-FD3F-F7F8-55DCD60935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3706" y="1867586"/>
                <a:ext cx="9603899" cy="73930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2F9DB6-7353-3143-BC14-3E6F75176669}"/>
                  </a:ext>
                </a:extLst>
              </p:cNvPr>
              <p:cNvSpPr txBox="1"/>
              <p:nvPr/>
            </p:nvSpPr>
            <p:spPr>
              <a:xfrm>
                <a:off x="321158" y="2680672"/>
                <a:ext cx="11548997" cy="468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50"/>
                  </a:spcBef>
                  <a:spcAft>
                    <a:spcPts val="150"/>
                  </a:spcAft>
                </a:pP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Use the gradients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ℒ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  <m:t>𝑤</m:t>
                        </m:r>
                      </m:sup>
                    </m:sSup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ℒ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𝑙</m:t>
                        </m:r>
                      </m:sup>
                    </m:sSup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 </a:t>
                </a:r>
                <a:r>
                  <a:rPr lang="en-US" sz="2400" dirty="0" err="1">
                    <a:latin typeface="OPTIMISTIC DM LIGHT 95" pitchFamily="2" charset="0"/>
                    <a:cs typeface="OPTIMISTIC DM LIGHT 95" pitchFamily="2" charset="0"/>
                  </a:rPr>
                  <a:t>w.r.t.</a:t>
                </a: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 the model output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𝜖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𝜃</m:t>
                        </m:r>
                      </m:sub>
                    </m:sSub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OPTIMISTIC DM LIGHT 95" pitchFamily="2" charset="0"/>
                      </a:rPr>
                      <m:t>(</m:t>
                    </m:r>
                    <m:sSubSup>
                      <m:sSubSup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b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𝑥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𝑡</m:t>
                        </m:r>
                      </m:sub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∗</m:t>
                        </m:r>
                      </m:sup>
                    </m:sSubSup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OPTIMISTIC DM LIGHT 95" pitchFamily="2" charset="0"/>
                      </a:rPr>
                      <m:t>,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OPTIMISTIC DM LIGHT 95" pitchFamily="2" charset="0"/>
                      </a:rPr>
                      <m:t>𝑡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OPTIMISTIC DM LIGHT 95" pitchFamily="2" charset="0"/>
                      </a:rPr>
                      <m:t>,</m:t>
                    </m:r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OPTIMISTIC DM LIGHT 95" pitchFamily="2" charset="0"/>
                      </a:rPr>
                      <m:t>𝑐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OPTIMISTIC DM LIGHT 95" pitchFamily="2" charset="0"/>
                      </a:rPr>
                      <m:t>)</m:t>
                    </m:r>
                  </m:oMath>
                </a14:m>
                <a:r>
                  <a:rPr lang="el-GR" sz="2400" dirty="0">
                    <a:latin typeface="OPTIMISTIC DM LIGHT 95" pitchFamily="2" charset="0"/>
                    <a:cs typeface="OPTIMISTIC DM LIGHT 95" pitchFamily="2" charset="0"/>
                  </a:rPr>
                  <a:t> </a:t>
                </a: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as a proxy: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D2F9DB6-7353-3143-BC14-3E6F751766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158" y="2680672"/>
                <a:ext cx="11548997" cy="468205"/>
              </a:xfrm>
              <a:prstGeom prst="rect">
                <a:avLst/>
              </a:prstGeom>
              <a:blipFill>
                <a:blip r:embed="rId4"/>
                <a:stretch>
                  <a:fillRect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13B111D-F706-AABC-63CE-E5E620314F04}"/>
                  </a:ext>
                </a:extLst>
              </p:cNvPr>
              <p:cNvSpPr txBox="1"/>
              <p:nvPr/>
            </p:nvSpPr>
            <p:spPr>
              <a:xfrm>
                <a:off x="1405872" y="3357142"/>
                <a:ext cx="9379570" cy="63857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safe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sSubSup>
                          <m:sSubSup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‖"/>
                                <m:endChr m:val="‖"/>
                                <m:ctrlPr>
                                  <a:rPr lang="en-US" sz="2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OPTIMISTIC DM LIGHT 95" pitchFamily="2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OPTIMISTIC DM LIGHT 95" pitchFamily="2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b="0" i="1" dirty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OPTIMISTIC DM LIGHT 95" pitchFamily="2" charset="0"/>
                                      </a:rPr>
                                      <m:t>𝑔</m:t>
                                    </m:r>
                                  </m:e>
                                  <m:sup>
                                    <m:r>
                                      <a:rPr lang="en-US" sz="2400" i="1" dirty="0">
                                        <a:latin typeface="Cambria Math" panose="02040503050406030204" pitchFamily="18" charset="0"/>
                                        <a:cs typeface="OPTIMISTIC DM LIGHT 95" pitchFamily="2" charset="0"/>
                                      </a:rPr>
                                      <m:t>𝑤</m:t>
                                    </m:r>
                                  </m:sup>
                                </m:sSup>
                              </m:e>
                            </m:d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p>
                          <m:sSupPr>
                            <m:ctrlP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</m:ctrlPr>
                          </m:sSupPr>
                          <m:e>
                            <m:sSup>
                              <m:sSupPr>
                                <m:ctrlPr>
                                  <a:rPr lang="en-US" sz="24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OPTIMISTIC DM LIGHT 95" pitchFamily="2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OPTIMISTIC DM LIGHT 95" pitchFamily="2" charset="0"/>
                                  </a:rPr>
                                  <m:t>𝑔</m:t>
                                </m:r>
                              </m:e>
                              <m:sup>
                                <m:r>
                                  <a:rPr lang="en-US" sz="2400" i="1" dirty="0">
                                    <a:latin typeface="Cambria Math" panose="02040503050406030204" pitchFamily="18" charset="0"/>
                                    <a:cs typeface="OPTIMISTIC DM LIGHT 95" pitchFamily="2" charset="0"/>
                                  </a:rPr>
                                  <m:t>𝑤</m:t>
                                </m:r>
                              </m:sup>
                            </m:sSup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⊺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𝑙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𝑔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  <m:t>𝑤</m:t>
                        </m:r>
                      </m:sup>
                    </m:sSup>
                    <m:r>
                      <a:rPr lang="en-US" sz="2400" b="0" i="1" dirty="0" smtClean="0">
                        <a:latin typeface="Cambria Math" panose="02040503050406030204" pitchFamily="18" charset="0"/>
                        <a:cs typeface="OPTIMISTIC DM LIGHT 95" pitchFamily="2" charset="0"/>
                      </a:rPr>
                      <m:t>=</m:t>
                    </m:r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</m:ctrlPr>
                          </m:sSubPr>
                          <m:e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𝜃</m:t>
                            </m:r>
                          </m:sub>
                        </m:sSub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</m:ctrlPr>
                          </m:sSubSup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𝑤</m:t>
                            </m:r>
                          </m:sup>
                        </m:sSubSup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,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𝑡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,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𝑐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)</m:t>
                        </m:r>
                      </m:sub>
                    </m:sSub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ℒ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  <m:t>𝑤</m:t>
                        </m:r>
                      </m:sup>
                    </m:sSup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𝑙</m:t>
                            </m:r>
                          </m:sup>
                        </m:sSup>
                        <m:r>
                          <a:rPr lang="en-US" sz="2400" i="1" dirty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∇</m:t>
                        </m:r>
                      </m:e>
                      <m:sub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𝜃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</m:ctrlPr>
                          </m:sSubSup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TIMISTIC DM LIGHT 95" pitchFamily="2" charset="0"/>
                              </a:rPr>
                              <m:t>𝑙</m:t>
                            </m:r>
                          </m:sup>
                        </m:sSubSup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,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𝑡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,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𝑐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)</m:t>
                        </m:r>
                      </m:sub>
                    </m:sSub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ℒ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𝑙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13B111D-F706-AABC-63CE-E5E620314F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5872" y="3357142"/>
                <a:ext cx="9379570" cy="638573"/>
              </a:xfrm>
              <a:prstGeom prst="rect">
                <a:avLst/>
              </a:prstGeom>
              <a:blipFill>
                <a:blip r:embed="rId5"/>
                <a:stretch>
                  <a:fillRect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3D8915FA-5FFC-1288-4D58-ABAD0AB9DB56}"/>
              </a:ext>
            </a:extLst>
          </p:cNvPr>
          <p:cNvSpPr txBox="1"/>
          <p:nvPr/>
        </p:nvSpPr>
        <p:spPr>
          <a:xfrm>
            <a:off x="980970" y="4165730"/>
            <a:ext cx="4074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How to implement this: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5EBA88-9561-07DB-5363-57BBBBFDE0A6}"/>
                  </a:ext>
                </a:extLst>
              </p:cNvPr>
              <p:cNvSpPr txBox="1"/>
              <p:nvPr/>
            </p:nvSpPr>
            <p:spPr>
              <a:xfrm>
                <a:off x="980970" y="4799626"/>
                <a:ext cx="5038893" cy="495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Sup>
                        <m:sSubSup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</m:ctrlPr>
                        </m:sSub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scale</m:t>
                          </m:r>
                        </m:sub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𝑙</m:t>
                          </m:r>
                        </m:sup>
                      </m:sSubSup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OPTIMISTIC DM LIGHT 95" pitchFamily="2" charset="0"/>
                        </a:rPr>
                        <m:t>=</m:t>
                      </m:r>
                      <m:sSubSup>
                        <m:sSubSup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</m:ctrlPr>
                        </m:sSub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detach</m:t>
                          </m:r>
                        </m:sub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𝑙</m:t>
                          </m:r>
                        </m:sup>
                      </m:sSubSup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OPTIMISTIC DM LIGHT 95" pitchFamily="2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safe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ℒ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𝑙</m:t>
                          </m:r>
                        </m:sup>
                      </m:sSup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OPTIMISTIC DM LIGHT 95" pitchFamily="2" charset="0"/>
                        </a:rPr>
                        <m:t>−</m:t>
                      </m:r>
                      <m:sSubSup>
                        <m:sSubSup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</m:ctrlPr>
                        </m:sSub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detach</m:t>
                          </m:r>
                        </m:sub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𝑙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D5EBA88-9561-07DB-5363-57BBBBFDE0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970" y="4799626"/>
                <a:ext cx="5038893" cy="495777"/>
              </a:xfrm>
              <a:prstGeom prst="rect">
                <a:avLst/>
              </a:prstGeom>
              <a:blipFill>
                <a:blip r:embed="rId6"/>
                <a:stretch>
                  <a:fillRect l="-251" r="-754" b="-12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33609F2-15A5-5108-2A03-7E098BECE055}"/>
                  </a:ext>
                </a:extLst>
              </p:cNvPr>
              <p:cNvSpPr txBox="1"/>
              <p:nvPr/>
            </p:nvSpPr>
            <p:spPr>
              <a:xfrm>
                <a:off x="3035258" y="5783609"/>
                <a:ext cx="6660951" cy="49686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Diff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DPO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𝔼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p>
                          </m:sSubSup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sSup>
                                    <m:sSupPr>
                                      <m:ctrlPr>
                                        <a:rPr lang="en-US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OPTIMISTIC DM LIGHT 95" pitchFamily="2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OPTIMISTIC DM LIGHT 95" pitchFamily="2" charset="0"/>
                                        </a:rPr>
                                        <m:t>ℒ</m:t>
                                      </m:r>
                                    </m:e>
                                    <m:sup>
                                      <m:r>
                                        <a:rPr lang="en-US" sz="2400" i="1" dirty="0">
                                          <a:latin typeface="Cambria Math" panose="02040503050406030204" pitchFamily="18" charset="0"/>
                                          <a:cs typeface="OPTIMISTIC DM LIGHT 95" pitchFamily="2" charset="0"/>
                                        </a:rPr>
                                        <m:t>𝑤</m:t>
                                      </m:r>
                                    </m:sup>
                                  </m:sSup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OPTIMISTIC DM LIGHT 95" pitchFamily="2" charset="0"/>
                                    </a:rPr>
                                    <m:t>−</m:t>
                                  </m:r>
                                  <m:sSubSup>
                                    <m:sSubSupPr>
                                      <m:ctrlPr>
                                        <a:rPr lang="en-US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OPTIMISTIC DM LIGHT 95" pitchFamily="2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OPTIMISTIC DM LIGHT 95" pitchFamily="2" charset="0"/>
                                        </a:rPr>
                                        <m:t>ℒ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400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OPTIMISTIC DM LIGHT 95" pitchFamily="2" charset="0"/>
                                        </a:rPr>
                                        <m:t>scale</m:t>
                                      </m:r>
                                    </m:sub>
                                    <m:sup>
                                      <m:r>
                                        <a:rPr lang="en-US" sz="2400" i="1" dirty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OPTIMISTIC DM LIGHT 95" pitchFamily="2" charset="0"/>
                                        </a:rPr>
                                        <m:t>𝑙</m:t>
                                      </m:r>
                                    </m:sup>
                                  </m:sSub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</m:func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33609F2-15A5-5108-2A03-7E098BECE0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258" y="5783609"/>
                <a:ext cx="6660951" cy="496867"/>
              </a:xfrm>
              <a:prstGeom prst="rect">
                <a:avLst/>
              </a:prstGeom>
              <a:blipFill>
                <a:blip r:embed="rId7"/>
                <a:stretch>
                  <a:fillRect l="-1714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DE81D1-F6AD-4895-F81F-8E855A327C58}"/>
                  </a:ext>
                </a:extLst>
              </p:cNvPr>
              <p:cNvSpPr txBox="1"/>
              <p:nvPr/>
            </p:nvSpPr>
            <p:spPr>
              <a:xfrm>
                <a:off x="7019733" y="4838872"/>
                <a:ext cx="3906134" cy="403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</m:ctrlPr>
                        </m:sSub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scale</m:t>
                          </m:r>
                        </m:sub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𝑙</m:t>
                          </m:r>
                        </m:sup>
                      </m:sSubSup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OPTIMISTIC DM LIGHT 95" pitchFamily="2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ℒ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𝑙</m:t>
                          </m:r>
                        </m:sup>
                      </m:sSup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OPTIMISTIC DM LIGHT 95" pitchFamily="2" charset="0"/>
                        </a:rPr>
                        <m:t>, </m:t>
                      </m:r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∇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𝜃</m:t>
                          </m:r>
                        </m:sub>
                      </m:sSub>
                      <m:sSubSup>
                        <m:sSubSup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</m:ctrlPr>
                        </m:sSub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scale</m:t>
                          </m:r>
                        </m:sub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𝑙</m:t>
                          </m:r>
                        </m:sup>
                      </m:sSubSup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OPTIMISTIC DM LIGHT 95" pitchFamily="2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𝜆</m:t>
                          </m:r>
                          <m:r>
                            <m:rPr>
                              <m:sty m:val="p"/>
                            </m:r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∇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𝜃</m:t>
                          </m:r>
                        </m:sub>
                      </m:sSub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ℒ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TIMISTIC DM LIGHT 95" pitchFamily="2" charset="0"/>
                            </a:rPr>
                            <m:t>𝑙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7DE81D1-F6AD-4895-F81F-8E855A327C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9733" y="4838872"/>
                <a:ext cx="3906134" cy="403444"/>
              </a:xfrm>
              <a:prstGeom prst="rect">
                <a:avLst/>
              </a:prstGeom>
              <a:blipFill>
                <a:blip r:embed="rId8"/>
                <a:stretch>
                  <a:fillRect l="-1294" t="-3125" r="-324" b="-218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Arrow 10">
            <a:extLst>
              <a:ext uri="{FF2B5EF4-FFF2-40B4-BE49-F238E27FC236}">
                <a16:creationId xmlns:a16="http://schemas.microsoft.com/office/drawing/2014/main" id="{CD56AD8F-956A-52FA-10BF-3B6F34E8C197}"/>
              </a:ext>
            </a:extLst>
          </p:cNvPr>
          <p:cNvSpPr/>
          <p:nvPr/>
        </p:nvSpPr>
        <p:spPr>
          <a:xfrm flipV="1">
            <a:off x="6112702" y="4845793"/>
            <a:ext cx="814192" cy="403444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2D1014-2095-DE6B-A171-54C6F610B02E}"/>
              </a:ext>
            </a:extLst>
          </p:cNvPr>
          <p:cNvSpPr txBox="1"/>
          <p:nvPr/>
        </p:nvSpPr>
        <p:spPr>
          <a:xfrm>
            <a:off x="0" y="6595283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PTIMISTIC DM LIGHT 95" pitchFamily="2" charset="0"/>
                <a:cs typeface="OPTIMISTIC DM LIGHT 95" pitchFamily="2" charset="0"/>
              </a:rPr>
              <a:t>Fu, Minghao, et al. "Diffusion-</a:t>
            </a:r>
            <a:r>
              <a:rPr lang="en-US" sz="1200" dirty="0" err="1">
                <a:latin typeface="OPTIMISTIC DM LIGHT 95" pitchFamily="2" charset="0"/>
                <a:cs typeface="OPTIMISTIC DM LIGHT 95" pitchFamily="2" charset="0"/>
              </a:rPr>
              <a:t>sdpo</a:t>
            </a:r>
            <a:r>
              <a:rPr lang="en-US" sz="1200" dirty="0">
                <a:latin typeface="OPTIMISTIC DM LIGHT 95" pitchFamily="2" charset="0"/>
                <a:cs typeface="OPTIMISTIC DM LIGHT 95" pitchFamily="2" charset="0"/>
              </a:rPr>
              <a:t>: Safeguarded direct preference optimization for diffusion models." (2025).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Line 1 DPO gradient">
                <a:extLst>
                  <a:ext uri="{FF2B5EF4-FFF2-40B4-BE49-F238E27FC236}">
                    <a16:creationId xmlns:a16="http://schemas.microsoft.com/office/drawing/2014/main" id="{4A00CE73-3919-1554-8FFE-62CCACC70C80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99656" y="482481"/>
                <a:ext cx="11392000" cy="5600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>
                              <a:latin typeface="Cambria Math"/>
                            </a:rPr>
                            <m:t>𝛻</m:t>
                          </m:r>
                        </m:e>
                        <m:sub>
                          <m:r>
                            <a:rPr lang="en-US" sz="2400">
                              <a:latin typeface="Cambria Math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US" sz="240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>
                              <a:latin typeface="Cambria Math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400" i="0">
                              <a:latin typeface="Cambria Math"/>
                            </a:rPr>
                            <m:t>Diff−DPO</m:t>
                          </m:r>
                        </m:sub>
                      </m:sSub>
                      <m:r>
                        <a:rPr lang="en-US" sz="2400">
                          <a:latin typeface="Cambria Math"/>
                        </a:rPr>
                        <m:t>=</m:t>
                      </m:r>
                      <m:r>
                        <a:rPr lang="en-US" sz="2400">
                          <a:latin typeface="Cambria Math"/>
                        </a:rPr>
                        <m:t>𝛽</m:t>
                      </m:r>
                      <m:r>
                        <a:rPr lang="en-US" sz="2400">
                          <a:latin typeface="Cambria Math"/>
                        </a:rPr>
                        <m:t> </m:t>
                      </m:r>
                      <m:r>
                        <a:rPr lang="en-US" sz="2400">
                          <a:latin typeface="Cambria Math"/>
                        </a:rPr>
                        <m:t>𝜎</m:t>
                      </m:r>
                      <m:d>
                        <m:dPr>
                          <m:ctrlPr>
                            <a:rPr lang="en-US" sz="240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>
                              <a:latin typeface="Cambria Math"/>
                            </a:rPr>
                            <m:t>𝛽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>
                                      <a:latin typeface="Cambria Math"/>
                                    </a:rPr>
                                    <m:t>ℒ</m:t>
                                  </m:r>
                                </m:e>
                                <m:sup>
                                  <m:r>
                                    <a:rPr lang="en-US" sz="2400">
                                      <a:latin typeface="Cambria Math"/>
                                    </a:rPr>
                                    <m:t>𝑤</m:t>
                                  </m:r>
                                </m:sup>
                              </m:sSup>
                              <m:r>
                                <a:rPr lang="en-US" sz="2400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>
                                      <a:latin typeface="Cambria Math"/>
                                    </a:rPr>
                                    <m:t>ℒ</m:t>
                                  </m:r>
                                </m:e>
                                <m:sup>
                                  <m:r>
                                    <a:rPr lang="en-US" sz="2400">
                                      <a:latin typeface="Cambria Math"/>
                                    </a:rPr>
                                    <m:t>𝑙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>
                                  <a:latin typeface="Cambria Math"/>
                                </a:rPr>
                                <m:t>𝛻</m:t>
                              </m:r>
                            </m:e>
                            <m:sub>
                              <m:r>
                                <a:rPr lang="en-US" sz="2400"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>
                                  <a:latin typeface="Cambria Math"/>
                                </a:rPr>
                                <m:t>ℒ</m:t>
                              </m:r>
                            </m:e>
                            <m:sup>
                              <m:r>
                                <a:rPr lang="en-US" sz="2400">
                                  <a:latin typeface="Cambria Math"/>
                                </a:rPr>
                                <m:t>𝑤</m:t>
                              </m:r>
                            </m:sup>
                          </m:sSup>
                          <m:r>
                            <a:rPr lang="en-US" sz="240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>
                                  <a:latin typeface="Cambria Math"/>
                                </a:rPr>
                                <m:t>𝛻</m:t>
                              </m:r>
                            </m:e>
                            <m:sub>
                              <m:r>
                                <a:rPr lang="en-US" sz="2400">
                                  <a:latin typeface="Cambria Math"/>
                                </a:rPr>
                                <m:t>𝜃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40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>
                                  <a:latin typeface="Cambria Math"/>
                                </a:rPr>
                                <m:t>ℒ</m:t>
                              </m:r>
                            </m:e>
                            <m:sup>
                              <m:r>
                                <a:rPr lang="en-US" sz="2400">
                                  <a:latin typeface="Cambria Math"/>
                                </a:rPr>
                                <m:t>𝑙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16" name="Line 1 DPO gradient">
                <a:extLst>
                  <a:ext uri="{FF2B5EF4-FFF2-40B4-BE49-F238E27FC236}">
                    <a16:creationId xmlns:a16="http://schemas.microsoft.com/office/drawing/2014/main" id="{4A00CE73-3919-1554-8FFE-62CCACC70C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656" y="482481"/>
                <a:ext cx="11392000" cy="560000"/>
              </a:xfrm>
              <a:prstGeom prst="rect">
                <a:avLst/>
              </a:prstGeom>
              <a:blipFill>
                <a:blip r:embed="rId9"/>
                <a:stretch>
                  <a:fillRect b="-6522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Line 2 SDPO change">
                <a:extLst>
                  <a:ext uri="{FF2B5EF4-FFF2-40B4-BE49-F238E27FC236}">
                    <a16:creationId xmlns:a16="http://schemas.microsoft.com/office/drawing/2014/main" id="{50569B56-7975-0BAF-80A9-25873B2FDCD1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399655" y="1222579"/>
                <a:ext cx="11392000" cy="5600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sz="2400" i="0">
                          <a:latin typeface="Cambria Math"/>
                        </a:rPr>
                        <m:t>SDPO:</m:t>
                      </m:r>
                      <m:r>
                        <a:rPr lang="en-US" sz="2400">
                          <a:latin typeface="Cambria Math"/>
                        </a:rPr>
                        <m:t>  </m:t>
                      </m:r>
                      <m:sSub>
                        <m:sSubPr>
                          <m:ctrlPr>
                            <a:rPr lang="en-US" sz="240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>
                              <a:latin typeface="Cambria Math"/>
                            </a:rPr>
                            <m:t>𝛻</m:t>
                          </m:r>
                        </m:e>
                        <m:sub>
                          <m:r>
                            <a:rPr lang="en-US" sz="2400">
                              <a:latin typeface="Cambria Math"/>
                            </a:rPr>
                            <m:t>𝜃</m:t>
                          </m:r>
                        </m:sub>
                      </m:sSub>
                      <m:sSup>
                        <m:sSupPr>
                          <m:ctrlPr>
                            <a:rPr lang="en-US" sz="240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>
                              <a:latin typeface="Cambria Math"/>
                            </a:rPr>
                            <m:t>ℒ</m:t>
                          </m:r>
                        </m:e>
                        <m:sup>
                          <m:r>
                            <a:rPr lang="en-US" sz="2400">
                              <a:latin typeface="Cambria Math"/>
                            </a:rPr>
                            <m:t>𝑤</m:t>
                          </m:r>
                        </m:sup>
                      </m:sSup>
                      <m:r>
                        <a:rPr lang="en-US" sz="240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>
                              <a:latin typeface="Cambria Math"/>
                            </a:rPr>
                            <m:t>𝛻</m:t>
                          </m:r>
                        </m:e>
                        <m:sub>
                          <m:r>
                            <a:rPr lang="en-US" sz="2400">
                              <a:latin typeface="Cambria Math"/>
                            </a:rPr>
                            <m:t>𝜃</m:t>
                          </m:r>
                        </m:sub>
                      </m:sSub>
                      <m:sSup>
                        <m:sSupPr>
                          <m:ctrlPr>
                            <a:rPr lang="en-US" sz="240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>
                              <a:latin typeface="Cambria Math"/>
                            </a:rPr>
                            <m:t>ℒ</m:t>
                          </m:r>
                        </m:e>
                        <m:sup>
                          <m:r>
                            <a:rPr lang="en-US" sz="2400">
                              <a:latin typeface="Cambria Math"/>
                            </a:rPr>
                            <m:t>𝑙</m:t>
                          </m:r>
                        </m:sup>
                      </m:sSup>
                      <m:r>
                        <a:rPr lang="en-US" sz="2400">
                          <a:latin typeface="Cambria Math"/>
                        </a:rPr>
                        <m:t> → </m:t>
                      </m:r>
                      <m:sSub>
                        <m:sSubPr>
                          <m:ctrlPr>
                            <a:rPr lang="en-US" sz="240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>
                              <a:latin typeface="Cambria Math"/>
                            </a:rPr>
                            <m:t>𝛻</m:t>
                          </m:r>
                        </m:e>
                        <m:sub>
                          <m:r>
                            <a:rPr lang="en-US" sz="2400">
                              <a:latin typeface="Cambria Math"/>
                            </a:rPr>
                            <m:t>𝜃</m:t>
                          </m:r>
                        </m:sub>
                      </m:sSub>
                      <m:sSup>
                        <m:sSupPr>
                          <m:ctrlPr>
                            <a:rPr lang="en-US" sz="240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>
                              <a:latin typeface="Cambria Math"/>
                            </a:rPr>
                            <m:t>ℒ</m:t>
                          </m:r>
                        </m:e>
                        <m:sup>
                          <m:r>
                            <a:rPr lang="en-US" sz="2400">
                              <a:latin typeface="Cambria Math"/>
                            </a:rPr>
                            <m:t>𝑤</m:t>
                          </m:r>
                        </m:sup>
                      </m:sSup>
                      <m:r>
                        <a:rPr lang="en-US" sz="2400">
                          <a:latin typeface="Cambria Math"/>
                        </a:rPr>
                        <m:t>−</m:t>
                      </m:r>
                      <m:r>
                        <a:rPr lang="en-US" sz="2400">
                          <a:solidFill>
                            <a:srgbClr val="FF0000"/>
                          </a:solidFill>
                          <a:latin typeface="Cambria Math"/>
                        </a:rPr>
                        <m:t>𝜆</m:t>
                      </m:r>
                      <m:r>
                        <a:rPr lang="en-US" sz="240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en-US" sz="240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>
                              <a:latin typeface="Cambria Math"/>
                            </a:rPr>
                            <m:t>𝛻</m:t>
                          </m:r>
                        </m:e>
                        <m:sub>
                          <m:r>
                            <a:rPr lang="en-US" sz="2400">
                              <a:latin typeface="Cambria Math"/>
                            </a:rPr>
                            <m:t>𝜃</m:t>
                          </m:r>
                        </m:sub>
                      </m:sSub>
                      <m:sSup>
                        <m:sSupPr>
                          <m:ctrlPr>
                            <a:rPr lang="en-US" sz="240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400">
                              <a:latin typeface="Cambria Math"/>
                            </a:rPr>
                            <m:t>ℒ</m:t>
                          </m:r>
                        </m:e>
                        <m:sup>
                          <m:r>
                            <a:rPr lang="en-US" sz="2400">
                              <a:latin typeface="Cambria Math"/>
                            </a:rPr>
                            <m:t>𝑙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17" name="Line 2 SDPO change">
                <a:extLst>
                  <a:ext uri="{FF2B5EF4-FFF2-40B4-BE49-F238E27FC236}">
                    <a16:creationId xmlns:a16="http://schemas.microsoft.com/office/drawing/2014/main" id="{50569B56-7975-0BAF-80A9-25873B2FDC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655" y="1222579"/>
                <a:ext cx="11392000" cy="560000"/>
              </a:xfrm>
              <a:prstGeom prst="rect">
                <a:avLst/>
              </a:prstGeom>
              <a:blipFill>
                <a:blip r:embed="rId10"/>
                <a:stretch>
                  <a:fillRect b="-6667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518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2" grpId="0"/>
      <p:bldP spid="6" grpId="0"/>
      <p:bldP spid="8" grpId="0"/>
      <p:bldP spid="9" grpId="0"/>
      <p:bldP spid="11" grpId="0" animBg="1"/>
      <p:bldP spid="16" grpId="0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4ADF7-DD46-4FE0-6444-D8FDC1CFD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487B4B5-2EA7-EF33-6936-139968D07650}"/>
              </a:ext>
            </a:extLst>
          </p:cNvPr>
          <p:cNvSpPr txBox="1"/>
          <p:nvPr/>
        </p:nvSpPr>
        <p:spPr>
          <a:xfrm>
            <a:off x="0" y="6595283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OPTIMISTIC DM LIGHT 95" pitchFamily="2" charset="0"/>
                <a:cs typeface="OPTIMISTIC DM LIGHT 95" pitchFamily="2" charset="0"/>
              </a:rPr>
              <a:t>Fu, Minghao, et al. "Diffusion-</a:t>
            </a:r>
            <a:r>
              <a:rPr lang="en-US" sz="1200" dirty="0" err="1">
                <a:latin typeface="OPTIMISTIC DM LIGHT 95" pitchFamily="2" charset="0"/>
                <a:cs typeface="OPTIMISTIC DM LIGHT 95" pitchFamily="2" charset="0"/>
              </a:rPr>
              <a:t>sdpo</a:t>
            </a:r>
            <a:r>
              <a:rPr lang="en-US" sz="1200" dirty="0">
                <a:latin typeface="OPTIMISTIC DM LIGHT 95" pitchFamily="2" charset="0"/>
                <a:cs typeface="OPTIMISTIC DM LIGHT 95" pitchFamily="2" charset="0"/>
              </a:rPr>
              <a:t>: Safeguarded direct preference optimization for diffusion models." (2025).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FADB30A-356A-C5F3-C187-E70A20631129}"/>
                  </a:ext>
                </a:extLst>
              </p:cNvPr>
              <p:cNvSpPr txBox="1"/>
              <p:nvPr/>
            </p:nvSpPr>
            <p:spPr>
              <a:xfrm>
                <a:off x="0" y="5516026"/>
                <a:ext cx="12192000" cy="862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50"/>
                  </a:spcBef>
                  <a:spcAft>
                    <a:spcPts val="150"/>
                  </a:spcAft>
                </a:pP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Both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ℒ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OPTIMISTIC DM LIGHT 95" pitchFamily="2" charset="0"/>
                          </a:rPr>
                          <m:t>𝑤</m:t>
                        </m:r>
                      </m:sup>
                    </m:sSup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ℒ</m:t>
                        </m:r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TIMISTIC DM LIGHT 95" pitchFamily="2" charset="0"/>
                          </a:rPr>
                          <m:t>𝑙</m:t>
                        </m:r>
                      </m:sup>
                    </m:sSup>
                  </m:oMath>
                </a14:m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 decrease while the margin widens: Diffusion-SDPO separates the pair by making </a:t>
                </a:r>
                <a:r>
                  <a:rPr lang="en-US" sz="2400" dirty="0">
                    <a:solidFill>
                      <a:srgbClr val="FF0000"/>
                    </a:solidFill>
                    <a:latin typeface="OPTIMISTIC DM LIGHT 95" pitchFamily="2" charset="0"/>
                    <a:cs typeface="OPTIMISTIC DM LIGHT 95" pitchFamily="2" charset="0"/>
                  </a:rPr>
                  <a:t>the winner better</a:t>
                </a:r>
                <a:r>
                  <a:rPr lang="en-US" sz="2400" dirty="0">
                    <a:latin typeface="OPTIMISTIC DM LIGHT 95" pitchFamily="2" charset="0"/>
                    <a:cs typeface="OPTIMISTIC DM LIGHT 95" pitchFamily="2" charset="0"/>
                  </a:rPr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FADB30A-356A-C5F3-C187-E70A206311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516026"/>
                <a:ext cx="12192000" cy="862608"/>
              </a:xfrm>
              <a:prstGeom prst="rect">
                <a:avLst/>
              </a:prstGeom>
              <a:blipFill>
                <a:blip r:embed="rId3"/>
                <a:stretch>
                  <a:fillRect t="-5797" r="-312" b="-115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588DAEFE-22E7-5F0A-9F7C-9A0F4795D2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7483" y="668840"/>
            <a:ext cx="7257034" cy="47015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69D693-4346-880C-BE67-B0B0ECF8DB95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2800" dirty="0">
                <a:latin typeface="OPTIMISTIC DM LIGHT 95" pitchFamily="2" charset="0"/>
                <a:cs typeface="OPTIMISTIC DM LIGHT 95" pitchFamily="2" charset="0"/>
              </a:rPr>
              <a:t>Diffusion-SDPO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80169A-2C4F-84C5-9BB7-F4BBF3DBCEF7}"/>
              </a:ext>
            </a:extLst>
          </p:cNvPr>
          <p:cNvSpPr/>
          <p:nvPr/>
        </p:nvSpPr>
        <p:spPr>
          <a:xfrm>
            <a:off x="6951945" y="668840"/>
            <a:ext cx="1089765" cy="308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007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636F9C-1F7F-D2FF-471E-FF2AF3E90ED7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50"/>
              </a:spcBef>
              <a:spcAft>
                <a:spcPts val="150"/>
              </a:spcAft>
            </a:pPr>
            <a:r>
              <a:rPr lang="en-US" sz="4000" dirty="0">
                <a:latin typeface="OPTIMISTIC DM LIGHT 95" pitchFamily="2" charset="0"/>
                <a:cs typeface="OPTIMISTIC DM LIGHT 95" pitchFamily="2" charset="0"/>
              </a:rPr>
              <a:t>Open Challenges: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009327-7109-9F04-3332-F49E812D7658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32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The best step label is still not very clear</a:t>
            </a:r>
          </a:p>
          <a:p>
            <a:pPr marL="457200" indent="-457200">
              <a:buAutoNum type="arabicPeriod"/>
            </a:pPr>
            <a:endParaRPr lang="en-US" sz="32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  <a:p>
            <a:pPr marL="457200" indent="-457200">
              <a:buAutoNum type="arabicPeriod"/>
            </a:pPr>
            <a:r>
              <a:rPr lang="en-US" sz="32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Discriminating is not generating: the loss is judged on data </a:t>
            </a:r>
            <a:r>
              <a:rPr lang="en-US" sz="3200" dirty="0" err="1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latents</a:t>
            </a:r>
            <a:r>
              <a:rPr lang="en-US" sz="32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, sampling starts from noise.</a:t>
            </a:r>
          </a:p>
          <a:p>
            <a:pPr marL="457200" indent="-457200">
              <a:buAutoNum type="arabicPeriod"/>
            </a:pPr>
            <a:endParaRPr lang="en-US" sz="32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  <a:p>
            <a:pPr marL="457200" indent="-457200">
              <a:buAutoNum type="arabicPeriod"/>
            </a:pPr>
            <a:r>
              <a:rPr lang="en-US" sz="3200" dirty="0">
                <a:latin typeface="OPTIMISTIC DM LIGHT 95" pitchFamily="2" charset="0"/>
                <a:ea typeface="Ayuthaya" pitchFamily="2" charset="-34"/>
                <a:cs typeface="OPTIMISTIC DM LIGHT 95" pitchFamily="2" charset="0"/>
              </a:rPr>
              <a:t>Online DPO vs. on-policy RL: if we sample anyway, why not RL</a:t>
            </a:r>
          </a:p>
          <a:p>
            <a:pPr marL="457200" indent="-457200">
              <a:buAutoNum type="arabicPeriod"/>
            </a:pPr>
            <a:endParaRPr lang="en-US" sz="2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  <a:p>
            <a:pPr marL="457200" indent="-457200">
              <a:buAutoNum type="arabicPeriod"/>
            </a:pPr>
            <a:endParaRPr lang="en-US" sz="2400" dirty="0">
              <a:latin typeface="OPTIMISTIC DM LIGHT 95" pitchFamily="2" charset="0"/>
              <a:ea typeface="Ayuthaya" pitchFamily="2" charset="-34"/>
              <a:cs typeface="OPTIMISTIC DM LIGHT 95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17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7|20.9|9.5|2.5|1.6|4.2|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9|0.6|4.5|11.3|4.3|13.7|3.8|5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3|1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7384</TotalTime>
  <Words>2212</Words>
  <Application>Microsoft Macintosh PowerPoint</Application>
  <PresentationFormat>Widescreen</PresentationFormat>
  <Paragraphs>287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Aptos</vt:lpstr>
      <vt:lpstr>Aptos Display</vt:lpstr>
      <vt:lpstr>Arial</vt:lpstr>
      <vt:lpstr>Cambria Math</vt:lpstr>
      <vt:lpstr>OPTIMISTIC DM LIGHT 95</vt:lpstr>
      <vt:lpstr>Office Theme</vt:lpstr>
      <vt:lpstr>Fine-Tuning Diffusion Models by Direct Preference Optimization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1. Implicit: distribute the trajectory label over steps </vt:lpstr>
      <vt:lpstr>PowerPoint Presentation</vt:lpstr>
      <vt:lpstr>PowerPoint Presentation</vt:lpstr>
      <vt:lpstr>2. Explicit: judge the steps directly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Zhanhao Liang</dc:creator>
  <cp:lastModifiedBy>Zhanhao Liang</cp:lastModifiedBy>
  <cp:revision>89</cp:revision>
  <dcterms:created xsi:type="dcterms:W3CDTF">2026-09-05T03:23:27Z</dcterms:created>
  <dcterms:modified xsi:type="dcterms:W3CDTF">2026-10-06T03:15:04Z</dcterms:modified>
</cp:coreProperties>
</file>