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314" r:id="rId2"/>
    <p:sldId id="364" r:id="rId3"/>
    <p:sldId id="367" r:id="rId4"/>
    <p:sldId id="368" r:id="rId5"/>
    <p:sldId id="370" r:id="rId6"/>
    <p:sldId id="369" r:id="rId7"/>
    <p:sldId id="371" r:id="rId8"/>
    <p:sldId id="372" r:id="rId9"/>
    <p:sldId id="318" r:id="rId10"/>
    <p:sldId id="384" r:id="rId11"/>
    <p:sldId id="365" r:id="rId12"/>
    <p:sldId id="341" r:id="rId13"/>
    <p:sldId id="320" r:id="rId14"/>
    <p:sldId id="321" r:id="rId15"/>
    <p:sldId id="379" r:id="rId16"/>
    <p:sldId id="397" r:id="rId17"/>
    <p:sldId id="323" r:id="rId18"/>
    <p:sldId id="375" r:id="rId19"/>
    <p:sldId id="322" r:id="rId20"/>
    <p:sldId id="377" r:id="rId21"/>
    <p:sldId id="378" r:id="rId22"/>
    <p:sldId id="380" r:id="rId23"/>
    <p:sldId id="396" r:id="rId24"/>
    <p:sldId id="382" r:id="rId25"/>
    <p:sldId id="383" r:id="rId26"/>
    <p:sldId id="373" r:id="rId27"/>
    <p:sldId id="376" r:id="rId28"/>
    <p:sldId id="315" r:id="rId29"/>
    <p:sldId id="385" r:id="rId30"/>
    <p:sldId id="387" r:id="rId31"/>
    <p:sldId id="386" r:id="rId32"/>
    <p:sldId id="388" r:id="rId33"/>
    <p:sldId id="381" r:id="rId34"/>
    <p:sldId id="390" r:id="rId35"/>
    <p:sldId id="389" r:id="rId36"/>
    <p:sldId id="391" r:id="rId37"/>
    <p:sldId id="393" r:id="rId38"/>
    <p:sldId id="394" r:id="rId39"/>
    <p:sldId id="395" r:id="rId40"/>
    <p:sldId id="392" r:id="rId41"/>
  </p:sldIdLst>
  <p:sldSz cx="43108563" cy="22942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F8"/>
    <a:srgbClr val="E5E6E4"/>
    <a:srgbClr val="EF7D2C"/>
    <a:srgbClr val="4472C4"/>
    <a:srgbClr val="4E71BF"/>
    <a:srgbClr val="7030A1"/>
    <a:srgbClr val="225BBA"/>
    <a:srgbClr val="4E13B0"/>
    <a:srgbClr val="4309A6"/>
    <a:srgbClr val="069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79CAA9-44FA-034D-981C-F3ACF97222A7}" v="620" dt="2025-11-21T09:40:12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63"/>
    <p:restoredTop sz="80000"/>
  </p:normalViewPr>
  <p:slideViewPr>
    <p:cSldViewPr snapToGrid="0">
      <p:cViewPr varScale="1">
        <p:scale>
          <a:sx n="30" d="100"/>
          <a:sy n="30" d="100"/>
        </p:scale>
        <p:origin x="1000" y="232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8571" y="3754720"/>
            <a:ext cx="32331422" cy="7987406"/>
          </a:xfrm>
        </p:spPr>
        <p:txBody>
          <a:bodyPr anchor="b"/>
          <a:lstStyle>
            <a:lvl1pPr algn="ctr">
              <a:defRPr sz="200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8571" y="12050151"/>
            <a:ext cx="32331422" cy="5539137"/>
          </a:xfrm>
        </p:spPr>
        <p:txBody>
          <a:bodyPr/>
          <a:lstStyle>
            <a:lvl1pPr marL="0" indent="0" algn="ctr">
              <a:buNone/>
              <a:defRPr sz="8029"/>
            </a:lvl1pPr>
            <a:lvl2pPr marL="1529517" indent="0" algn="ctr">
              <a:buNone/>
              <a:defRPr sz="6691"/>
            </a:lvl2pPr>
            <a:lvl3pPr marL="3059034" indent="0" algn="ctr">
              <a:buNone/>
              <a:defRPr sz="6022"/>
            </a:lvl3pPr>
            <a:lvl4pPr marL="4588551" indent="0" algn="ctr">
              <a:buNone/>
              <a:defRPr sz="5353"/>
            </a:lvl4pPr>
            <a:lvl5pPr marL="6118068" indent="0" algn="ctr">
              <a:buNone/>
              <a:defRPr sz="5353"/>
            </a:lvl5pPr>
            <a:lvl6pPr marL="7647584" indent="0" algn="ctr">
              <a:buNone/>
              <a:defRPr sz="5353"/>
            </a:lvl6pPr>
            <a:lvl7pPr marL="9177101" indent="0" algn="ctr">
              <a:buNone/>
              <a:defRPr sz="5353"/>
            </a:lvl7pPr>
            <a:lvl8pPr marL="10706618" indent="0" algn="ctr">
              <a:buNone/>
              <a:defRPr sz="5353"/>
            </a:lvl8pPr>
            <a:lvl9pPr marL="12236135" indent="0" algn="ctr">
              <a:buNone/>
              <a:defRPr sz="53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2209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7432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1261" y="5719708"/>
            <a:ext cx="37181136" cy="9543462"/>
          </a:xfrm>
        </p:spPr>
        <p:txBody>
          <a:bodyPr anchor="b"/>
          <a:lstStyle>
            <a:lvl1pPr>
              <a:defRPr sz="200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1261" y="15353455"/>
            <a:ext cx="37181136" cy="5018681"/>
          </a:xfrm>
        </p:spPr>
        <p:txBody>
          <a:bodyPr/>
          <a:lstStyle>
            <a:lvl1pPr marL="0" indent="0">
              <a:buNone/>
              <a:defRPr sz="8029">
                <a:solidFill>
                  <a:schemeClr val="tx1">
                    <a:tint val="82000"/>
                  </a:schemeClr>
                </a:solidFill>
              </a:defRPr>
            </a:lvl1pPr>
            <a:lvl2pPr marL="1529517" indent="0">
              <a:buNone/>
              <a:defRPr sz="6691">
                <a:solidFill>
                  <a:schemeClr val="tx1">
                    <a:tint val="82000"/>
                  </a:schemeClr>
                </a:solidFill>
              </a:defRPr>
            </a:lvl2pPr>
            <a:lvl3pPr marL="3059034" indent="0">
              <a:buNone/>
              <a:defRPr sz="6022">
                <a:solidFill>
                  <a:schemeClr val="tx1">
                    <a:tint val="82000"/>
                  </a:schemeClr>
                </a:solidFill>
              </a:defRPr>
            </a:lvl3pPr>
            <a:lvl4pPr marL="4588551" indent="0">
              <a:buNone/>
              <a:defRPr sz="5353">
                <a:solidFill>
                  <a:schemeClr val="tx1">
                    <a:tint val="82000"/>
                  </a:schemeClr>
                </a:solidFill>
              </a:defRPr>
            </a:lvl4pPr>
            <a:lvl5pPr marL="6118068" indent="0">
              <a:buNone/>
              <a:defRPr sz="5353">
                <a:solidFill>
                  <a:schemeClr val="tx1">
                    <a:tint val="82000"/>
                  </a:schemeClr>
                </a:solidFill>
              </a:defRPr>
            </a:lvl5pPr>
            <a:lvl6pPr marL="7647584" indent="0">
              <a:buNone/>
              <a:defRPr sz="5353">
                <a:solidFill>
                  <a:schemeClr val="tx1">
                    <a:tint val="82000"/>
                  </a:schemeClr>
                </a:solidFill>
              </a:defRPr>
            </a:lvl6pPr>
            <a:lvl7pPr marL="9177101" indent="0">
              <a:buNone/>
              <a:defRPr sz="5353">
                <a:solidFill>
                  <a:schemeClr val="tx1">
                    <a:tint val="82000"/>
                  </a:schemeClr>
                </a:solidFill>
              </a:defRPr>
            </a:lvl7pPr>
            <a:lvl8pPr marL="10706618" indent="0">
              <a:buNone/>
              <a:defRPr sz="5353">
                <a:solidFill>
                  <a:schemeClr val="tx1">
                    <a:tint val="82000"/>
                  </a:schemeClr>
                </a:solidFill>
              </a:defRPr>
            </a:lvl8pPr>
            <a:lvl9pPr marL="12236135" indent="0">
              <a:buNone/>
              <a:defRPr sz="535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1652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3714" y="6107392"/>
            <a:ext cx="18321139" cy="14556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23710" y="6107392"/>
            <a:ext cx="18321139" cy="14556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780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328" y="1221480"/>
            <a:ext cx="37181136" cy="44344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330" y="5624113"/>
            <a:ext cx="18236941" cy="2756291"/>
          </a:xfrm>
        </p:spPr>
        <p:txBody>
          <a:bodyPr anchor="b"/>
          <a:lstStyle>
            <a:lvl1pPr marL="0" indent="0">
              <a:buNone/>
              <a:defRPr sz="8029" b="1"/>
            </a:lvl1pPr>
            <a:lvl2pPr marL="1529517" indent="0">
              <a:buNone/>
              <a:defRPr sz="6691" b="1"/>
            </a:lvl2pPr>
            <a:lvl3pPr marL="3059034" indent="0">
              <a:buNone/>
              <a:defRPr sz="6022" b="1"/>
            </a:lvl3pPr>
            <a:lvl4pPr marL="4588551" indent="0">
              <a:buNone/>
              <a:defRPr sz="5353" b="1"/>
            </a:lvl4pPr>
            <a:lvl5pPr marL="6118068" indent="0">
              <a:buNone/>
              <a:defRPr sz="5353" b="1"/>
            </a:lvl5pPr>
            <a:lvl6pPr marL="7647584" indent="0">
              <a:buNone/>
              <a:defRPr sz="5353" b="1"/>
            </a:lvl6pPr>
            <a:lvl7pPr marL="9177101" indent="0">
              <a:buNone/>
              <a:defRPr sz="5353" b="1"/>
            </a:lvl7pPr>
            <a:lvl8pPr marL="10706618" indent="0">
              <a:buNone/>
              <a:defRPr sz="5353" b="1"/>
            </a:lvl8pPr>
            <a:lvl9pPr marL="12236135" indent="0">
              <a:buNone/>
              <a:defRPr sz="53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9330" y="8380403"/>
            <a:ext cx="18236941" cy="12326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23710" y="5624113"/>
            <a:ext cx="18326754" cy="2756291"/>
          </a:xfrm>
        </p:spPr>
        <p:txBody>
          <a:bodyPr anchor="b"/>
          <a:lstStyle>
            <a:lvl1pPr marL="0" indent="0">
              <a:buNone/>
              <a:defRPr sz="8029" b="1"/>
            </a:lvl1pPr>
            <a:lvl2pPr marL="1529517" indent="0">
              <a:buNone/>
              <a:defRPr sz="6691" b="1"/>
            </a:lvl2pPr>
            <a:lvl3pPr marL="3059034" indent="0">
              <a:buNone/>
              <a:defRPr sz="6022" b="1"/>
            </a:lvl3pPr>
            <a:lvl4pPr marL="4588551" indent="0">
              <a:buNone/>
              <a:defRPr sz="5353" b="1"/>
            </a:lvl4pPr>
            <a:lvl5pPr marL="6118068" indent="0">
              <a:buNone/>
              <a:defRPr sz="5353" b="1"/>
            </a:lvl5pPr>
            <a:lvl6pPr marL="7647584" indent="0">
              <a:buNone/>
              <a:defRPr sz="5353" b="1"/>
            </a:lvl6pPr>
            <a:lvl7pPr marL="9177101" indent="0">
              <a:buNone/>
              <a:defRPr sz="5353" b="1"/>
            </a:lvl7pPr>
            <a:lvl8pPr marL="10706618" indent="0">
              <a:buNone/>
              <a:defRPr sz="5353" b="1"/>
            </a:lvl8pPr>
            <a:lvl9pPr marL="12236135" indent="0">
              <a:buNone/>
              <a:defRPr sz="53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23710" y="8380403"/>
            <a:ext cx="18326754" cy="12326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365854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6620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23407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331" y="1529503"/>
            <a:ext cx="13903632" cy="5353262"/>
          </a:xfrm>
        </p:spPr>
        <p:txBody>
          <a:bodyPr anchor="b"/>
          <a:lstStyle>
            <a:lvl1pPr>
              <a:defRPr sz="107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6754" y="3303304"/>
            <a:ext cx="21823710" cy="16304081"/>
          </a:xfrm>
        </p:spPr>
        <p:txBody>
          <a:bodyPr/>
          <a:lstStyle>
            <a:lvl1pPr>
              <a:defRPr sz="10705"/>
            </a:lvl1pPr>
            <a:lvl2pPr>
              <a:defRPr sz="9367"/>
            </a:lvl2pPr>
            <a:lvl3pPr>
              <a:defRPr sz="8029"/>
            </a:lvl3pPr>
            <a:lvl4pPr>
              <a:defRPr sz="6691"/>
            </a:lvl4pPr>
            <a:lvl5pPr>
              <a:defRPr sz="6691"/>
            </a:lvl5pPr>
            <a:lvl6pPr>
              <a:defRPr sz="6691"/>
            </a:lvl6pPr>
            <a:lvl7pPr>
              <a:defRPr sz="6691"/>
            </a:lvl7pPr>
            <a:lvl8pPr>
              <a:defRPr sz="6691"/>
            </a:lvl8pPr>
            <a:lvl9pPr>
              <a:defRPr sz="669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9331" y="6882765"/>
            <a:ext cx="13903632" cy="12751174"/>
          </a:xfrm>
        </p:spPr>
        <p:txBody>
          <a:bodyPr/>
          <a:lstStyle>
            <a:lvl1pPr marL="0" indent="0">
              <a:buNone/>
              <a:defRPr sz="5353"/>
            </a:lvl1pPr>
            <a:lvl2pPr marL="1529517" indent="0">
              <a:buNone/>
              <a:defRPr sz="4684"/>
            </a:lvl2pPr>
            <a:lvl3pPr marL="3059034" indent="0">
              <a:buNone/>
              <a:defRPr sz="4014"/>
            </a:lvl3pPr>
            <a:lvl4pPr marL="4588551" indent="0">
              <a:buNone/>
              <a:defRPr sz="3345"/>
            </a:lvl4pPr>
            <a:lvl5pPr marL="6118068" indent="0">
              <a:buNone/>
              <a:defRPr sz="3345"/>
            </a:lvl5pPr>
            <a:lvl6pPr marL="7647584" indent="0">
              <a:buNone/>
              <a:defRPr sz="3345"/>
            </a:lvl6pPr>
            <a:lvl7pPr marL="9177101" indent="0">
              <a:buNone/>
              <a:defRPr sz="3345"/>
            </a:lvl7pPr>
            <a:lvl8pPr marL="10706618" indent="0">
              <a:buNone/>
              <a:defRPr sz="3345"/>
            </a:lvl8pPr>
            <a:lvl9pPr marL="12236135" indent="0">
              <a:buNone/>
              <a:defRPr sz="33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12852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331" y="1529503"/>
            <a:ext cx="13903632" cy="5353262"/>
          </a:xfrm>
        </p:spPr>
        <p:txBody>
          <a:bodyPr anchor="b"/>
          <a:lstStyle>
            <a:lvl1pPr>
              <a:defRPr sz="107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26754" y="3303304"/>
            <a:ext cx="21823710" cy="16304081"/>
          </a:xfrm>
        </p:spPr>
        <p:txBody>
          <a:bodyPr anchor="t"/>
          <a:lstStyle>
            <a:lvl1pPr marL="0" indent="0">
              <a:buNone/>
              <a:defRPr sz="10705"/>
            </a:lvl1pPr>
            <a:lvl2pPr marL="1529517" indent="0">
              <a:buNone/>
              <a:defRPr sz="9367"/>
            </a:lvl2pPr>
            <a:lvl3pPr marL="3059034" indent="0">
              <a:buNone/>
              <a:defRPr sz="8029"/>
            </a:lvl3pPr>
            <a:lvl4pPr marL="4588551" indent="0">
              <a:buNone/>
              <a:defRPr sz="6691"/>
            </a:lvl4pPr>
            <a:lvl5pPr marL="6118068" indent="0">
              <a:buNone/>
              <a:defRPr sz="6691"/>
            </a:lvl5pPr>
            <a:lvl6pPr marL="7647584" indent="0">
              <a:buNone/>
              <a:defRPr sz="6691"/>
            </a:lvl6pPr>
            <a:lvl7pPr marL="9177101" indent="0">
              <a:buNone/>
              <a:defRPr sz="6691"/>
            </a:lvl7pPr>
            <a:lvl8pPr marL="10706618" indent="0">
              <a:buNone/>
              <a:defRPr sz="6691"/>
            </a:lvl8pPr>
            <a:lvl9pPr marL="12236135" indent="0">
              <a:buNone/>
              <a:defRPr sz="669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9331" y="6882765"/>
            <a:ext cx="13903632" cy="12751174"/>
          </a:xfrm>
        </p:spPr>
        <p:txBody>
          <a:bodyPr/>
          <a:lstStyle>
            <a:lvl1pPr marL="0" indent="0">
              <a:buNone/>
              <a:defRPr sz="5353"/>
            </a:lvl1pPr>
            <a:lvl2pPr marL="1529517" indent="0">
              <a:buNone/>
              <a:defRPr sz="4684"/>
            </a:lvl2pPr>
            <a:lvl3pPr marL="3059034" indent="0">
              <a:buNone/>
              <a:defRPr sz="4014"/>
            </a:lvl3pPr>
            <a:lvl4pPr marL="4588551" indent="0">
              <a:buNone/>
              <a:defRPr sz="3345"/>
            </a:lvl4pPr>
            <a:lvl5pPr marL="6118068" indent="0">
              <a:buNone/>
              <a:defRPr sz="3345"/>
            </a:lvl5pPr>
            <a:lvl6pPr marL="7647584" indent="0">
              <a:buNone/>
              <a:defRPr sz="3345"/>
            </a:lvl6pPr>
            <a:lvl7pPr marL="9177101" indent="0">
              <a:buNone/>
              <a:defRPr sz="3345"/>
            </a:lvl7pPr>
            <a:lvl8pPr marL="10706618" indent="0">
              <a:buNone/>
              <a:defRPr sz="3345"/>
            </a:lvl8pPr>
            <a:lvl9pPr marL="12236135" indent="0">
              <a:buNone/>
              <a:defRPr sz="33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51952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12445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849565" y="1221478"/>
            <a:ext cx="9295284" cy="194427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63714" y="1221478"/>
            <a:ext cx="27346995" cy="194427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57815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63714" y="1221480"/>
            <a:ext cx="37181136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3714" y="6107392"/>
            <a:ext cx="37181136" cy="14556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63714" y="21264347"/>
            <a:ext cx="9699427" cy="1221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9C95D-C225-1F4D-BBBE-FA6E039B79A3}" type="datetimeFigureOut">
              <a:rPr lang="en-CN" smtClean="0"/>
              <a:t>10/6/26</a:t>
            </a:fld>
            <a:endParaRPr lang="en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279712" y="21264347"/>
            <a:ext cx="14549140" cy="1221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45422" y="21264347"/>
            <a:ext cx="9699427" cy="12214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4EAE0-6DD5-6144-A0D6-C1C573CF9FA2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3602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59034" rtl="0" eaLnBrk="1" latinLnBrk="0" hangingPunct="1">
        <a:lnSpc>
          <a:spcPct val="90000"/>
        </a:lnSpc>
        <a:spcBef>
          <a:spcPct val="0"/>
        </a:spcBef>
        <a:buNone/>
        <a:defRPr sz="14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4758" indent="-764758" algn="l" defTabSz="3059034" rtl="0" eaLnBrk="1" latinLnBrk="0" hangingPunct="1">
        <a:lnSpc>
          <a:spcPct val="90000"/>
        </a:lnSpc>
        <a:spcBef>
          <a:spcPts val="3345"/>
        </a:spcBef>
        <a:buFont typeface="Arial" panose="020B0604020202020204" pitchFamily="34" charset="0"/>
        <a:buChar char="•"/>
        <a:defRPr sz="9367" kern="1200">
          <a:solidFill>
            <a:schemeClr val="tx1"/>
          </a:solidFill>
          <a:latin typeface="+mn-lt"/>
          <a:ea typeface="+mn-ea"/>
          <a:cs typeface="+mn-cs"/>
        </a:defRPr>
      </a:lvl1pPr>
      <a:lvl2pPr marL="2294275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29" kern="1200">
          <a:solidFill>
            <a:schemeClr val="tx1"/>
          </a:solidFill>
          <a:latin typeface="+mn-lt"/>
          <a:ea typeface="+mn-ea"/>
          <a:cs typeface="+mn-cs"/>
        </a:defRPr>
      </a:lvl2pPr>
      <a:lvl3pPr marL="3823792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1" kern="1200">
          <a:solidFill>
            <a:schemeClr val="tx1"/>
          </a:solidFill>
          <a:latin typeface="+mn-lt"/>
          <a:ea typeface="+mn-ea"/>
          <a:cs typeface="+mn-cs"/>
        </a:defRPr>
      </a:lvl3pPr>
      <a:lvl4pPr marL="5353309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2" kern="1200">
          <a:solidFill>
            <a:schemeClr val="tx1"/>
          </a:solidFill>
          <a:latin typeface="+mn-lt"/>
          <a:ea typeface="+mn-ea"/>
          <a:cs typeface="+mn-cs"/>
        </a:defRPr>
      </a:lvl4pPr>
      <a:lvl5pPr marL="6882826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2" kern="1200">
          <a:solidFill>
            <a:schemeClr val="tx1"/>
          </a:solidFill>
          <a:latin typeface="+mn-lt"/>
          <a:ea typeface="+mn-ea"/>
          <a:cs typeface="+mn-cs"/>
        </a:defRPr>
      </a:lvl5pPr>
      <a:lvl6pPr marL="8412343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2" kern="1200">
          <a:solidFill>
            <a:schemeClr val="tx1"/>
          </a:solidFill>
          <a:latin typeface="+mn-lt"/>
          <a:ea typeface="+mn-ea"/>
          <a:cs typeface="+mn-cs"/>
        </a:defRPr>
      </a:lvl6pPr>
      <a:lvl7pPr marL="9941860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2" kern="1200">
          <a:solidFill>
            <a:schemeClr val="tx1"/>
          </a:solidFill>
          <a:latin typeface="+mn-lt"/>
          <a:ea typeface="+mn-ea"/>
          <a:cs typeface="+mn-cs"/>
        </a:defRPr>
      </a:lvl7pPr>
      <a:lvl8pPr marL="11471377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2" kern="1200">
          <a:solidFill>
            <a:schemeClr val="tx1"/>
          </a:solidFill>
          <a:latin typeface="+mn-lt"/>
          <a:ea typeface="+mn-ea"/>
          <a:cs typeface="+mn-cs"/>
        </a:defRPr>
      </a:lvl8pPr>
      <a:lvl9pPr marL="13000893" indent="-764758" algn="l" defTabSz="3059034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1pPr>
      <a:lvl2pPr marL="1529517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2pPr>
      <a:lvl3pPr marL="3059034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3pPr>
      <a:lvl4pPr marL="4588551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4pPr>
      <a:lvl5pPr marL="6118068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5pPr>
      <a:lvl6pPr marL="7647584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6pPr>
      <a:lvl7pPr marL="9177101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7pPr>
      <a:lvl8pPr marL="10706618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8pPr>
      <a:lvl9pPr marL="12236135" algn="l" defTabSz="3059034" rtl="0" eaLnBrk="1" latinLnBrk="0" hangingPunct="1">
        <a:defRPr sz="60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png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7" Type="http://schemas.openxmlformats.org/officeDocument/2006/relationships/image" Target="../media/image10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11" Type="http://schemas.openxmlformats.org/officeDocument/2006/relationships/image" Target="../media/image240.png"/><Relationship Id="rId10" Type="http://schemas.openxmlformats.org/officeDocument/2006/relationships/image" Target="../media/image130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7.svg"/><Relationship Id="rId3" Type="http://schemas.openxmlformats.org/officeDocument/2006/relationships/image" Target="../media/image250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31.png"/><Relationship Id="rId5" Type="http://schemas.openxmlformats.org/officeDocument/2006/relationships/image" Target="../media/image13.png"/><Relationship Id="rId10" Type="http://schemas.openxmlformats.org/officeDocument/2006/relationships/image" Target="../media/image30.png"/><Relationship Id="rId4" Type="http://schemas.openxmlformats.org/officeDocument/2006/relationships/image" Target="../media/image12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.png"/><Relationship Id="rId18" Type="http://schemas.openxmlformats.org/officeDocument/2006/relationships/image" Target="../media/image43.png"/><Relationship Id="rId3" Type="http://schemas.openxmlformats.org/officeDocument/2006/relationships/image" Target="../media/image35.png"/><Relationship Id="rId21" Type="http://schemas.openxmlformats.org/officeDocument/2006/relationships/image" Target="../media/image46.png"/><Relationship Id="rId7" Type="http://schemas.openxmlformats.org/officeDocument/2006/relationships/image" Target="../media/image13.png"/><Relationship Id="rId12" Type="http://schemas.openxmlformats.org/officeDocument/2006/relationships/image" Target="../media/image38.png"/><Relationship Id="rId17" Type="http://schemas.openxmlformats.org/officeDocument/2006/relationships/image" Target="../media/image27.svg"/><Relationship Id="rId16" Type="http://schemas.openxmlformats.org/officeDocument/2006/relationships/image" Target="../media/image33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29.png"/><Relationship Id="rId5" Type="http://schemas.openxmlformats.org/officeDocument/2006/relationships/image" Target="../media/image11.png"/><Relationship Id="rId15" Type="http://schemas.openxmlformats.org/officeDocument/2006/relationships/image" Target="../media/image41.png"/><Relationship Id="rId23" Type="http://schemas.openxmlformats.org/officeDocument/2006/relationships/image" Target="../media/image48.png"/><Relationship Id="rId10" Type="http://schemas.openxmlformats.org/officeDocument/2006/relationships/image" Target="../media/image28.png"/><Relationship Id="rId19" Type="http://schemas.openxmlformats.org/officeDocument/2006/relationships/image" Target="../media/image44.png"/><Relationship Id="rId4" Type="http://schemas.openxmlformats.org/officeDocument/2006/relationships/image" Target="../media/image36.png"/><Relationship Id="rId9" Type="http://schemas.openxmlformats.org/officeDocument/2006/relationships/image" Target="../media/image27.png"/><Relationship Id="rId14" Type="http://schemas.openxmlformats.org/officeDocument/2006/relationships/image" Target="../media/image40.png"/><Relationship Id="rId22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16" Type="http://schemas.openxmlformats.org/officeDocument/2006/relationships/image" Target="../media/image60.pn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13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12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4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42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1.png"/><Relationship Id="rId13" Type="http://schemas.openxmlformats.org/officeDocument/2006/relationships/image" Target="../media/image75.png"/><Relationship Id="rId18" Type="http://schemas.openxmlformats.org/officeDocument/2006/relationships/image" Target="../media/image72.png"/><Relationship Id="rId3" Type="http://schemas.openxmlformats.org/officeDocument/2006/relationships/image" Target="../media/image680.png"/><Relationship Id="rId7" Type="http://schemas.openxmlformats.org/officeDocument/2006/relationships/image" Target="../media/image701.png"/><Relationship Id="rId12" Type="http://schemas.openxmlformats.org/officeDocument/2006/relationships/image" Target="../media/image74.png"/><Relationship Id="rId17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731.png"/><Relationship Id="rId5" Type="http://schemas.openxmlformats.org/officeDocument/2006/relationships/image" Target="../media/image12.png"/><Relationship Id="rId15" Type="http://schemas.openxmlformats.org/officeDocument/2006/relationships/image" Target="../media/image27.svg"/><Relationship Id="rId10" Type="http://schemas.openxmlformats.org/officeDocument/2006/relationships/image" Target="../media/image721.png"/><Relationship Id="rId4" Type="http://schemas.openxmlformats.org/officeDocument/2006/relationships/image" Target="../media/image691.png"/><Relationship Id="rId9" Type="http://schemas.openxmlformats.org/officeDocument/2006/relationships/image" Target="../media/image14.png"/><Relationship Id="rId1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49.png"/><Relationship Id="rId7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13.png"/><Relationship Id="rId10" Type="http://schemas.openxmlformats.org/officeDocument/2006/relationships/image" Target="../media/image82.png"/><Relationship Id="rId4" Type="http://schemas.openxmlformats.org/officeDocument/2006/relationships/image" Target="../media/image12.png"/><Relationship Id="rId9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3.png"/><Relationship Id="rId7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3.png"/><Relationship Id="rId10" Type="http://schemas.openxmlformats.org/officeDocument/2006/relationships/image" Target="../media/image86.png"/><Relationship Id="rId4" Type="http://schemas.openxmlformats.org/officeDocument/2006/relationships/image" Target="../media/image78.png"/><Relationship Id="rId9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13.png"/><Relationship Id="rId7" Type="http://schemas.openxmlformats.org/officeDocument/2006/relationships/image" Target="../media/image85.png"/><Relationship Id="rId1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91.png"/><Relationship Id="rId5" Type="http://schemas.openxmlformats.org/officeDocument/2006/relationships/image" Target="../media/image87.png"/><Relationship Id="rId10" Type="http://schemas.openxmlformats.org/officeDocument/2006/relationships/image" Target="../media/image90.png"/><Relationship Id="rId4" Type="http://schemas.openxmlformats.org/officeDocument/2006/relationships/image" Target="../media/image78.png"/><Relationship Id="rId9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61.png"/><Relationship Id="rId7" Type="http://schemas.openxmlformats.org/officeDocument/2006/relationships/image" Target="../media/image62.png"/><Relationship Id="rId1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11" Type="http://schemas.openxmlformats.org/officeDocument/2006/relationships/image" Target="../media/image101.png"/><Relationship Id="rId5" Type="http://schemas.openxmlformats.org/officeDocument/2006/relationships/image" Target="../media/image960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4" Type="http://schemas.openxmlformats.org/officeDocument/2006/relationships/image" Target="../media/image97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520.png"/><Relationship Id="rId18" Type="http://schemas.openxmlformats.org/officeDocument/2006/relationships/image" Target="../media/image560.png"/><Relationship Id="rId3" Type="http://schemas.openxmlformats.org/officeDocument/2006/relationships/image" Target="../media/image11.png"/><Relationship Id="rId21" Type="http://schemas.openxmlformats.org/officeDocument/2006/relationships/image" Target="../media/image722.png"/><Relationship Id="rId7" Type="http://schemas.openxmlformats.org/officeDocument/2006/relationships/image" Target="../media/image27.png"/><Relationship Id="rId12" Type="http://schemas.openxmlformats.org/officeDocument/2006/relationships/image" Target="../media/image41.png"/><Relationship Id="rId17" Type="http://schemas.openxmlformats.org/officeDocument/2006/relationships/image" Target="../media/image550.png"/><Relationship Id="rId16" Type="http://schemas.openxmlformats.org/officeDocument/2006/relationships/image" Target="../media/image540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510.png"/><Relationship Id="rId5" Type="http://schemas.openxmlformats.org/officeDocument/2006/relationships/image" Target="../media/image13.png"/><Relationship Id="rId15" Type="http://schemas.openxmlformats.org/officeDocument/2006/relationships/image" Target="../media/image530.png"/><Relationship Id="rId10" Type="http://schemas.openxmlformats.org/officeDocument/2006/relationships/image" Target="../media/image500.png"/><Relationship Id="rId19" Type="http://schemas.openxmlformats.org/officeDocument/2006/relationships/image" Target="../media/image570.png"/><Relationship Id="rId4" Type="http://schemas.openxmlformats.org/officeDocument/2006/relationships/image" Target="../media/image12.png"/><Relationship Id="rId9" Type="http://schemas.openxmlformats.org/officeDocument/2006/relationships/image" Target="../media/image490.png"/><Relationship Id="rId14" Type="http://schemas.openxmlformats.org/officeDocument/2006/relationships/image" Target="../media/image2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10.png"/><Relationship Id="rId18" Type="http://schemas.openxmlformats.org/officeDocument/2006/relationships/image" Target="../media/image114.png"/><Relationship Id="rId3" Type="http://schemas.openxmlformats.org/officeDocument/2006/relationships/image" Target="../media/image106.png"/><Relationship Id="rId7" Type="http://schemas.openxmlformats.org/officeDocument/2006/relationships/image" Target="../media/image12.png"/><Relationship Id="rId12" Type="http://schemas.openxmlformats.org/officeDocument/2006/relationships/image" Target="../media/image109.png"/><Relationship Id="rId17" Type="http://schemas.openxmlformats.org/officeDocument/2006/relationships/image" Target="../media/image113.png"/><Relationship Id="rId16" Type="http://schemas.openxmlformats.org/officeDocument/2006/relationships/image" Target="../media/image112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108.png"/><Relationship Id="rId5" Type="http://schemas.openxmlformats.org/officeDocument/2006/relationships/image" Target="../media/image62.png"/><Relationship Id="rId15" Type="http://schemas.openxmlformats.org/officeDocument/2006/relationships/image" Target="../media/image111.png"/><Relationship Id="rId10" Type="http://schemas.openxmlformats.org/officeDocument/2006/relationships/image" Target="../media/image51.png"/><Relationship Id="rId19" Type="http://schemas.openxmlformats.org/officeDocument/2006/relationships/image" Target="../media/image115.png"/><Relationship Id="rId4" Type="http://schemas.openxmlformats.org/officeDocument/2006/relationships/image" Target="../media/image107.png"/><Relationship Id="rId9" Type="http://schemas.openxmlformats.org/officeDocument/2006/relationships/image" Target="../media/image50.png"/><Relationship Id="rId1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790.png"/><Relationship Id="rId18" Type="http://schemas.openxmlformats.org/officeDocument/2006/relationships/image" Target="../media/image840.png"/><Relationship Id="rId3" Type="http://schemas.openxmlformats.org/officeDocument/2006/relationships/image" Target="../media/image720.png"/><Relationship Id="rId21" Type="http://schemas.openxmlformats.org/officeDocument/2006/relationships/image" Target="../media/image860.png"/><Relationship Id="rId7" Type="http://schemas.openxmlformats.org/officeDocument/2006/relationships/image" Target="../media/image210.png"/><Relationship Id="rId12" Type="http://schemas.openxmlformats.org/officeDocument/2006/relationships/image" Target="../media/image780.png"/><Relationship Id="rId17" Type="http://schemas.openxmlformats.org/officeDocument/2006/relationships/image" Target="../media/image830.png"/><Relationship Id="rId16" Type="http://schemas.openxmlformats.org/officeDocument/2006/relationships/image" Target="../media/image820.png"/><Relationship Id="rId20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11" Type="http://schemas.openxmlformats.org/officeDocument/2006/relationships/image" Target="../media/image770.png"/><Relationship Id="rId5" Type="http://schemas.openxmlformats.org/officeDocument/2006/relationships/image" Target="../media/image13.png"/><Relationship Id="rId15" Type="http://schemas.openxmlformats.org/officeDocument/2006/relationships/image" Target="../media/image810.png"/><Relationship Id="rId23" Type="http://schemas.openxmlformats.org/officeDocument/2006/relationships/image" Target="../media/image1170.png"/><Relationship Id="rId10" Type="http://schemas.openxmlformats.org/officeDocument/2006/relationships/image" Target="../media/image760.png"/><Relationship Id="rId19" Type="http://schemas.openxmlformats.org/officeDocument/2006/relationships/image" Target="../media/image850.png"/><Relationship Id="rId4" Type="http://schemas.openxmlformats.org/officeDocument/2006/relationships/image" Target="../media/image12.png"/><Relationship Id="rId9" Type="http://schemas.openxmlformats.org/officeDocument/2006/relationships/image" Target="../media/image750.png"/><Relationship Id="rId14" Type="http://schemas.openxmlformats.org/officeDocument/2006/relationships/image" Target="../media/image800.png"/><Relationship Id="rId22" Type="http://schemas.openxmlformats.org/officeDocument/2006/relationships/image" Target="../media/image1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6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4.png"/><Relationship Id="rId26" Type="http://schemas.openxmlformats.org/officeDocument/2006/relationships/image" Target="../media/image132.png"/><Relationship Id="rId3" Type="http://schemas.openxmlformats.org/officeDocument/2006/relationships/image" Target="../media/image720.png"/><Relationship Id="rId21" Type="http://schemas.openxmlformats.org/officeDocument/2006/relationships/image" Target="../media/image860.png"/><Relationship Id="rId7" Type="http://schemas.openxmlformats.org/officeDocument/2006/relationships/image" Target="../media/image210.png"/><Relationship Id="rId12" Type="http://schemas.openxmlformats.org/officeDocument/2006/relationships/image" Target="../media/image123.png"/><Relationship Id="rId17" Type="http://schemas.openxmlformats.org/officeDocument/2006/relationships/image" Target="../media/image127.png"/><Relationship Id="rId25" Type="http://schemas.openxmlformats.org/officeDocument/2006/relationships/image" Target="../media/image131.png"/><Relationship Id="rId16" Type="http://schemas.openxmlformats.org/officeDocument/2006/relationships/image" Target="../media/image126.png"/><Relationship Id="rId29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11" Type="http://schemas.openxmlformats.org/officeDocument/2006/relationships/image" Target="../media/image122.png"/><Relationship Id="rId24" Type="http://schemas.openxmlformats.org/officeDocument/2006/relationships/image" Target="../media/image129.png"/><Relationship Id="rId5" Type="http://schemas.openxmlformats.org/officeDocument/2006/relationships/image" Target="../media/image13.png"/><Relationship Id="rId15" Type="http://schemas.openxmlformats.org/officeDocument/2006/relationships/image" Target="../media/image125.png"/><Relationship Id="rId23" Type="http://schemas.openxmlformats.org/officeDocument/2006/relationships/image" Target="../media/image128.png"/><Relationship Id="rId28" Type="http://schemas.openxmlformats.org/officeDocument/2006/relationships/image" Target="../media/image133.png"/><Relationship Id="rId10" Type="http://schemas.openxmlformats.org/officeDocument/2006/relationships/image" Target="../media/image121.png"/><Relationship Id="rId4" Type="http://schemas.openxmlformats.org/officeDocument/2006/relationships/image" Target="../media/image12.png"/><Relationship Id="rId9" Type="http://schemas.openxmlformats.org/officeDocument/2006/relationships/image" Target="../media/image750.png"/><Relationship Id="rId14" Type="http://schemas.openxmlformats.org/officeDocument/2006/relationships/image" Target="../media/image800.png"/><Relationship Id="rId22" Type="http://schemas.openxmlformats.org/officeDocument/2006/relationships/image" Target="../media/image36.png"/><Relationship Id="rId27" Type="http://schemas.openxmlformats.org/officeDocument/2006/relationships/image" Target="../media/image27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27.svg"/><Relationship Id="rId18" Type="http://schemas.openxmlformats.org/officeDocument/2006/relationships/image" Target="../media/image153.png"/><Relationship Id="rId3" Type="http://schemas.openxmlformats.org/officeDocument/2006/relationships/image" Target="../media/image141.png"/><Relationship Id="rId21" Type="http://schemas.openxmlformats.org/officeDocument/2006/relationships/image" Target="../media/image156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17" Type="http://schemas.openxmlformats.org/officeDocument/2006/relationships/image" Target="../media/image152.png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3.png"/><Relationship Id="rId15" Type="http://schemas.openxmlformats.org/officeDocument/2006/relationships/image" Target="../media/image150.png"/><Relationship Id="rId23" Type="http://schemas.openxmlformats.org/officeDocument/2006/relationships/image" Target="../media/image158.png"/><Relationship Id="rId10" Type="http://schemas.openxmlformats.org/officeDocument/2006/relationships/image" Target="../media/image146.png"/><Relationship Id="rId19" Type="http://schemas.openxmlformats.org/officeDocument/2006/relationships/image" Target="../media/image154.png"/><Relationship Id="rId4" Type="http://schemas.openxmlformats.org/officeDocument/2006/relationships/image" Target="../media/image12.png"/><Relationship Id="rId9" Type="http://schemas.openxmlformats.org/officeDocument/2006/relationships/image" Target="../media/image145.png"/><Relationship Id="rId14" Type="http://schemas.openxmlformats.org/officeDocument/2006/relationships/image" Target="../media/image149.png"/><Relationship Id="rId22" Type="http://schemas.openxmlformats.org/officeDocument/2006/relationships/image" Target="../media/image1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3" Type="http://schemas.openxmlformats.org/officeDocument/2006/relationships/image" Target="../media/image160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19" Type="http://schemas.openxmlformats.org/officeDocument/2006/relationships/image" Target="../media/image175.png"/><Relationship Id="rId4" Type="http://schemas.openxmlformats.org/officeDocument/2006/relationships/image" Target="../media/image12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80658-8D77-7E14-DA0D-882CA07CF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6178" y="5969456"/>
            <a:ext cx="38416206" cy="4462859"/>
          </a:xfrm>
        </p:spPr>
        <p:txBody>
          <a:bodyPr>
            <a:normAutofit fontScale="90000"/>
          </a:bodyPr>
          <a:lstStyle/>
          <a:p>
            <a:r>
              <a:rPr lang="en-US" sz="15100" dirty="0">
                <a:latin typeface="OPTIMISTIC DM LIGHT 95" pitchFamily="2" charset="0"/>
                <a:cs typeface="OPTIMISTIC DM LIGHT 95" pitchFamily="2" charset="0"/>
              </a:rPr>
              <a:t>Reward Gradients Tell You Where to Go: Aligning Diffusion Models with Direct Backpropagation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BAA3711-527D-253F-B2CD-2BF61E5AEECD}"/>
              </a:ext>
            </a:extLst>
          </p:cNvPr>
          <p:cNvSpPr txBox="1">
            <a:spLocks/>
          </p:cNvSpPr>
          <p:nvPr/>
        </p:nvSpPr>
        <p:spPr>
          <a:xfrm>
            <a:off x="5354041" y="14279438"/>
            <a:ext cx="32400479" cy="28735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3119933" rtl="0" eaLnBrk="1" latinLnBrk="0" hangingPunct="1">
              <a:lnSpc>
                <a:spcPct val="90000"/>
              </a:lnSpc>
              <a:spcBef>
                <a:spcPts val="3412"/>
              </a:spcBef>
              <a:buFont typeface="Arial" panose="020B0604020202020204" pitchFamily="34" charset="0"/>
              <a:buNone/>
              <a:defRPr sz="81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59966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68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19933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61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79899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39866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99832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9798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19765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79731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9600" dirty="0">
                <a:latin typeface="OPTIMISTIC DM LIGHT 95" pitchFamily="2" charset="0"/>
                <a:cs typeface="OPTIMISTIC DM LIGHT 95" pitchFamily="2" charset="0"/>
              </a:rPr>
              <a:t>Presenter: </a:t>
            </a:r>
            <a:r>
              <a:rPr lang="en-US" altLang="zh-CN" sz="9600" dirty="0" err="1">
                <a:latin typeface="OPTIMISTIC DM LIGHT 95" pitchFamily="2" charset="0"/>
                <a:cs typeface="OPTIMISTIC DM LIGHT 95" pitchFamily="2" charset="0"/>
              </a:rPr>
              <a:t>Zhanhao</a:t>
            </a:r>
            <a:r>
              <a:rPr lang="en-US" altLang="zh-CN" sz="9600" dirty="0">
                <a:latin typeface="OPTIMISTIC DM LIGHT 95" pitchFamily="2" charset="0"/>
                <a:cs typeface="OPTIMISTIC DM LIGHT 95" pitchFamily="2" charset="0"/>
              </a:rPr>
              <a:t> Liang</a:t>
            </a:r>
          </a:p>
          <a:p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The Australian National University</a:t>
            </a:r>
          </a:p>
        </p:txBody>
      </p:sp>
    </p:spTree>
    <p:extLst>
      <p:ext uri="{BB962C8B-B14F-4D97-AF65-F5344CB8AC3E}">
        <p14:creationId xmlns:p14="http://schemas.microsoft.com/office/powerpoint/2010/main" val="255567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51F3-87F6-9515-EC87-49720EE24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49" y="1340750"/>
            <a:ext cx="40144852" cy="4434499"/>
          </a:xfrm>
        </p:spPr>
        <p:txBody>
          <a:bodyPr>
            <a:normAutofit/>
          </a:bodyPr>
          <a:lstStyle/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 Objective of Diffusion RL: Maximizing Expected Reward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6709FA-178C-12CC-B3F3-01B7CB269E9F}"/>
                  </a:ext>
                </a:extLst>
              </p:cNvPr>
              <p:cNvSpPr txBox="1"/>
              <p:nvPr/>
            </p:nvSpPr>
            <p:spPr>
              <a:xfrm>
                <a:off x="13376459" y="6894116"/>
                <a:ext cx="16355631" cy="2735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23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3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3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e>
                                  <m:r>
                                    <a:rPr lang="en-US" sz="1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23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sz="123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6709FA-178C-12CC-B3F3-01B7CB269E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6459" y="6894116"/>
                <a:ext cx="16355631" cy="2735108"/>
              </a:xfrm>
              <a:prstGeom prst="rect">
                <a:avLst/>
              </a:prstGeom>
              <a:blipFill>
                <a:blip r:embed="rId4"/>
                <a:stretch>
                  <a:fillRect l="-854" r="-3028" b="-1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91F3796-DAEF-AC83-50AF-F84C9C083E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4258741"/>
                  </p:ext>
                </p:extLst>
              </p:nvPr>
            </p:nvGraphicFramePr>
            <p:xfrm>
              <a:off x="10942568" y="10748091"/>
              <a:ext cx="21223414" cy="594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88622">
                      <a:extLst>
                        <a:ext uri="{9D8B030D-6E8A-4147-A177-3AD203B41FA5}">
                          <a16:colId xmlns:a16="http://schemas.microsoft.com/office/drawing/2014/main" val="2949527783"/>
                        </a:ext>
                      </a:extLst>
                    </a:gridCol>
                    <a:gridCol w="13634792">
                      <a:extLst>
                        <a:ext uri="{9D8B030D-6E8A-4147-A177-3AD203B41FA5}">
                          <a16:colId xmlns:a16="http://schemas.microsoft.com/office/drawing/2014/main" val="160765251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720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sz="720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7200" i="1" kern="1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a:t>: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7200" b="0" i="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cs typeface="OPTIMISTIC DM LIGHT 95" pitchFamily="2" charset="0"/>
                            </a:rPr>
                            <a:t>diffusion model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58940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oMath>
                          </a14:m>
                          <a:r>
                            <a:rPr lang="en-US" sz="6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6600" b="0" i="0" kern="1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US" sz="66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59034" rtl="0" eaLnBrk="1" latinLnBrk="0" hangingPunct="1"/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text condition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95739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7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7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sz="7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72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72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7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</m:sSub>
                                  <m:r>
                                    <a:rPr lang="en-US" sz="7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,⋯,</m:t>
                                  </m:r>
                                  <m:sSub>
                                    <m:sSubPr>
                                      <m:ctrlPr>
                                        <a:rPr lang="en-US" sz="72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72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72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sz="6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6600" b="0" i="0" kern="1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US" sz="6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generation trajectory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520921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7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7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7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6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6600" b="0" i="0" kern="1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US" sz="6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59034" rtl="0" eaLnBrk="1" latinLnBrk="0" hangingPunct="1"/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final generated image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9159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7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7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7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7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6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6600" b="0" i="0" kern="1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US" sz="6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59034" rtl="0" eaLnBrk="1" latinLnBrk="0" hangingPunct="1"/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reward of the generated image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16199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91F3796-DAEF-AC83-50AF-F84C9C083E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4258741"/>
                  </p:ext>
                </p:extLst>
              </p:nvPr>
            </p:nvGraphicFramePr>
            <p:xfrm>
              <a:off x="10942568" y="10748091"/>
              <a:ext cx="21223414" cy="594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88622">
                      <a:extLst>
                        <a:ext uri="{9D8B030D-6E8A-4147-A177-3AD203B41FA5}">
                          <a16:colId xmlns:a16="http://schemas.microsoft.com/office/drawing/2014/main" val="2949527783"/>
                        </a:ext>
                      </a:extLst>
                    </a:gridCol>
                    <a:gridCol w="13634792">
                      <a:extLst>
                        <a:ext uri="{9D8B030D-6E8A-4147-A177-3AD203B41FA5}">
                          <a16:colId xmlns:a16="http://schemas.microsoft.com/office/drawing/2014/main" val="1607652512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19149" r="-179599" b="-4414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7200" b="0" i="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cs typeface="OPTIMISTIC DM LIGHT 95" pitchFamily="2" charset="0"/>
                            </a:rPr>
                            <a:t>diffusion model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589407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119149" r="-179599" b="-3414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59034" rtl="0" eaLnBrk="1" latinLnBrk="0" hangingPunct="1"/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text condition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957396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221505" r="-179599" b="-245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generation trajectory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5209210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318085" r="-179599" b="-1425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59034" rtl="0" eaLnBrk="1" latinLnBrk="0" hangingPunct="1"/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final generated image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6915977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418085" r="-179599" b="-425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59034" rtl="0" eaLnBrk="1" latinLnBrk="0" hangingPunct="1"/>
                          <a:r>
                            <a:rPr lang="en-US" sz="7200" b="0" i="0" kern="1200" dirty="0">
                              <a:solidFill>
                                <a:schemeClr val="tx1"/>
                              </a:solidFill>
                              <a:latin typeface="OPTIMISTIC DM LIGHT 95" pitchFamily="2" charset="0"/>
                              <a:ea typeface="+mn-ea"/>
                              <a:cs typeface="OPTIMISTIC DM LIGHT 95" pitchFamily="2" charset="0"/>
                            </a:rPr>
                            <a:t>reward of the generated image</a:t>
                          </a: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1619920"/>
                      </a:ext>
                    </a:extLst>
                  </a:tr>
                </a:tbl>
              </a:graphicData>
            </a:graphic>
          </p:graphicFrame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287273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9540A-91BB-172B-727C-45269106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F390C-81D2-B44C-44CC-5EB63ED58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49" y="1340750"/>
            <a:ext cx="40144852" cy="4434499"/>
          </a:xfrm>
        </p:spPr>
        <p:txBody>
          <a:bodyPr>
            <a:normAutofit/>
          </a:bodyPr>
          <a:lstStyle/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 Objective of Diffusion RL: Maximizing Expected Reward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7DA6A5-2010-6C65-DB55-B4CBC030F97B}"/>
                  </a:ext>
                </a:extLst>
              </p:cNvPr>
              <p:cNvSpPr txBox="1"/>
              <p:nvPr/>
            </p:nvSpPr>
            <p:spPr>
              <a:xfrm>
                <a:off x="4510755" y="6741716"/>
                <a:ext cx="16355631" cy="2735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23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3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3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e>
                                  <m:r>
                                    <a:rPr lang="en-US" sz="1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23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sz="123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7DA6A5-2010-6C65-DB55-B4CBC030F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755" y="6741716"/>
                <a:ext cx="16355631" cy="2735108"/>
              </a:xfrm>
              <a:prstGeom prst="rect">
                <a:avLst/>
              </a:prstGeom>
              <a:blipFill>
                <a:blip r:embed="rId4"/>
                <a:stretch>
                  <a:fillRect l="-853" r="-2948" b="-1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48845F-D696-9002-4AC3-95DB6A52E73D}"/>
                  </a:ext>
                </a:extLst>
              </p:cNvPr>
              <p:cNvSpPr txBox="1"/>
              <p:nvPr/>
            </p:nvSpPr>
            <p:spPr>
              <a:xfrm>
                <a:off x="1386754" y="15320672"/>
                <a:ext cx="22603625" cy="28150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23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3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3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3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23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48845F-D696-9002-4AC3-95DB6A52E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754" y="15320672"/>
                <a:ext cx="22603625" cy="2815066"/>
              </a:xfrm>
              <a:prstGeom prst="rect">
                <a:avLst/>
              </a:prstGeom>
              <a:blipFill>
                <a:blip r:embed="rId5"/>
                <a:stretch>
                  <a:fillRect b="-10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2AFB8140-EC9E-370F-7352-B498AAFCD360}"/>
              </a:ext>
            </a:extLst>
          </p:cNvPr>
          <p:cNvSpPr/>
          <p:nvPr/>
        </p:nvSpPr>
        <p:spPr>
          <a:xfrm rot="16200000">
            <a:off x="10419937" y="11438311"/>
            <a:ext cx="4537261" cy="1920875"/>
          </a:xfrm>
          <a:prstGeom prst="leftRightArrow">
            <a:avLst/>
          </a:prstGeom>
          <a:noFill/>
          <a:ln w="698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F657EC-4C6B-68D8-AA9B-91491C438E5E}"/>
              </a:ext>
            </a:extLst>
          </p:cNvPr>
          <p:cNvSpPr txBox="1"/>
          <p:nvPr/>
        </p:nvSpPr>
        <p:spPr>
          <a:xfrm>
            <a:off x="37057212" y="11967291"/>
            <a:ext cx="381964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/>
              <a:t>🤔</a:t>
            </a:r>
            <a:endParaRPr lang="en-US" sz="9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78677D0-7535-365E-5257-596A32A4E755}"/>
                  </a:ext>
                </a:extLst>
              </p:cNvPr>
              <p:cNvSpPr txBox="1"/>
              <p:nvPr/>
            </p:nvSpPr>
            <p:spPr>
              <a:xfrm>
                <a:off x="22087331" y="9082433"/>
                <a:ext cx="20354788" cy="37856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300" dirty="0">
                    <a:latin typeface="OPTIMISTIC DM LIGHT 95" pitchFamily="2" charset="0"/>
                    <a:cs typeface="OPTIMISTIC DM LIGHT 95" pitchFamily="2" charset="0"/>
                  </a:rPr>
                  <a:t>Can we directly minimize</a:t>
                </a:r>
                <a14:m>
                  <m:oMath xmlns:m="http://schemas.openxmlformats.org/officeDocument/2006/math">
                    <m:r>
                      <a:rPr lang="en-US" sz="123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123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sz="12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123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123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2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2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12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12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3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78677D0-7535-365E-5257-596A32A4E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7331" y="9082433"/>
                <a:ext cx="20354788" cy="3785652"/>
              </a:xfrm>
              <a:prstGeom prst="rect">
                <a:avLst/>
              </a:prstGeom>
              <a:blipFill>
                <a:blip r:embed="rId6"/>
                <a:stretch>
                  <a:fillRect t="-13378" b="-16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91907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BE8031-504E-42C9-4649-D6F66488AE94}"/>
              </a:ext>
            </a:extLst>
          </p:cNvPr>
          <p:cNvSpPr txBox="1">
            <a:spLocks/>
          </p:cNvSpPr>
          <p:nvPr/>
        </p:nvSpPr>
        <p:spPr>
          <a:xfrm>
            <a:off x="1481854" y="-102680"/>
            <a:ext cx="40144852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Is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t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he Sampling Process of Diffusion Models Differentiable?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9EBE83-07C3-7404-680F-A1FB6FF1C649}"/>
              </a:ext>
            </a:extLst>
          </p:cNvPr>
          <p:cNvSpPr/>
          <p:nvPr/>
        </p:nvSpPr>
        <p:spPr>
          <a:xfrm>
            <a:off x="16248353" y="8262207"/>
            <a:ext cx="10154652" cy="2092881"/>
          </a:xfrm>
          <a:prstGeom prst="rect">
            <a:avLst/>
          </a:prstGeom>
          <a:noFill/>
          <a:ln w="149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28FC13-B3C5-5D02-5BEF-B6779363D80F}"/>
                  </a:ext>
                </a:extLst>
              </p:cNvPr>
              <p:cNvSpPr txBox="1"/>
              <p:nvPr/>
            </p:nvSpPr>
            <p:spPr>
              <a:xfrm>
                <a:off x="15496725" y="4093889"/>
                <a:ext cx="12115107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1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3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28FC13-B3C5-5D02-5BEF-B6779363D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6725" y="4093889"/>
                <a:ext cx="12115107" cy="2092881"/>
              </a:xfrm>
              <a:prstGeom prst="rect">
                <a:avLst/>
              </a:prstGeom>
              <a:blipFill>
                <a:blip r:embed="rId3"/>
                <a:stretch>
                  <a:fillRect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7B6722C9-9A40-2DCC-F3DA-23AD55840646}"/>
              </a:ext>
            </a:extLst>
          </p:cNvPr>
          <p:cNvSpPr txBox="1">
            <a:spLocks/>
          </p:cNvSpPr>
          <p:nvPr/>
        </p:nvSpPr>
        <p:spPr>
          <a:xfrm>
            <a:off x="16248353" y="8262206"/>
            <a:ext cx="10154652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VAE Decoder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F82DC0-69D1-FCCA-A4C1-227D0017C400}"/>
              </a:ext>
            </a:extLst>
          </p:cNvPr>
          <p:cNvSpPr/>
          <p:nvPr/>
        </p:nvSpPr>
        <p:spPr>
          <a:xfrm>
            <a:off x="16248353" y="15459450"/>
            <a:ext cx="10154652" cy="2092881"/>
          </a:xfrm>
          <a:prstGeom prst="rect">
            <a:avLst/>
          </a:prstGeom>
          <a:noFill/>
          <a:ln w="149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F9BB5BF-FAC8-9942-9FD7-F09C8D5B75B3}"/>
              </a:ext>
            </a:extLst>
          </p:cNvPr>
          <p:cNvSpPr txBox="1">
            <a:spLocks/>
          </p:cNvSpPr>
          <p:nvPr/>
        </p:nvSpPr>
        <p:spPr>
          <a:xfrm>
            <a:off x="16248353" y="15459449"/>
            <a:ext cx="10154652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Reward Model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919E88A-2744-9F69-AAA9-90CA2E6D71D2}"/>
              </a:ext>
            </a:extLst>
          </p:cNvPr>
          <p:cNvSpPr txBox="1">
            <a:spLocks/>
          </p:cNvSpPr>
          <p:nvPr/>
        </p:nvSpPr>
        <p:spPr>
          <a:xfrm>
            <a:off x="19193335" y="11694116"/>
            <a:ext cx="4264687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 err="1">
                <a:latin typeface="OPTIMISTIC DM LIGHT 95" pitchFamily="2" charset="0"/>
                <a:cs typeface="OPTIMISTIC DM LIGHT 95" pitchFamily="2" charset="0"/>
              </a:rPr>
              <a:t>img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C71652C-9B0B-2A31-0080-FF4991D58652}"/>
                  </a:ext>
                </a:extLst>
              </p:cNvPr>
              <p:cNvSpPr txBox="1"/>
              <p:nvPr/>
            </p:nvSpPr>
            <p:spPr>
              <a:xfrm>
                <a:off x="18928080" y="18896993"/>
                <a:ext cx="5288711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3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C71652C-9B0B-2A31-0080-FF4991D58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8080" y="18896993"/>
                <a:ext cx="5288711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>
            <a:extLst>
              <a:ext uri="{FF2B5EF4-FFF2-40B4-BE49-F238E27FC236}">
                <a16:creationId xmlns:a16="http://schemas.microsoft.com/office/drawing/2014/main" id="{C5E2190A-E451-C53C-6F70-85C952E78235}"/>
              </a:ext>
            </a:extLst>
          </p:cNvPr>
          <p:cNvSpPr/>
          <p:nvPr/>
        </p:nvSpPr>
        <p:spPr>
          <a:xfrm rot="4775208">
            <a:off x="21759746" y="3920173"/>
            <a:ext cx="4914088" cy="7544910"/>
          </a:xfrm>
          <a:prstGeom prst="arc">
            <a:avLst>
              <a:gd name="adj1" fmla="val 13851529"/>
              <a:gd name="adj2" fmla="val 18967264"/>
            </a:avLst>
          </a:prstGeom>
          <a:ln w="123825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A1C76CB-49C4-ABE6-D42C-110202F3C6AD}"/>
              </a:ext>
            </a:extLst>
          </p:cNvPr>
          <p:cNvCxnSpPr>
            <a:stCxn id="11" idx="2"/>
          </p:cNvCxnSpPr>
          <p:nvPr/>
        </p:nvCxnSpPr>
        <p:spPr>
          <a:xfrm>
            <a:off x="21325679" y="10355087"/>
            <a:ext cx="0" cy="1339029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40D05E-B16D-92A0-4E3B-91A910BEE98E}"/>
              </a:ext>
            </a:extLst>
          </p:cNvPr>
          <p:cNvCxnSpPr/>
          <p:nvPr/>
        </p:nvCxnSpPr>
        <p:spPr>
          <a:xfrm>
            <a:off x="21325679" y="13786997"/>
            <a:ext cx="0" cy="1339029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20ABF40-898F-096C-0355-FB86EBEA29BB}"/>
              </a:ext>
            </a:extLst>
          </p:cNvPr>
          <p:cNvCxnSpPr/>
          <p:nvPr/>
        </p:nvCxnSpPr>
        <p:spPr>
          <a:xfrm>
            <a:off x="21361078" y="17557964"/>
            <a:ext cx="0" cy="1339029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926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07411-324E-AF19-D7CB-7B3E17D46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FFF669-AA74-2B2A-E0EA-A8C4B4BFA142}"/>
              </a:ext>
            </a:extLst>
          </p:cNvPr>
          <p:cNvSpPr txBox="1">
            <a:spLocks/>
          </p:cNvSpPr>
          <p:nvPr/>
        </p:nvSpPr>
        <p:spPr>
          <a:xfrm>
            <a:off x="1481854" y="-102680"/>
            <a:ext cx="40144852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Is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t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he Sampling Process of Diffusion Models Differentiable?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805EA68-6C42-13E5-1B36-79990D030479}"/>
                  </a:ext>
                </a:extLst>
              </p:cNvPr>
              <p:cNvSpPr txBox="1"/>
              <p:nvPr/>
            </p:nvSpPr>
            <p:spPr>
              <a:xfrm>
                <a:off x="4020660" y="9319777"/>
                <a:ext cx="3506724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9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9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9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9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805EA68-6C42-13E5-1B36-79990D030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660" y="9319777"/>
                <a:ext cx="35067240" cy="1569660"/>
              </a:xfrm>
              <a:prstGeom prst="rect">
                <a:avLst/>
              </a:prstGeom>
              <a:blipFill>
                <a:blip r:embed="rId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>
            <a:extLst>
              <a:ext uri="{FF2B5EF4-FFF2-40B4-BE49-F238E27FC236}">
                <a16:creationId xmlns:a16="http://schemas.microsoft.com/office/drawing/2014/main" id="{6D96EF66-5E09-B038-66B9-7A0CB0AA0D61}"/>
              </a:ext>
            </a:extLst>
          </p:cNvPr>
          <p:cNvSpPr txBox="1">
            <a:spLocks/>
          </p:cNvSpPr>
          <p:nvPr/>
        </p:nvSpPr>
        <p:spPr>
          <a:xfrm>
            <a:off x="15241285" y="14437137"/>
            <a:ext cx="11211599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Differentiable?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54F730-E3EC-96DC-70A0-10A8AA3FB975}"/>
              </a:ext>
            </a:extLst>
          </p:cNvPr>
          <p:cNvSpPr txBox="1"/>
          <p:nvPr/>
        </p:nvSpPr>
        <p:spPr>
          <a:xfrm>
            <a:off x="25821779" y="15877396"/>
            <a:ext cx="21834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0" dirty="0"/>
              <a:t>✅   </a:t>
            </a:r>
          </a:p>
        </p:txBody>
      </p:sp>
    </p:spTree>
    <p:extLst>
      <p:ext uri="{BB962C8B-B14F-4D97-AF65-F5344CB8AC3E}">
        <p14:creationId xmlns:p14="http://schemas.microsoft.com/office/powerpoint/2010/main" val="235804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D9357-3F97-F1FC-439F-43DFC8CFC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281D074-B2DD-9B13-7313-CC6F231594AB}"/>
              </a:ext>
            </a:extLst>
          </p:cNvPr>
          <p:cNvSpPr txBox="1">
            <a:spLocks/>
          </p:cNvSpPr>
          <p:nvPr/>
        </p:nvSpPr>
        <p:spPr>
          <a:xfrm>
            <a:off x="1481854" y="-102680"/>
            <a:ext cx="40144852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Is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t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he Sampling Process of Diffusion Models Differentiable?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9D46B89-8D1E-9997-3C73-84D1E1F3C0B7}"/>
              </a:ext>
            </a:extLst>
          </p:cNvPr>
          <p:cNvSpPr txBox="1">
            <a:spLocks/>
          </p:cNvSpPr>
          <p:nvPr/>
        </p:nvSpPr>
        <p:spPr>
          <a:xfrm>
            <a:off x="15241285" y="14437137"/>
            <a:ext cx="11211599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Differentiable?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3586C-88A9-922A-B588-399628BB4650}"/>
              </a:ext>
            </a:extLst>
          </p:cNvPr>
          <p:cNvSpPr txBox="1"/>
          <p:nvPr/>
        </p:nvSpPr>
        <p:spPr>
          <a:xfrm>
            <a:off x="25821779" y="15877396"/>
            <a:ext cx="21834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0" dirty="0"/>
              <a:t>✅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72C052-9ED0-A159-94CC-F958F3D9BAA7}"/>
                  </a:ext>
                </a:extLst>
              </p:cNvPr>
              <p:cNvSpPr txBox="1"/>
              <p:nvPr/>
            </p:nvSpPr>
            <p:spPr>
              <a:xfrm>
                <a:off x="9417852" y="8638152"/>
                <a:ext cx="3350077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3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72C052-9ED0-A159-94CC-F958F3D9B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7852" y="8638152"/>
                <a:ext cx="3350077" cy="2092881"/>
              </a:xfrm>
              <a:prstGeom prst="rect">
                <a:avLst/>
              </a:prstGeom>
              <a:blipFill>
                <a:blip r:embed="rId3"/>
                <a:stretch>
                  <a:fillRect b="-1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06845045-0546-208E-8C4C-4558BBFF5D7C}"/>
              </a:ext>
            </a:extLst>
          </p:cNvPr>
          <p:cNvSpPr/>
          <p:nvPr/>
        </p:nvSpPr>
        <p:spPr>
          <a:xfrm>
            <a:off x="16601756" y="8638153"/>
            <a:ext cx="10154652" cy="2092881"/>
          </a:xfrm>
          <a:prstGeom prst="rect">
            <a:avLst/>
          </a:prstGeom>
          <a:noFill/>
          <a:ln w="149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91F719D-ABCC-2829-FAB7-613BF7B26BEF}"/>
              </a:ext>
            </a:extLst>
          </p:cNvPr>
          <p:cNvSpPr txBox="1">
            <a:spLocks/>
          </p:cNvSpPr>
          <p:nvPr/>
        </p:nvSpPr>
        <p:spPr>
          <a:xfrm>
            <a:off x="16601756" y="8638152"/>
            <a:ext cx="10154652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VAE Decoder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CFCA4E3-5C2D-14F2-25B1-537D8BD948A7}"/>
              </a:ext>
            </a:extLst>
          </p:cNvPr>
          <p:cNvSpPr txBox="1">
            <a:spLocks/>
          </p:cNvSpPr>
          <p:nvPr/>
        </p:nvSpPr>
        <p:spPr>
          <a:xfrm>
            <a:off x="30231451" y="8638151"/>
            <a:ext cx="4264687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 err="1">
                <a:latin typeface="OPTIMISTIC DM LIGHT 95" pitchFamily="2" charset="0"/>
                <a:cs typeface="OPTIMISTIC DM LIGHT 95" pitchFamily="2" charset="0"/>
              </a:rPr>
              <a:t>img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5E35A70-0E6A-20AD-8AB7-DD88F70901ED}"/>
              </a:ext>
            </a:extLst>
          </p:cNvPr>
          <p:cNvCxnSpPr>
            <a:cxnSpLocks/>
          </p:cNvCxnSpPr>
          <p:nvPr/>
        </p:nvCxnSpPr>
        <p:spPr>
          <a:xfrm>
            <a:off x="12343387" y="9684592"/>
            <a:ext cx="3833827" cy="0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EC3E93F-8A03-FDB1-34FE-D1F10A1D5456}"/>
              </a:ext>
            </a:extLst>
          </p:cNvPr>
          <p:cNvCxnSpPr>
            <a:cxnSpLocks/>
          </p:cNvCxnSpPr>
          <p:nvPr/>
        </p:nvCxnSpPr>
        <p:spPr>
          <a:xfrm>
            <a:off x="27106029" y="9684592"/>
            <a:ext cx="3833827" cy="0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55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4863A-DAF9-9715-CD5F-120D0DC47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3CB113-48A2-3E2E-6241-13642381C06A}"/>
              </a:ext>
            </a:extLst>
          </p:cNvPr>
          <p:cNvSpPr txBox="1">
            <a:spLocks/>
          </p:cNvSpPr>
          <p:nvPr/>
        </p:nvSpPr>
        <p:spPr>
          <a:xfrm>
            <a:off x="1481854" y="-102680"/>
            <a:ext cx="40144852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Is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t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he Sampling Process of Diffusion Models Differentiable?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AE1C47-3128-72FC-D088-2B635B6B9CE5}"/>
              </a:ext>
            </a:extLst>
          </p:cNvPr>
          <p:cNvSpPr txBox="1">
            <a:spLocks/>
          </p:cNvSpPr>
          <p:nvPr/>
        </p:nvSpPr>
        <p:spPr>
          <a:xfrm>
            <a:off x="8988584" y="14629642"/>
            <a:ext cx="11211599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Differentiable?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AAFE91-FAA7-60EF-F9A4-AAC95767F21B}"/>
              </a:ext>
            </a:extLst>
          </p:cNvPr>
          <p:cNvSpPr txBox="1"/>
          <p:nvPr/>
        </p:nvSpPr>
        <p:spPr>
          <a:xfrm>
            <a:off x="20115911" y="15880930"/>
            <a:ext cx="21834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0" dirty="0"/>
              <a:t>✅ 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E845645-1E47-D2BF-4D06-209B9FDCAFF9}"/>
              </a:ext>
            </a:extLst>
          </p:cNvPr>
          <p:cNvSpPr txBox="1">
            <a:spLocks/>
          </p:cNvSpPr>
          <p:nvPr/>
        </p:nvSpPr>
        <p:spPr>
          <a:xfrm>
            <a:off x="8230087" y="8638151"/>
            <a:ext cx="4264687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 err="1">
                <a:latin typeface="OPTIMISTIC DM LIGHT 95" pitchFamily="2" charset="0"/>
                <a:cs typeface="OPTIMISTIC DM LIGHT 95" pitchFamily="2" charset="0"/>
              </a:rPr>
              <a:t>img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9DAB594-A531-5A5D-3A1A-EF989E46AB7A}"/>
              </a:ext>
            </a:extLst>
          </p:cNvPr>
          <p:cNvCxnSpPr>
            <a:cxnSpLocks/>
          </p:cNvCxnSpPr>
          <p:nvPr/>
        </p:nvCxnSpPr>
        <p:spPr>
          <a:xfrm>
            <a:off x="12343387" y="9684592"/>
            <a:ext cx="3833827" cy="0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948905-63B0-6ABF-C82E-D56B54B7F481}"/>
              </a:ext>
            </a:extLst>
          </p:cNvPr>
          <p:cNvCxnSpPr>
            <a:cxnSpLocks/>
          </p:cNvCxnSpPr>
          <p:nvPr/>
        </p:nvCxnSpPr>
        <p:spPr>
          <a:xfrm>
            <a:off x="27106029" y="9684592"/>
            <a:ext cx="3833827" cy="0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B180161-9F33-A929-E825-FC2E01315034}"/>
              </a:ext>
            </a:extLst>
          </p:cNvPr>
          <p:cNvSpPr/>
          <p:nvPr/>
        </p:nvSpPr>
        <p:spPr>
          <a:xfrm>
            <a:off x="16564295" y="8575524"/>
            <a:ext cx="10154652" cy="2092881"/>
          </a:xfrm>
          <a:prstGeom prst="rect">
            <a:avLst/>
          </a:prstGeom>
          <a:noFill/>
          <a:ln w="149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DC2D3BD-8D8B-32F4-F13E-9950239D48BC}"/>
              </a:ext>
            </a:extLst>
          </p:cNvPr>
          <p:cNvSpPr txBox="1">
            <a:spLocks/>
          </p:cNvSpPr>
          <p:nvPr/>
        </p:nvSpPr>
        <p:spPr>
          <a:xfrm>
            <a:off x="16564295" y="8575523"/>
            <a:ext cx="10154652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Reward Model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25B518-BE66-D83A-A575-E277C7EF76A5}"/>
                  </a:ext>
                </a:extLst>
              </p:cNvPr>
              <p:cNvSpPr txBox="1"/>
              <p:nvPr/>
            </p:nvSpPr>
            <p:spPr>
              <a:xfrm>
                <a:off x="30097765" y="8575523"/>
                <a:ext cx="5288711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3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25B518-BE66-D83A-A575-E277C7EF7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7765" y="8575523"/>
                <a:ext cx="5288711" cy="20928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7C874B08-7397-1388-1CF1-D6EF27841BA3}"/>
              </a:ext>
            </a:extLst>
          </p:cNvPr>
          <p:cNvSpPr txBox="1">
            <a:spLocks/>
          </p:cNvSpPr>
          <p:nvPr/>
        </p:nvSpPr>
        <p:spPr>
          <a:xfrm>
            <a:off x="20914456" y="14633177"/>
            <a:ext cx="16292650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If the reward model is differentiable</a:t>
            </a:r>
          </a:p>
        </p:txBody>
      </p:sp>
    </p:spTree>
    <p:extLst>
      <p:ext uri="{BB962C8B-B14F-4D97-AF65-F5344CB8AC3E}">
        <p14:creationId xmlns:p14="http://schemas.microsoft.com/office/powerpoint/2010/main" val="139891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A3BF4-DA63-B140-DAE2-6401C928D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559D05-68B7-560B-B625-5288847DB0AC}"/>
              </a:ext>
            </a:extLst>
          </p:cNvPr>
          <p:cNvSpPr txBox="1">
            <a:spLocks/>
          </p:cNvSpPr>
          <p:nvPr/>
        </p:nvSpPr>
        <p:spPr>
          <a:xfrm>
            <a:off x="1481854" y="-102680"/>
            <a:ext cx="40144852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Is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t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he Sampling Process of Diffusion Models Differentiable?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2FB5C5-EA44-DAA6-7CBC-078561349AD8}"/>
              </a:ext>
            </a:extLst>
          </p:cNvPr>
          <p:cNvSpPr/>
          <p:nvPr/>
        </p:nvSpPr>
        <p:spPr>
          <a:xfrm>
            <a:off x="10609553" y="8262207"/>
            <a:ext cx="10154652" cy="2092881"/>
          </a:xfrm>
          <a:prstGeom prst="rect">
            <a:avLst/>
          </a:prstGeom>
          <a:noFill/>
          <a:ln w="149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65694-69ED-75A2-C744-6F22E8698D57}"/>
                  </a:ext>
                </a:extLst>
              </p:cNvPr>
              <p:cNvSpPr txBox="1"/>
              <p:nvPr/>
            </p:nvSpPr>
            <p:spPr>
              <a:xfrm>
                <a:off x="9857925" y="4093889"/>
                <a:ext cx="12115107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1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3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65694-69ED-75A2-C744-6F22E8698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925" y="4093889"/>
                <a:ext cx="12115107" cy="2092881"/>
              </a:xfrm>
              <a:prstGeom prst="rect">
                <a:avLst/>
              </a:prstGeom>
              <a:blipFill>
                <a:blip r:embed="rId3"/>
                <a:stretch>
                  <a:fillRect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E166CEFC-59B1-95A9-1B15-440C126075B3}"/>
              </a:ext>
            </a:extLst>
          </p:cNvPr>
          <p:cNvSpPr txBox="1">
            <a:spLocks/>
          </p:cNvSpPr>
          <p:nvPr/>
        </p:nvSpPr>
        <p:spPr>
          <a:xfrm>
            <a:off x="10609553" y="8262206"/>
            <a:ext cx="10154652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VAE Decoder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811C21-1173-6EFA-E176-55C94362A5D4}"/>
              </a:ext>
            </a:extLst>
          </p:cNvPr>
          <p:cNvSpPr/>
          <p:nvPr/>
        </p:nvSpPr>
        <p:spPr>
          <a:xfrm>
            <a:off x="10609553" y="15459450"/>
            <a:ext cx="10154652" cy="2092881"/>
          </a:xfrm>
          <a:prstGeom prst="rect">
            <a:avLst/>
          </a:prstGeom>
          <a:noFill/>
          <a:ln w="149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69305D-D271-36CD-09D7-CDD2E1F8375D}"/>
              </a:ext>
            </a:extLst>
          </p:cNvPr>
          <p:cNvSpPr txBox="1">
            <a:spLocks/>
          </p:cNvSpPr>
          <p:nvPr/>
        </p:nvSpPr>
        <p:spPr>
          <a:xfrm>
            <a:off x="10609553" y="15459449"/>
            <a:ext cx="10154652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>
                <a:latin typeface="OPTIMISTIC DM LIGHT 95" pitchFamily="2" charset="0"/>
                <a:cs typeface="OPTIMISTIC DM LIGHT 95" pitchFamily="2" charset="0"/>
              </a:rPr>
              <a:t>Reward Model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A05D6B-2767-9D71-5512-37D938273B23}"/>
              </a:ext>
            </a:extLst>
          </p:cNvPr>
          <p:cNvSpPr txBox="1">
            <a:spLocks/>
          </p:cNvSpPr>
          <p:nvPr/>
        </p:nvSpPr>
        <p:spPr>
          <a:xfrm>
            <a:off x="13554535" y="11694116"/>
            <a:ext cx="4264687" cy="2092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0800" dirty="0" err="1">
                <a:latin typeface="OPTIMISTIC DM LIGHT 95" pitchFamily="2" charset="0"/>
                <a:cs typeface="OPTIMISTIC DM LIGHT 95" pitchFamily="2" charset="0"/>
              </a:rPr>
              <a:t>img</a:t>
            </a:r>
            <a:endParaRPr lang="en-US" sz="108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0F03D4-FA1B-FFEB-93E2-AB7EFB2B9DB5}"/>
                  </a:ext>
                </a:extLst>
              </p:cNvPr>
              <p:cNvSpPr txBox="1"/>
              <p:nvPr/>
            </p:nvSpPr>
            <p:spPr>
              <a:xfrm>
                <a:off x="13289280" y="18896993"/>
                <a:ext cx="5288711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13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0F03D4-FA1B-FFEB-93E2-AB7EFB2B9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9280" y="18896993"/>
                <a:ext cx="5288711" cy="20928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>
            <a:extLst>
              <a:ext uri="{FF2B5EF4-FFF2-40B4-BE49-F238E27FC236}">
                <a16:creationId xmlns:a16="http://schemas.microsoft.com/office/drawing/2014/main" id="{68D03F30-1B80-DFA9-0C70-038FBBC43F32}"/>
              </a:ext>
            </a:extLst>
          </p:cNvPr>
          <p:cNvSpPr/>
          <p:nvPr/>
        </p:nvSpPr>
        <p:spPr>
          <a:xfrm rot="4775208">
            <a:off x="16120946" y="3920173"/>
            <a:ext cx="4914088" cy="7544910"/>
          </a:xfrm>
          <a:prstGeom prst="arc">
            <a:avLst>
              <a:gd name="adj1" fmla="val 13851529"/>
              <a:gd name="adj2" fmla="val 18967264"/>
            </a:avLst>
          </a:prstGeom>
          <a:ln w="123825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911F075-DE4C-D3CB-4163-9BC7C08900DC}"/>
              </a:ext>
            </a:extLst>
          </p:cNvPr>
          <p:cNvCxnSpPr>
            <a:stCxn id="11" idx="2"/>
          </p:cNvCxnSpPr>
          <p:nvPr/>
        </p:nvCxnSpPr>
        <p:spPr>
          <a:xfrm>
            <a:off x="15686879" y="10355087"/>
            <a:ext cx="0" cy="1339029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2642B10-FB63-BB8C-AD6A-C4A6E2DE60ED}"/>
              </a:ext>
            </a:extLst>
          </p:cNvPr>
          <p:cNvCxnSpPr/>
          <p:nvPr/>
        </p:nvCxnSpPr>
        <p:spPr>
          <a:xfrm>
            <a:off x="15686879" y="13786997"/>
            <a:ext cx="0" cy="1339029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0D6BD7-FE2D-81F2-B346-A5124ECD0869}"/>
              </a:ext>
            </a:extLst>
          </p:cNvPr>
          <p:cNvCxnSpPr/>
          <p:nvPr/>
        </p:nvCxnSpPr>
        <p:spPr>
          <a:xfrm>
            <a:off x="15722278" y="17557964"/>
            <a:ext cx="0" cy="1339029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9B836E8-ABFC-73D0-6D03-1CE8C6F6CFA9}"/>
              </a:ext>
            </a:extLst>
          </p:cNvPr>
          <p:cNvSpPr txBox="1">
            <a:spLocks/>
          </p:cNvSpPr>
          <p:nvPr/>
        </p:nvSpPr>
        <p:spPr>
          <a:xfrm>
            <a:off x="23995725" y="10791060"/>
            <a:ext cx="11211599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Differentiable?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C11125-E0AD-9D9A-1BF1-A6640E700229}"/>
              </a:ext>
            </a:extLst>
          </p:cNvPr>
          <p:cNvSpPr txBox="1"/>
          <p:nvPr/>
        </p:nvSpPr>
        <p:spPr>
          <a:xfrm>
            <a:off x="34576219" y="12231319"/>
            <a:ext cx="21834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0" dirty="0"/>
              <a:t>✅   </a:t>
            </a:r>
          </a:p>
        </p:txBody>
      </p:sp>
    </p:spTree>
    <p:extLst>
      <p:ext uri="{BB962C8B-B14F-4D97-AF65-F5344CB8AC3E}">
        <p14:creationId xmlns:p14="http://schemas.microsoft.com/office/powerpoint/2010/main" val="56024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5288A66-4F35-9F8D-2975-F4A9CAF97C2C}"/>
              </a:ext>
            </a:extLst>
          </p:cNvPr>
          <p:cNvCxnSpPr>
            <a:cxnSpLocks/>
          </p:cNvCxnSpPr>
          <p:nvPr/>
        </p:nvCxnSpPr>
        <p:spPr>
          <a:xfrm flipH="1">
            <a:off x="14799916" y="17800286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6BB9BAB-5DB4-C391-981B-66EBE4C0E345}"/>
              </a:ext>
            </a:extLst>
          </p:cNvPr>
          <p:cNvSpPr txBox="1"/>
          <p:nvPr/>
        </p:nvSpPr>
        <p:spPr>
          <a:xfrm rot="-120000">
            <a:off x="17706738" y="9557468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67C635E2-0F76-A5AD-22BB-BCCABEEDF21D}"/>
              </a:ext>
            </a:extLst>
          </p:cNvPr>
          <p:cNvSpPr/>
          <p:nvPr/>
        </p:nvSpPr>
        <p:spPr>
          <a:xfrm rot="20300212">
            <a:off x="4586931" y="13297601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ABC60462-BD32-DBB9-174B-C8FCDA4C52AE}"/>
              </a:ext>
            </a:extLst>
          </p:cNvPr>
          <p:cNvSpPr/>
          <p:nvPr/>
        </p:nvSpPr>
        <p:spPr>
          <a:xfrm rot="20033653">
            <a:off x="4997004" y="12717088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1666E10A-0CEF-E18E-8BEB-1E75002EFEDC}"/>
              </a:ext>
            </a:extLst>
          </p:cNvPr>
          <p:cNvSpPr/>
          <p:nvPr/>
        </p:nvSpPr>
        <p:spPr>
          <a:xfrm rot="20400000">
            <a:off x="7774937" y="11470371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A7F887EC-B228-B4CB-CE9D-22F9213B9A9D}"/>
              </a:ext>
            </a:extLst>
          </p:cNvPr>
          <p:cNvSpPr/>
          <p:nvPr/>
        </p:nvSpPr>
        <p:spPr>
          <a:xfrm rot="21152331">
            <a:off x="12163651" y="10451165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95C54CAD-0CB9-F6C5-2F31-EDB933744E30}"/>
              </a:ext>
            </a:extLst>
          </p:cNvPr>
          <p:cNvSpPr/>
          <p:nvPr/>
        </p:nvSpPr>
        <p:spPr>
          <a:xfrm>
            <a:off x="15618953" y="10241923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21713E5C-637C-B9D1-97B3-0D38228B33B6}"/>
              </a:ext>
            </a:extLst>
          </p:cNvPr>
          <p:cNvSpPr/>
          <p:nvPr/>
        </p:nvSpPr>
        <p:spPr>
          <a:xfrm rot="441773">
            <a:off x="18776848" y="10478984"/>
            <a:ext cx="8412339" cy="1454464"/>
          </a:xfrm>
          <a:prstGeom prst="arc">
            <a:avLst>
              <a:gd name="adj1" fmla="val 13563127"/>
              <a:gd name="adj2" fmla="val 21033621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ADDE5282-3095-2602-0E1E-1540EAC1853D}"/>
              </a:ext>
            </a:extLst>
          </p:cNvPr>
          <p:cNvSpPr/>
          <p:nvPr/>
        </p:nvSpPr>
        <p:spPr>
          <a:xfrm rot="1273675">
            <a:off x="22770069" y="11705322"/>
            <a:ext cx="9940999" cy="1454464"/>
          </a:xfrm>
          <a:prstGeom prst="arc">
            <a:avLst>
              <a:gd name="adj1" fmla="val 13777039"/>
              <a:gd name="adj2" fmla="val 20228417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9FD964A6-1129-7BD6-FF5D-FC1C289A0C96}"/>
              </a:ext>
            </a:extLst>
          </p:cNvPr>
          <p:cNvSpPr/>
          <p:nvPr/>
        </p:nvSpPr>
        <p:spPr>
          <a:xfrm rot="1340184">
            <a:off x="27188935" y="12819510"/>
            <a:ext cx="6482448" cy="1454464"/>
          </a:xfrm>
          <a:prstGeom prst="arc">
            <a:avLst>
              <a:gd name="adj1" fmla="val 15448598"/>
              <a:gd name="adj2" fmla="val 2048078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4D28263-F4B5-A52B-C13E-936AAE5A9ADE}"/>
              </a:ext>
            </a:extLst>
          </p:cNvPr>
          <p:cNvSpPr/>
          <p:nvPr/>
        </p:nvSpPr>
        <p:spPr>
          <a:xfrm>
            <a:off x="5080952" y="13313067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25F2AF5-B3D3-1FB4-1B83-689C18D7B3FB}"/>
                  </a:ext>
                </a:extLst>
              </p:cNvPr>
              <p:cNvSpPr txBox="1"/>
              <p:nvPr/>
            </p:nvSpPr>
            <p:spPr>
              <a:xfrm>
                <a:off x="5244511" y="13550196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25F2AF5-B3D3-1FB4-1B83-689C18D7B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511" y="13550196"/>
                <a:ext cx="1068597" cy="923330"/>
              </a:xfrm>
              <a:prstGeom prst="rect">
                <a:avLst/>
              </a:prstGeom>
              <a:blipFill>
                <a:blip r:embed="rId4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57">
            <a:extLst>
              <a:ext uri="{FF2B5EF4-FFF2-40B4-BE49-F238E27FC236}">
                <a16:creationId xmlns:a16="http://schemas.microsoft.com/office/drawing/2014/main" id="{EA4D12C1-3CAE-86ED-5E04-66970474A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184" y="15010736"/>
            <a:ext cx="3457246" cy="345724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7080AE5-A94D-5175-BDB0-39C6CDA094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1204084" y="15010736"/>
            <a:ext cx="3456000" cy="3456000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3FED3CB8-25F8-85DB-AB86-AF526C4900FA}"/>
              </a:ext>
            </a:extLst>
          </p:cNvPr>
          <p:cNvSpPr/>
          <p:nvPr/>
        </p:nvSpPr>
        <p:spPr>
          <a:xfrm>
            <a:off x="32239534" y="13313067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D13BA41-1399-8580-5C4F-B80A46C6C26B}"/>
                  </a:ext>
                </a:extLst>
              </p:cNvPr>
              <p:cNvSpPr txBox="1"/>
              <p:nvPr/>
            </p:nvSpPr>
            <p:spPr>
              <a:xfrm>
                <a:off x="32403093" y="13550196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D13BA41-1399-8580-5C4F-B80A46C6C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3550196"/>
                <a:ext cx="1068597" cy="923330"/>
              </a:xfrm>
              <a:prstGeom prst="rect">
                <a:avLst/>
              </a:prstGeom>
              <a:blipFill>
                <a:blip r:embed="rId9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val 61">
            <a:extLst>
              <a:ext uri="{FF2B5EF4-FFF2-40B4-BE49-F238E27FC236}">
                <a16:creationId xmlns:a16="http://schemas.microsoft.com/office/drawing/2014/main" id="{B778A042-1510-9511-E750-82431D5EE2BA}"/>
              </a:ext>
            </a:extLst>
          </p:cNvPr>
          <p:cNvSpPr>
            <a:spLocks noChangeAspect="1"/>
          </p:cNvSpPr>
          <p:nvPr/>
        </p:nvSpPr>
        <p:spPr>
          <a:xfrm>
            <a:off x="14089832" y="9976763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1E17D34-2DD0-36D2-6498-14009080FB6B}"/>
              </a:ext>
            </a:extLst>
          </p:cNvPr>
          <p:cNvSpPr txBox="1"/>
          <p:nvPr/>
        </p:nvSpPr>
        <p:spPr>
          <a:xfrm rot="20129383">
            <a:off x="7440894" y="12304527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841D115-AFA1-AF8C-BAA6-3B6C92F97384}"/>
              </a:ext>
            </a:extLst>
          </p:cNvPr>
          <p:cNvSpPr/>
          <p:nvPr/>
        </p:nvSpPr>
        <p:spPr>
          <a:xfrm>
            <a:off x="20975671" y="955714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AD89FBE-A6B8-9774-E5BB-EBE4AAE45D52}"/>
              </a:ext>
            </a:extLst>
          </p:cNvPr>
          <p:cNvSpPr/>
          <p:nvPr/>
        </p:nvSpPr>
        <p:spPr>
          <a:xfrm>
            <a:off x="9631445" y="11262572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7382983-593A-67E2-C044-C2E893AA7E4A}"/>
              </a:ext>
            </a:extLst>
          </p:cNvPr>
          <p:cNvSpPr/>
          <p:nvPr/>
        </p:nvSpPr>
        <p:spPr>
          <a:xfrm>
            <a:off x="26046871" y="10652142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8957E6A-8B9E-AE97-868B-64AEAC4299F6}"/>
                  </a:ext>
                </a:extLst>
              </p:cNvPr>
              <p:cNvSpPr txBox="1"/>
              <p:nvPr/>
            </p:nvSpPr>
            <p:spPr>
              <a:xfrm>
                <a:off x="9795004" y="11499701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8957E6A-8B9E-AE97-868B-64AEAC429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5004" y="11499701"/>
                <a:ext cx="1068597" cy="923330"/>
              </a:xfrm>
              <a:prstGeom prst="rect">
                <a:avLst/>
              </a:prstGeom>
              <a:blipFill>
                <a:blip r:embed="rId10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B31C57D-13E5-5904-238B-BEE1A7012E44}"/>
                  </a:ext>
                </a:extLst>
              </p:cNvPr>
              <p:cNvSpPr txBox="1"/>
              <p:nvPr/>
            </p:nvSpPr>
            <p:spPr>
              <a:xfrm>
                <a:off x="14011597" y="10151411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B31C57D-13E5-5904-238B-BEE1A7012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1597" y="10151411"/>
                <a:ext cx="1509102" cy="830997"/>
              </a:xfrm>
              <a:prstGeom prst="rect">
                <a:avLst/>
              </a:prstGeom>
              <a:blipFill>
                <a:blip r:embed="rId11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186F355-E207-9F98-8121-463BB1DB2E2D}"/>
                  </a:ext>
                </a:extLst>
              </p:cNvPr>
              <p:cNvSpPr txBox="1"/>
              <p:nvPr/>
            </p:nvSpPr>
            <p:spPr>
              <a:xfrm>
                <a:off x="21139230" y="9760838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186F355-E207-9F98-8121-463BB1DB2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9230" y="9760838"/>
                <a:ext cx="1068597" cy="990207"/>
              </a:xfrm>
              <a:prstGeom prst="rect">
                <a:avLst/>
              </a:prstGeom>
              <a:blipFill>
                <a:blip r:embed="rId12"/>
                <a:stretch>
                  <a:fillRect b="-17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DD3D1C9-8660-130E-12AE-D5D5159277E0}"/>
                  </a:ext>
                </a:extLst>
              </p:cNvPr>
              <p:cNvSpPr txBox="1"/>
              <p:nvPr/>
            </p:nvSpPr>
            <p:spPr>
              <a:xfrm>
                <a:off x="26012540" y="10905750"/>
                <a:ext cx="1436665" cy="890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DD3D1C9-8660-130E-12AE-D5D515927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2540" y="10905750"/>
                <a:ext cx="1436665" cy="890372"/>
              </a:xfrm>
              <a:prstGeom prst="rect">
                <a:avLst/>
              </a:prstGeom>
              <a:blipFill>
                <a:blip r:embed="rId13"/>
                <a:stretch>
                  <a:fillRect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FEF9A066-87F4-F8FE-333A-CA362A4C3AC6}"/>
              </a:ext>
            </a:extLst>
          </p:cNvPr>
          <p:cNvSpPr txBox="1"/>
          <p:nvPr/>
        </p:nvSpPr>
        <p:spPr>
          <a:xfrm rot="1320000">
            <a:off x="29445110" y="11860098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EC29443-96B8-A69D-A64A-6D320E688C1A}"/>
              </a:ext>
            </a:extLst>
          </p:cNvPr>
          <p:cNvSpPr/>
          <p:nvPr/>
        </p:nvSpPr>
        <p:spPr>
          <a:xfrm>
            <a:off x="35108183" y="13403388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B47FC1F-6A1A-A0C1-80A9-EAA30CD26B98}"/>
              </a:ext>
            </a:extLst>
          </p:cNvPr>
          <p:cNvSpPr txBox="1"/>
          <p:nvPr/>
        </p:nvSpPr>
        <p:spPr>
          <a:xfrm>
            <a:off x="35148973" y="13624511"/>
            <a:ext cx="2568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4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Reward</a:t>
            </a:r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37DCFA-1F68-94F7-6B3B-4F61F6BED459}"/>
                  </a:ext>
                </a:extLst>
              </p:cNvPr>
              <p:cNvSpPr txBox="1"/>
              <p:nvPr/>
            </p:nvSpPr>
            <p:spPr>
              <a:xfrm>
                <a:off x="9034728" y="7496185"/>
                <a:ext cx="2589148" cy="932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37DCFA-1F68-94F7-6B3B-4F61F6BED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728" y="7496185"/>
                <a:ext cx="2589148" cy="932499"/>
              </a:xfrm>
              <a:prstGeom prst="rect">
                <a:avLst/>
              </a:prstGeom>
              <a:blipFill>
                <a:blip r:embed="rId14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D415FEF3-602B-E39C-E694-4B60DC6EF162}"/>
              </a:ext>
            </a:extLst>
          </p:cNvPr>
          <p:cNvCxnSpPr>
            <a:cxnSpLocks/>
            <a:stCxn id="65" idx="0"/>
            <a:endCxn id="74" idx="2"/>
          </p:cNvCxnSpPr>
          <p:nvPr/>
        </p:nvCxnSpPr>
        <p:spPr>
          <a:xfrm flipH="1" flipV="1">
            <a:off x="10329302" y="8428684"/>
            <a:ext cx="1" cy="2833888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B9164F4-DE5B-666A-FE19-618B57FC306B}"/>
              </a:ext>
            </a:extLst>
          </p:cNvPr>
          <p:cNvCxnSpPr>
            <a:cxnSpLocks/>
          </p:cNvCxnSpPr>
          <p:nvPr/>
        </p:nvCxnSpPr>
        <p:spPr>
          <a:xfrm>
            <a:off x="14799916" y="15412982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F8B46FE-DAF4-2FA1-BA80-F03E66874C87}"/>
              </a:ext>
            </a:extLst>
          </p:cNvPr>
          <p:cNvSpPr txBox="1"/>
          <p:nvPr/>
        </p:nvSpPr>
        <p:spPr>
          <a:xfrm>
            <a:off x="17667949" y="14951317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D44F487-5E19-9CFA-DF98-0ED4E6DDC78C}"/>
              </a:ext>
            </a:extLst>
          </p:cNvPr>
          <p:cNvSpPr txBox="1"/>
          <p:nvPr/>
        </p:nvSpPr>
        <p:spPr>
          <a:xfrm>
            <a:off x="17681832" y="1733862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27AEEC4-5781-736F-B540-E740E730E742}"/>
              </a:ext>
            </a:extLst>
          </p:cNvPr>
          <p:cNvCxnSpPr>
            <a:cxnSpLocks/>
          </p:cNvCxnSpPr>
          <p:nvPr/>
        </p:nvCxnSpPr>
        <p:spPr>
          <a:xfrm>
            <a:off x="14799916" y="16606634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DA3A078-6E4A-E3BD-CB5A-963C7891F009}"/>
                  </a:ext>
                </a:extLst>
              </p:cNvPr>
              <p:cNvSpPr txBox="1"/>
              <p:nvPr/>
            </p:nvSpPr>
            <p:spPr>
              <a:xfrm>
                <a:off x="17681832" y="16138989"/>
                <a:ext cx="97931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5400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5400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or reward model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DA3A078-6E4A-E3BD-CB5A-963C7891F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1832" y="16138989"/>
                <a:ext cx="9793108" cy="923330"/>
              </a:xfrm>
              <a:prstGeom prst="rect">
                <a:avLst/>
              </a:prstGeom>
              <a:blipFill>
                <a:blip r:embed="rId15"/>
                <a:stretch>
                  <a:fillRect l="-3368" t="-16216" b="-37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Arc 80">
            <a:extLst>
              <a:ext uri="{FF2B5EF4-FFF2-40B4-BE49-F238E27FC236}">
                <a16:creationId xmlns:a16="http://schemas.microsoft.com/office/drawing/2014/main" id="{0A0E0067-227A-A8F6-7AA7-7CB8977EB1E4}"/>
              </a:ext>
            </a:extLst>
          </p:cNvPr>
          <p:cNvSpPr/>
          <p:nvPr/>
        </p:nvSpPr>
        <p:spPr>
          <a:xfrm rot="12921837">
            <a:off x="9945058" y="7408005"/>
            <a:ext cx="6431721" cy="3131614"/>
          </a:xfrm>
          <a:prstGeom prst="arc">
            <a:avLst>
              <a:gd name="adj1" fmla="val 13590683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8C700AE-6F15-A826-8BE2-8C95241A8D10}"/>
                  </a:ext>
                </a:extLst>
              </p:cNvPr>
              <p:cNvSpPr txBox="1"/>
              <p:nvPr/>
            </p:nvSpPr>
            <p:spPr>
              <a:xfrm>
                <a:off x="20393869" y="7511476"/>
                <a:ext cx="2589148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8C700AE-6F15-A826-8BE2-8C95241A8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3869" y="7511476"/>
                <a:ext cx="2589148" cy="1049646"/>
              </a:xfrm>
              <a:prstGeom prst="rect">
                <a:avLst/>
              </a:prstGeom>
              <a:blipFill>
                <a:blip r:embed="rId16"/>
                <a:stretch>
                  <a:fillRect b="-16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9FE1EFB-0E6C-C882-DBF4-0CEF0BB7FD2B}"/>
              </a:ext>
            </a:extLst>
          </p:cNvPr>
          <p:cNvCxnSpPr>
            <a:cxnSpLocks/>
            <a:stCxn id="64" idx="0"/>
            <a:endCxn id="82" idx="2"/>
          </p:cNvCxnSpPr>
          <p:nvPr/>
        </p:nvCxnSpPr>
        <p:spPr>
          <a:xfrm flipV="1">
            <a:off x="21673529" y="8561122"/>
            <a:ext cx="14914" cy="9960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Arc 83">
            <a:extLst>
              <a:ext uri="{FF2B5EF4-FFF2-40B4-BE49-F238E27FC236}">
                <a16:creationId xmlns:a16="http://schemas.microsoft.com/office/drawing/2014/main" id="{D0308A17-C57C-6097-CA5B-FBCD2B2944B5}"/>
              </a:ext>
            </a:extLst>
          </p:cNvPr>
          <p:cNvSpPr/>
          <p:nvPr/>
        </p:nvSpPr>
        <p:spPr>
          <a:xfrm rot="12795793">
            <a:off x="21236919" y="7277121"/>
            <a:ext cx="6431721" cy="3131614"/>
          </a:xfrm>
          <a:prstGeom prst="arc">
            <a:avLst>
              <a:gd name="adj1" fmla="val 13541198"/>
              <a:gd name="adj2" fmla="val 20137106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294D5493-B975-9FD8-DFAD-A447F51E80A8}"/>
              </a:ext>
            </a:extLst>
          </p:cNvPr>
          <p:cNvCxnSpPr>
            <a:cxnSpLocks/>
          </p:cNvCxnSpPr>
          <p:nvPr/>
        </p:nvCxnSpPr>
        <p:spPr>
          <a:xfrm flipV="1">
            <a:off x="33635249" y="14246074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A35D3DDD-18BB-22F5-3AFC-DA261078B248}"/>
              </a:ext>
            </a:extLst>
          </p:cNvPr>
          <p:cNvSpPr/>
          <p:nvPr/>
        </p:nvSpPr>
        <p:spPr>
          <a:xfrm>
            <a:off x="39233059" y="13403388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396EEF9-B5EA-B274-F300-1E2F96EE3464}"/>
              </a:ext>
            </a:extLst>
          </p:cNvPr>
          <p:cNvSpPr txBox="1"/>
          <p:nvPr/>
        </p:nvSpPr>
        <p:spPr>
          <a:xfrm>
            <a:off x="39347134" y="13641488"/>
            <a:ext cx="128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6E59D62-DEEC-589C-B09A-9C694CE2FF5A}"/>
              </a:ext>
            </a:extLst>
          </p:cNvPr>
          <p:cNvCxnSpPr>
            <a:cxnSpLocks/>
          </p:cNvCxnSpPr>
          <p:nvPr/>
        </p:nvCxnSpPr>
        <p:spPr>
          <a:xfrm flipV="1">
            <a:off x="37758673" y="14249894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3DE4F61-BD80-6D3C-4A85-4B50A313C050}"/>
              </a:ext>
            </a:extLst>
          </p:cNvPr>
          <p:cNvCxnSpPr>
            <a:cxnSpLocks/>
          </p:cNvCxnSpPr>
          <p:nvPr/>
        </p:nvCxnSpPr>
        <p:spPr>
          <a:xfrm flipH="1">
            <a:off x="37758673" y="1391515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5F041A5-3D93-F932-C3D2-058A570D8C80}"/>
              </a:ext>
            </a:extLst>
          </p:cNvPr>
          <p:cNvCxnSpPr>
            <a:cxnSpLocks/>
          </p:cNvCxnSpPr>
          <p:nvPr/>
        </p:nvCxnSpPr>
        <p:spPr>
          <a:xfrm flipH="1">
            <a:off x="33635256" y="13919738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Arc 100">
            <a:extLst>
              <a:ext uri="{FF2B5EF4-FFF2-40B4-BE49-F238E27FC236}">
                <a16:creationId xmlns:a16="http://schemas.microsoft.com/office/drawing/2014/main" id="{3AC470B0-3C13-3FCC-3E8F-D481D8E1F2F8}"/>
              </a:ext>
            </a:extLst>
          </p:cNvPr>
          <p:cNvSpPr/>
          <p:nvPr/>
        </p:nvSpPr>
        <p:spPr>
          <a:xfrm rot="1340184">
            <a:off x="27329523" y="12626176"/>
            <a:ext cx="6482448" cy="1454464"/>
          </a:xfrm>
          <a:prstGeom prst="arc">
            <a:avLst>
              <a:gd name="adj1" fmla="val 15198282"/>
              <a:gd name="adj2" fmla="val 20480784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4A5988F-2107-0A58-AB0B-2AAFFA7B78E5}"/>
              </a:ext>
            </a:extLst>
          </p:cNvPr>
          <p:cNvSpPr txBox="1"/>
          <p:nvPr/>
        </p:nvSpPr>
        <p:spPr>
          <a:xfrm rot="1320000">
            <a:off x="29546546" y="11645919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67D95745-D3A2-89C9-2F16-F5A66FA23833}"/>
              </a:ext>
            </a:extLst>
          </p:cNvPr>
          <p:cNvSpPr/>
          <p:nvPr/>
        </p:nvSpPr>
        <p:spPr>
          <a:xfrm rot="1273675">
            <a:off x="22851850" y="11455171"/>
            <a:ext cx="9940999" cy="1454464"/>
          </a:xfrm>
          <a:prstGeom prst="arc">
            <a:avLst>
              <a:gd name="adj1" fmla="val 13535799"/>
              <a:gd name="adj2" fmla="val 20228417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D2652286-6174-7AE3-0861-C825E9499D93}"/>
              </a:ext>
            </a:extLst>
          </p:cNvPr>
          <p:cNvSpPr/>
          <p:nvPr/>
        </p:nvSpPr>
        <p:spPr>
          <a:xfrm rot="441773">
            <a:off x="18845990" y="10275776"/>
            <a:ext cx="8412339" cy="1454464"/>
          </a:xfrm>
          <a:prstGeom prst="arc">
            <a:avLst>
              <a:gd name="adj1" fmla="val 13345734"/>
              <a:gd name="adj2" fmla="val 21051923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39615F63-2A9D-F0F9-1669-110008960852}"/>
              </a:ext>
            </a:extLst>
          </p:cNvPr>
          <p:cNvSpPr/>
          <p:nvPr/>
        </p:nvSpPr>
        <p:spPr>
          <a:xfrm rot="12690086">
            <a:off x="21584371" y="7256906"/>
            <a:ext cx="6431721" cy="3131614"/>
          </a:xfrm>
          <a:prstGeom prst="arc">
            <a:avLst>
              <a:gd name="adj1" fmla="val 14522112"/>
              <a:gd name="adj2" fmla="val 20137106"/>
            </a:avLst>
          </a:prstGeom>
          <a:ln w="63500">
            <a:solidFill>
              <a:srgbClr val="7030A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rgbClr val="7030A1"/>
              </a:solidFill>
            </a:endParaRP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2F21AB21-0F8E-3047-AA6E-0AC97B68C546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21899399" y="8443917"/>
            <a:ext cx="10444" cy="1151694"/>
          </a:xfrm>
          <a:prstGeom prst="straightConnector1">
            <a:avLst/>
          </a:prstGeom>
          <a:ln w="63500">
            <a:solidFill>
              <a:srgbClr val="7030A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Arc 108">
            <a:extLst>
              <a:ext uri="{FF2B5EF4-FFF2-40B4-BE49-F238E27FC236}">
                <a16:creationId xmlns:a16="http://schemas.microsoft.com/office/drawing/2014/main" id="{EFD4EC3A-C05E-9E5F-ACBB-A0FD8CD7B60A}"/>
              </a:ext>
            </a:extLst>
          </p:cNvPr>
          <p:cNvSpPr/>
          <p:nvPr/>
        </p:nvSpPr>
        <p:spPr>
          <a:xfrm>
            <a:off x="15673889" y="9973595"/>
            <a:ext cx="7881198" cy="1454464"/>
          </a:xfrm>
          <a:prstGeom prst="arc">
            <a:avLst>
              <a:gd name="adj1" fmla="val 13328784"/>
              <a:gd name="adj2" fmla="val 20025215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E70C7D6-A4B9-D0A6-3D12-A292A5C69893}"/>
              </a:ext>
            </a:extLst>
          </p:cNvPr>
          <p:cNvSpPr txBox="1"/>
          <p:nvPr/>
        </p:nvSpPr>
        <p:spPr>
          <a:xfrm rot="21432869">
            <a:off x="17702446" y="9306544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p:sp>
        <p:nvSpPr>
          <p:cNvPr id="112" name="Arc 111">
            <a:extLst>
              <a:ext uri="{FF2B5EF4-FFF2-40B4-BE49-F238E27FC236}">
                <a16:creationId xmlns:a16="http://schemas.microsoft.com/office/drawing/2014/main" id="{2E86E0C9-33DE-C19F-CA93-1B15F2B63BE3}"/>
              </a:ext>
            </a:extLst>
          </p:cNvPr>
          <p:cNvSpPr/>
          <p:nvPr/>
        </p:nvSpPr>
        <p:spPr>
          <a:xfrm rot="21129075">
            <a:off x="12023102" y="10220392"/>
            <a:ext cx="7881198" cy="1454464"/>
          </a:xfrm>
          <a:prstGeom prst="arc">
            <a:avLst>
              <a:gd name="adj1" fmla="val 14131730"/>
              <a:gd name="adj2" fmla="val 20347625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62177D0A-DAA0-B3FA-27AE-48CFCA728BD6}"/>
              </a:ext>
            </a:extLst>
          </p:cNvPr>
          <p:cNvSpPr/>
          <p:nvPr/>
        </p:nvSpPr>
        <p:spPr>
          <a:xfrm rot="20303066">
            <a:off x="7628945" y="11289380"/>
            <a:ext cx="7881198" cy="1454464"/>
          </a:xfrm>
          <a:prstGeom prst="arc">
            <a:avLst>
              <a:gd name="adj1" fmla="val 14196186"/>
              <a:gd name="adj2" fmla="val 21027041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4" name="Arc 113">
            <a:extLst>
              <a:ext uri="{FF2B5EF4-FFF2-40B4-BE49-F238E27FC236}">
                <a16:creationId xmlns:a16="http://schemas.microsoft.com/office/drawing/2014/main" id="{5B6DE954-1056-2797-35A6-9173BEF86C0F}"/>
              </a:ext>
            </a:extLst>
          </p:cNvPr>
          <p:cNvSpPr/>
          <p:nvPr/>
        </p:nvSpPr>
        <p:spPr>
          <a:xfrm rot="12921837">
            <a:off x="10073059" y="7052894"/>
            <a:ext cx="6431721" cy="3131614"/>
          </a:xfrm>
          <a:prstGeom prst="arc">
            <a:avLst>
              <a:gd name="adj1" fmla="val 13488208"/>
              <a:gd name="adj2" fmla="val 19833908"/>
            </a:avLst>
          </a:prstGeom>
          <a:ln w="63500">
            <a:solidFill>
              <a:srgbClr val="7030A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C84D9C17-8018-9218-38BD-3F1CB2CA2B7D}"/>
              </a:ext>
            </a:extLst>
          </p:cNvPr>
          <p:cNvCxnSpPr>
            <a:cxnSpLocks/>
          </p:cNvCxnSpPr>
          <p:nvPr/>
        </p:nvCxnSpPr>
        <p:spPr>
          <a:xfrm>
            <a:off x="10578464" y="8412570"/>
            <a:ext cx="26369" cy="2907769"/>
          </a:xfrm>
          <a:prstGeom prst="straightConnector1">
            <a:avLst/>
          </a:prstGeom>
          <a:ln w="63500">
            <a:solidFill>
              <a:srgbClr val="7030A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Arc 116">
            <a:extLst>
              <a:ext uri="{FF2B5EF4-FFF2-40B4-BE49-F238E27FC236}">
                <a16:creationId xmlns:a16="http://schemas.microsoft.com/office/drawing/2014/main" id="{A77B4FC0-AC26-5B2D-E80F-37D58285C78F}"/>
              </a:ext>
            </a:extLst>
          </p:cNvPr>
          <p:cNvSpPr/>
          <p:nvPr/>
        </p:nvSpPr>
        <p:spPr>
          <a:xfrm rot="20033653">
            <a:off x="4927376" y="12457824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CBA0CA5-95E8-D192-8CEB-4B373EE933C2}"/>
              </a:ext>
            </a:extLst>
          </p:cNvPr>
          <p:cNvSpPr txBox="1"/>
          <p:nvPr/>
        </p:nvSpPr>
        <p:spPr>
          <a:xfrm rot="20114711">
            <a:off x="7340006" y="12046120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p:sp>
        <p:nvSpPr>
          <p:cNvPr id="124" name="Right Arrow 123">
            <a:extLst>
              <a:ext uri="{FF2B5EF4-FFF2-40B4-BE49-F238E27FC236}">
                <a16:creationId xmlns:a16="http://schemas.microsoft.com/office/drawing/2014/main" id="{03CAC108-4AD0-32FC-324E-9D92839A8A22}"/>
              </a:ext>
            </a:extLst>
          </p:cNvPr>
          <p:cNvSpPr/>
          <p:nvPr/>
        </p:nvSpPr>
        <p:spPr>
          <a:xfrm rot="16683190">
            <a:off x="36267733" y="13440906"/>
            <a:ext cx="4532243" cy="103530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itle 1">
            <a:extLst>
              <a:ext uri="{FF2B5EF4-FFF2-40B4-BE49-F238E27FC236}">
                <a16:creationId xmlns:a16="http://schemas.microsoft.com/office/drawing/2014/main" id="{1E97E642-FA44-0C1E-FAD7-5A2B268041B0}"/>
              </a:ext>
            </a:extLst>
          </p:cNvPr>
          <p:cNvSpPr txBox="1">
            <a:spLocks/>
          </p:cNvSpPr>
          <p:nvPr/>
        </p:nvSpPr>
        <p:spPr>
          <a:xfrm>
            <a:off x="963416" y="183107"/>
            <a:ext cx="41117528" cy="4406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Fine-Tuning Diffusion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Models by Directly Backpropagating Reward Gradients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9B02B11-C978-97ED-B4E7-3A6ACF326066}"/>
              </a:ext>
            </a:extLst>
          </p:cNvPr>
          <p:cNvSpPr>
            <a:spLocks noChangeAspect="1"/>
          </p:cNvSpPr>
          <p:nvPr/>
        </p:nvSpPr>
        <p:spPr>
          <a:xfrm>
            <a:off x="21011536" y="7987870"/>
            <a:ext cx="457200" cy="46057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0E61EF-3F9A-0FD0-FB03-B76F2CF41153}"/>
              </a:ext>
            </a:extLst>
          </p:cNvPr>
          <p:cNvSpPr>
            <a:spLocks noChangeAspect="1"/>
          </p:cNvSpPr>
          <p:nvPr/>
        </p:nvSpPr>
        <p:spPr>
          <a:xfrm>
            <a:off x="10592958" y="7931761"/>
            <a:ext cx="457200" cy="46057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463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1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7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700"/>
                            </p:stCondLst>
                            <p:childTnLst>
                              <p:par>
                                <p:cTn id="1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8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44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60" grpId="0" animBg="1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  <p:bldP spid="71" grpId="0" animBg="1"/>
      <p:bldP spid="72" grpId="0" animBg="1"/>
      <p:bldP spid="73" grpId="0"/>
      <p:bldP spid="74" grpId="0"/>
      <p:bldP spid="77" grpId="0"/>
      <p:bldP spid="78" grpId="0"/>
      <p:bldP spid="80" grpId="0"/>
      <p:bldP spid="81" grpId="0" animBg="1"/>
      <p:bldP spid="82" grpId="0"/>
      <p:bldP spid="84" grpId="0" animBg="1"/>
      <p:bldP spid="88" grpId="0" animBg="1"/>
      <p:bldP spid="89" grpId="0"/>
      <p:bldP spid="101" grpId="0" animBg="1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 animBg="1"/>
      <p:bldP spid="114" grpId="0" animBg="1"/>
      <p:bldP spid="117" grpId="0" animBg="1"/>
      <p:bldP spid="118" grpId="0"/>
      <p:bldP spid="124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43F27-0247-8ACF-9866-A362D1AE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>
            <a:extLst>
              <a:ext uri="{FF2B5EF4-FFF2-40B4-BE49-F238E27FC236}">
                <a16:creationId xmlns:a16="http://schemas.microsoft.com/office/drawing/2014/main" id="{67B6101A-0C6E-0B85-9BE2-F8C0A9F60614}"/>
              </a:ext>
            </a:extLst>
          </p:cNvPr>
          <p:cNvSpPr txBox="1">
            <a:spLocks/>
          </p:cNvSpPr>
          <p:nvPr/>
        </p:nvSpPr>
        <p:spPr>
          <a:xfrm>
            <a:off x="963416" y="183107"/>
            <a:ext cx="41117528" cy="4406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Fine-Tuning Diffusion</a:t>
            </a:r>
            <a:r>
              <a:rPr lang="zh-CN" altLang="en-US" sz="10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Models by Directly Backpropagating Reward Gradients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AC5662A-FC81-9106-CA9A-BCA7FD9730E5}"/>
                  </a:ext>
                </a:extLst>
              </p:cNvPr>
              <p:cNvSpPr txBox="1"/>
              <p:nvPr/>
            </p:nvSpPr>
            <p:spPr>
              <a:xfrm>
                <a:off x="13376465" y="6284516"/>
                <a:ext cx="16355631" cy="2735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123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3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30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sz="12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e>
                                  <m:r>
                                    <a:rPr lang="en-US" sz="1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123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1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sz="123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AC5662A-FC81-9106-CA9A-BCA7FD973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6465" y="6284516"/>
                <a:ext cx="16355631" cy="2735108"/>
              </a:xfrm>
              <a:prstGeom prst="rect">
                <a:avLst/>
              </a:prstGeom>
              <a:blipFill>
                <a:blip r:embed="rId4"/>
                <a:stretch>
                  <a:fillRect l="-854" r="-3028" b="-1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20E242-DEE0-FA8E-0D23-DF18015B7062}"/>
              </a:ext>
            </a:extLst>
          </p:cNvPr>
          <p:cNvCxnSpPr>
            <a:cxnSpLocks/>
          </p:cNvCxnSpPr>
          <p:nvPr/>
        </p:nvCxnSpPr>
        <p:spPr>
          <a:xfrm flipH="1">
            <a:off x="11938000" y="9019624"/>
            <a:ext cx="9616281" cy="6271176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1AB9CF-4367-EDC1-EB7A-DF77BBEA2470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21554281" y="9019624"/>
            <a:ext cx="10551319" cy="5915576"/>
          </a:xfrm>
          <a:prstGeom prst="straightConnector1">
            <a:avLst/>
          </a:prstGeom>
          <a:ln w="1238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A82771B6-A9E5-535A-5A28-69C3D5D02D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32200" y="15290800"/>
                <a:ext cx="11211599" cy="207470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3059034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1472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0800" dirty="0">
                    <a:latin typeface="OPTIMISTIC DM LIGHT 95" pitchFamily="2" charset="0"/>
                    <a:cs typeface="OPTIMISTIC DM LIGHT 95" pitchFamily="2" charset="0"/>
                  </a:rPr>
                  <a:t>Observe </a:t>
                </a:r>
                <a14:m>
                  <m:oMath xmlns:m="http://schemas.openxmlformats.org/officeDocument/2006/math">
                    <m:r>
                      <a:rPr lang="en-US" sz="10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0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0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0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0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0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10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08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A82771B6-A9E5-535A-5A28-69C3D5D02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2200" y="15290800"/>
                <a:ext cx="11211599" cy="2074708"/>
              </a:xfrm>
              <a:prstGeom prst="rect">
                <a:avLst/>
              </a:prstGeom>
              <a:blipFill>
                <a:blip r:embed="rId5"/>
                <a:stretch>
                  <a:fillRect l="-1357" t="-13333" r="-6561" b="-2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4F18B8DA-DDED-EF05-F63B-518375E826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99800" y="14884399"/>
                <a:ext cx="11211599" cy="44069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3059034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1472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0800" dirty="0">
                    <a:latin typeface="OPTIMISTIC DM LIGHT 95" pitchFamily="2" charset="0"/>
                    <a:cs typeface="OPTIMISTIC DM LIGHT 95" pitchFamily="2" charset="0"/>
                  </a:rPr>
                  <a:t>Observe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08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0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0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0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10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sz="10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0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10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08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4F18B8DA-DDED-EF05-F63B-518375E82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9800" y="14884399"/>
                <a:ext cx="11211599" cy="4406965"/>
              </a:xfrm>
              <a:prstGeom prst="rect">
                <a:avLst/>
              </a:prstGeom>
              <a:blipFill>
                <a:blip r:embed="rId6"/>
                <a:stretch>
                  <a:fillRect r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>
            <a:extLst>
              <a:ext uri="{FF2B5EF4-FFF2-40B4-BE49-F238E27FC236}">
                <a16:creationId xmlns:a16="http://schemas.microsoft.com/office/drawing/2014/main" id="{8AA5AEF2-0FDF-899A-F3D9-B922175D1470}"/>
              </a:ext>
            </a:extLst>
          </p:cNvPr>
          <p:cNvSpPr txBox="1">
            <a:spLocks/>
          </p:cNvSpPr>
          <p:nvPr/>
        </p:nvSpPr>
        <p:spPr>
          <a:xfrm>
            <a:off x="5071116" y="10372135"/>
            <a:ext cx="11211599" cy="3989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policy-gradient methods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527E26A-AB6A-DEB9-0156-5C1BE6A0B739}"/>
              </a:ext>
            </a:extLst>
          </p:cNvPr>
          <p:cNvSpPr txBox="1">
            <a:spLocks/>
          </p:cNvSpPr>
          <p:nvPr/>
        </p:nvSpPr>
        <p:spPr>
          <a:xfrm>
            <a:off x="26970228" y="9800849"/>
            <a:ext cx="14074198" cy="3913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direct-</a:t>
            </a:r>
            <a:r>
              <a:rPr lang="en-US" sz="8800" dirty="0" err="1">
                <a:latin typeface="OPTIMISTIC DM LIGHT 95" pitchFamily="2" charset="0"/>
                <a:cs typeface="OPTIMISTIC DM LIGHT 95" pitchFamily="2" charset="0"/>
              </a:rPr>
              <a:t>backpropogation</a:t>
            </a:r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 methods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887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78E7D6-B102-9D09-6C2A-CC51C892CD8C}"/>
              </a:ext>
            </a:extLst>
          </p:cNvPr>
          <p:cNvSpPr txBox="1"/>
          <p:nvPr/>
        </p:nvSpPr>
        <p:spPr>
          <a:xfrm>
            <a:off x="2731514" y="10113402"/>
            <a:ext cx="12737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2.</a:t>
            </a:r>
            <a:r>
              <a:rPr lang="zh-CN" alt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 Explosion: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6A4760-2B95-3253-C0C7-B4CF0F041500}"/>
              </a:ext>
            </a:extLst>
          </p:cNvPr>
          <p:cNvSpPr txBox="1"/>
          <p:nvPr/>
        </p:nvSpPr>
        <p:spPr>
          <a:xfrm>
            <a:off x="2731515" y="3904129"/>
            <a:ext cx="12737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1. Large Memory Cost: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B2F5D4-ADA3-58BB-5971-214BB434E1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536"/>
          <a:stretch/>
        </p:blipFill>
        <p:spPr>
          <a:xfrm>
            <a:off x="23705878" y="11280642"/>
            <a:ext cx="12737109" cy="952660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0F96888-B543-3F5F-5C67-7C57361FD9C2}"/>
              </a:ext>
            </a:extLst>
          </p:cNvPr>
          <p:cNvSpPr txBox="1">
            <a:spLocks/>
          </p:cNvSpPr>
          <p:nvPr/>
        </p:nvSpPr>
        <p:spPr>
          <a:xfrm>
            <a:off x="2972110" y="57313"/>
            <a:ext cx="40144852" cy="4434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059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800" dirty="0">
                <a:latin typeface="OPTIMISTIC DM LIGHT 95" pitchFamily="2" charset="0"/>
                <a:cs typeface="OPTIMISTIC DM LIGHT 95" pitchFamily="2" charset="0"/>
              </a:rPr>
              <a:t>But …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317CE26-6DB4-3D7D-4E18-78DCB55C18BC}"/>
              </a:ext>
            </a:extLst>
          </p:cNvPr>
          <p:cNvSpPr>
            <a:spLocks noChangeAspect="1"/>
          </p:cNvSpPr>
          <p:nvPr/>
        </p:nvSpPr>
        <p:spPr>
          <a:xfrm>
            <a:off x="4138076" y="5883847"/>
            <a:ext cx="1587809" cy="1587809"/>
          </a:xfrm>
          <a:prstGeom prst="ellipse">
            <a:avLst/>
          </a:prstGeom>
          <a:noFill/>
          <a:ln w="66675">
            <a:solidFill>
              <a:srgbClr val="7030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C8D76B5-C3B2-BD2B-08FF-873E3D3F70E9}"/>
              </a:ext>
            </a:extLst>
          </p:cNvPr>
          <p:cNvCxnSpPr>
            <a:cxnSpLocks/>
          </p:cNvCxnSpPr>
          <p:nvPr/>
        </p:nvCxnSpPr>
        <p:spPr>
          <a:xfrm flipH="1">
            <a:off x="4242261" y="6715216"/>
            <a:ext cx="1351446" cy="0"/>
          </a:xfrm>
          <a:prstGeom prst="straightConnector1">
            <a:avLst/>
          </a:prstGeom>
          <a:ln w="120650">
            <a:solidFill>
              <a:srgbClr val="7030A1"/>
            </a:solidFill>
            <a:headEnd type="none" w="lg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3926D7-EEEA-4B01-7806-1F8E4F0F0E16}"/>
                  </a:ext>
                </a:extLst>
              </p:cNvPr>
              <p:cNvSpPr txBox="1"/>
              <p:nvPr/>
            </p:nvSpPr>
            <p:spPr>
              <a:xfrm>
                <a:off x="6202262" y="6048477"/>
                <a:ext cx="1688016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dirty="0">
                    <a:solidFill>
                      <a:schemeClr val="tx1"/>
                    </a:solidFill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Backpropagation through</a:t>
                </a:r>
                <a:r>
                  <a:rPr lang="en-US" sz="8000" dirty="0">
                    <a:solidFill>
                      <a:srgbClr val="7030A1"/>
                    </a:solidFill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8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Ayuthaya" pitchFamily="2" charset="-34"/>
                        <a:cs typeface="Arial" panose="020B0604020202020204" pitchFamily="34" charset="0"/>
                      </a:rPr>
                      <m:t>𝑁</m:t>
                    </m:r>
                  </m:oMath>
                </a14:m>
                <a:r>
                  <a:rPr lang="en-US" sz="8000" dirty="0">
                    <a:solidFill>
                      <a:srgbClr val="7030A1"/>
                    </a:solidFill>
                    <a:latin typeface="Arial" panose="020B0604020202020204" pitchFamily="34" charset="0"/>
                    <a:ea typeface="Ayuthaya" pitchFamily="2" charset="-34"/>
                    <a:cs typeface="Arial" panose="020B0604020202020204" pitchFamily="34" charset="0"/>
                  </a:rPr>
                  <a:t> </a:t>
                </a:r>
                <a:r>
                  <a:rPr lang="en-US" sz="8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steps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83926D7-EEEA-4B01-7806-1F8E4F0F0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262" y="6048477"/>
                <a:ext cx="16880160" cy="1323439"/>
              </a:xfrm>
              <a:prstGeom prst="rect">
                <a:avLst/>
              </a:prstGeom>
              <a:blipFill>
                <a:blip r:embed="rId7"/>
                <a:stretch>
                  <a:fillRect l="-3083" t="-20000" b="-4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4C801856-F86F-2026-93A5-27B71ED924B1}"/>
              </a:ext>
            </a:extLst>
          </p:cNvPr>
          <p:cNvSpPr>
            <a:spLocks noChangeAspect="1"/>
          </p:cNvSpPr>
          <p:nvPr/>
        </p:nvSpPr>
        <p:spPr>
          <a:xfrm>
            <a:off x="4144227" y="7775652"/>
            <a:ext cx="1591056" cy="1591213"/>
          </a:xfrm>
          <a:prstGeom prst="ellipse">
            <a:avLst/>
          </a:prstGeom>
          <a:noFill/>
          <a:ln w="66675">
            <a:solidFill>
              <a:srgbClr val="7030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838FB77-9BF5-3893-2C67-D3639DFC8E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6835" y="7956113"/>
            <a:ext cx="1230289" cy="12302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85FE11-F64F-5A85-D260-7EBD59D386C9}"/>
                  </a:ext>
                </a:extLst>
              </p:cNvPr>
              <p:cNvSpPr txBox="1"/>
              <p:nvPr/>
            </p:nvSpPr>
            <p:spPr>
              <a:xfrm>
                <a:off x="6202262" y="7909537"/>
                <a:ext cx="1630247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Requires storing </a:t>
                </a:r>
                <a14:m>
                  <m:oMath xmlns:m="http://schemas.openxmlformats.org/officeDocument/2006/math">
                    <m:r>
                      <a:rPr lang="en-US" sz="8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Ayuthaya" pitchFamily="2" charset="-34"/>
                        <a:cs typeface="Arial" panose="020B0604020202020204" pitchFamily="34" charset="0"/>
                      </a:rPr>
                      <m:t>𝑁</m:t>
                    </m:r>
                    <m:r>
                      <a:rPr lang="en-US" sz="8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8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activations</a:t>
                </a:r>
                <a:endParaRPr lang="en-US" sz="8000" dirty="0">
                  <a:solidFill>
                    <a:srgbClr val="7030A1"/>
                  </a:solidFill>
                  <a:latin typeface="Arial" panose="020B0604020202020204" pitchFamily="34" charset="0"/>
                  <a:ea typeface="Ayuthaya" pitchFamily="2" charset="-34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85FE11-F64F-5A85-D260-7EBD59D38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262" y="7909537"/>
                <a:ext cx="16302476" cy="1323439"/>
              </a:xfrm>
              <a:prstGeom prst="rect">
                <a:avLst/>
              </a:prstGeom>
              <a:blipFill>
                <a:blip r:embed="rId10"/>
                <a:stretch>
                  <a:fillRect l="-3191" t="-19811" b="-405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DBDCA4-124B-C0F0-AB89-9878C9178493}"/>
                  </a:ext>
                </a:extLst>
              </p:cNvPr>
              <p:cNvSpPr txBox="1"/>
              <p:nvPr/>
            </p:nvSpPr>
            <p:spPr>
              <a:xfrm>
                <a:off x="2926846" y="14131706"/>
                <a:ext cx="19583400" cy="3789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8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sSup>
                            <m:sSupPr>
                              <m:ctrlP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⊺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∏"/>
                                  <m:ctrlP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altLang="zh-CN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8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8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sz="8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sz="8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⊺</m:t>
                          </m:r>
                        </m:sup>
                      </m:sSup>
                      <m:f>
                        <m:fPr>
                          <m:ctrlP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8000" i="1" dirty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DBDCA4-124B-C0F0-AB89-9878C9178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6846" y="14131706"/>
                <a:ext cx="19583400" cy="3789692"/>
              </a:xfrm>
              <a:prstGeom prst="rect">
                <a:avLst/>
              </a:prstGeom>
              <a:blipFill>
                <a:blip r:embed="rId11"/>
                <a:stretch>
                  <a:fillRect t="-97000" b="-160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5EC21218-8D6B-E163-7DD7-C80A3250042B}"/>
              </a:ext>
            </a:extLst>
          </p:cNvPr>
          <p:cNvSpPr/>
          <p:nvPr/>
        </p:nvSpPr>
        <p:spPr>
          <a:xfrm>
            <a:off x="15267007" y="14131706"/>
            <a:ext cx="4780345" cy="3903992"/>
          </a:xfrm>
          <a:prstGeom prst="rect">
            <a:avLst/>
          </a:prstGeom>
          <a:noFill/>
          <a:ln w="133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E9D9E8-05F8-ED40-D033-1086784B1811}"/>
              </a:ext>
            </a:extLst>
          </p:cNvPr>
          <p:cNvSpPr txBox="1"/>
          <p:nvPr/>
        </p:nvSpPr>
        <p:spPr>
          <a:xfrm>
            <a:off x="-32102" y="22279511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Clark, Kevin, et al. "Directly fine-tuning diffusion models on differentiable rewards." International Conference on Learning Representations. Vol. 2024. 2024.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29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 animBg="1"/>
      <p:bldP spid="4" grpId="0"/>
      <p:bldP spid="5" grpId="0" animBg="1"/>
      <p:bldP spid="8" grpId="0"/>
      <p:bldP spid="17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5D6FC8-73BF-15FE-F716-7EE2B45073EA}"/>
              </a:ext>
            </a:extLst>
          </p:cNvPr>
          <p:cNvSpPr txBox="1"/>
          <p:nvPr/>
        </p:nvSpPr>
        <p:spPr>
          <a:xfrm>
            <a:off x="698842" y="10363279"/>
            <a:ext cx="417108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How to alleviate these problems?</a:t>
            </a:r>
            <a:endParaRPr lang="en-US" sz="13800" dirty="0">
              <a:latin typeface="OPTIMISTIC DM LIGHT 95" pitchFamily="2" charset="0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789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3C571-6B3C-7768-BF29-906F6E2F0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540C808-5081-AD66-95A7-22A149F6A76C}"/>
              </a:ext>
            </a:extLst>
          </p:cNvPr>
          <p:cNvCxnSpPr>
            <a:cxnSpLocks/>
          </p:cNvCxnSpPr>
          <p:nvPr/>
        </p:nvCxnSpPr>
        <p:spPr>
          <a:xfrm flipH="1">
            <a:off x="14703671" y="14331370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FA4A3183-4BDD-0C79-CECB-BDEC34B6DC38}"/>
              </a:ext>
            </a:extLst>
          </p:cNvPr>
          <p:cNvSpPr txBox="1"/>
          <p:nvPr/>
        </p:nvSpPr>
        <p:spPr>
          <a:xfrm>
            <a:off x="17585284" y="1394665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DC768B-CCE4-C2AD-316E-E0483AB53CBB}"/>
              </a:ext>
            </a:extLst>
          </p:cNvPr>
          <p:cNvSpPr txBox="1"/>
          <p:nvPr/>
        </p:nvSpPr>
        <p:spPr>
          <a:xfrm>
            <a:off x="-101118" y="-16407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ReFL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FEC22-4E73-18F7-7B14-7E15ACDC17B1}"/>
              </a:ext>
            </a:extLst>
          </p:cNvPr>
          <p:cNvSpPr txBox="1"/>
          <p:nvPr/>
        </p:nvSpPr>
        <p:spPr>
          <a:xfrm rot="-120000">
            <a:off x="17706738" y="700998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EF69B93D-4EF3-0211-283C-AC81883B874B}"/>
              </a:ext>
            </a:extLst>
          </p:cNvPr>
          <p:cNvSpPr/>
          <p:nvPr/>
        </p:nvSpPr>
        <p:spPr>
          <a:xfrm rot="20300212">
            <a:off x="4586931" y="1075011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B6F2881E-1CB7-1007-6BBD-104E6A44A1CD}"/>
              </a:ext>
            </a:extLst>
          </p:cNvPr>
          <p:cNvSpPr/>
          <p:nvPr/>
        </p:nvSpPr>
        <p:spPr>
          <a:xfrm rot="20033653">
            <a:off x="4997004" y="1016960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A12507C0-4EED-9BF9-0FBA-11407FF7686E}"/>
              </a:ext>
            </a:extLst>
          </p:cNvPr>
          <p:cNvSpPr/>
          <p:nvPr/>
        </p:nvSpPr>
        <p:spPr>
          <a:xfrm rot="20400000">
            <a:off x="7774937" y="8922884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5E88D3F6-6FDF-7472-4AA4-52156AC1BFA0}"/>
              </a:ext>
            </a:extLst>
          </p:cNvPr>
          <p:cNvSpPr/>
          <p:nvPr/>
        </p:nvSpPr>
        <p:spPr>
          <a:xfrm rot="21152331">
            <a:off x="12163651" y="7903678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32134D24-DC6A-E8FE-3BF4-4C6234FEA155}"/>
              </a:ext>
            </a:extLst>
          </p:cNvPr>
          <p:cNvSpPr/>
          <p:nvPr/>
        </p:nvSpPr>
        <p:spPr>
          <a:xfrm>
            <a:off x="15618953" y="7694436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40E360B-D1E8-ADF9-1FEC-9CDB8BADC00A}"/>
              </a:ext>
            </a:extLst>
          </p:cNvPr>
          <p:cNvSpPr/>
          <p:nvPr/>
        </p:nvSpPr>
        <p:spPr>
          <a:xfrm>
            <a:off x="5080952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C504F39-5D31-205F-3C42-AFADA87F856C}"/>
                  </a:ext>
                </a:extLst>
              </p:cNvPr>
              <p:cNvSpPr txBox="1"/>
              <p:nvPr/>
            </p:nvSpPr>
            <p:spPr>
              <a:xfrm>
                <a:off x="5244511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5400" i="1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C504F39-5D31-205F-3C42-AFADA87F8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511" y="11002709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9CF449F7-0D28-A740-9895-C92F41DD6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184" y="12463249"/>
            <a:ext cx="3457246" cy="34572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0D69338-64BB-50F3-61BF-306A35733D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204084" y="12463249"/>
            <a:ext cx="3456000" cy="3456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1A67C33B-F184-E357-6FC8-F8AFD995F523}"/>
              </a:ext>
            </a:extLst>
          </p:cNvPr>
          <p:cNvSpPr/>
          <p:nvPr/>
        </p:nvSpPr>
        <p:spPr>
          <a:xfrm>
            <a:off x="32239534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2F6A0D-7518-F3E7-64B6-846F81A15B55}"/>
                  </a:ext>
                </a:extLst>
              </p:cNvPr>
              <p:cNvSpPr txBox="1"/>
              <p:nvPr/>
            </p:nvSpPr>
            <p:spPr>
              <a:xfrm>
                <a:off x="32403093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2F6A0D-7518-F3E7-64B6-846F81A15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1002709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50828D73-151D-B2F1-7634-AFE4CE93D733}"/>
              </a:ext>
            </a:extLst>
          </p:cNvPr>
          <p:cNvSpPr>
            <a:spLocks noChangeAspect="1"/>
          </p:cNvSpPr>
          <p:nvPr/>
        </p:nvSpPr>
        <p:spPr>
          <a:xfrm>
            <a:off x="14089832" y="742927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81B717-5823-62AE-B250-FFABB234175A}"/>
              </a:ext>
            </a:extLst>
          </p:cNvPr>
          <p:cNvSpPr txBox="1"/>
          <p:nvPr/>
        </p:nvSpPr>
        <p:spPr>
          <a:xfrm rot="20129383">
            <a:off x="7440894" y="975704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CD52AE0-28F3-39D2-9E56-4BF384CE15F7}"/>
              </a:ext>
            </a:extLst>
          </p:cNvPr>
          <p:cNvSpPr/>
          <p:nvPr/>
        </p:nvSpPr>
        <p:spPr>
          <a:xfrm>
            <a:off x="20975671" y="70096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67E0514-0552-E742-C300-E535480B9DFC}"/>
              </a:ext>
            </a:extLst>
          </p:cNvPr>
          <p:cNvSpPr/>
          <p:nvPr/>
        </p:nvSpPr>
        <p:spPr>
          <a:xfrm>
            <a:off x="9631445" y="871508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BFB515-4A03-576F-3E38-A49E185E0197}"/>
                  </a:ext>
                </a:extLst>
              </p:cNvPr>
              <p:cNvSpPr txBox="1"/>
              <p:nvPr/>
            </p:nvSpPr>
            <p:spPr>
              <a:xfrm>
                <a:off x="9795004" y="895221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BFB515-4A03-576F-3E38-A49E185E0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5004" y="8952214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3BD204-BCC0-A9EF-8468-1A41C454649B}"/>
                  </a:ext>
                </a:extLst>
              </p:cNvPr>
              <p:cNvSpPr txBox="1"/>
              <p:nvPr/>
            </p:nvSpPr>
            <p:spPr>
              <a:xfrm>
                <a:off x="14011597" y="7603924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3BD204-BCC0-A9EF-8468-1A41C4546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1597" y="7603924"/>
                <a:ext cx="1509102" cy="830997"/>
              </a:xfrm>
              <a:prstGeom prst="rect">
                <a:avLst/>
              </a:prstGeom>
              <a:blipFill>
                <a:blip r:embed="rId8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C79EE7-7051-12B5-8652-802073CBFA29}"/>
                  </a:ext>
                </a:extLst>
              </p:cNvPr>
              <p:cNvSpPr txBox="1"/>
              <p:nvPr/>
            </p:nvSpPr>
            <p:spPr>
              <a:xfrm>
                <a:off x="21139230" y="7213351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BC79EE7-7051-12B5-8652-802073CBF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9230" y="7213351"/>
                <a:ext cx="1068597" cy="990207"/>
              </a:xfrm>
              <a:prstGeom prst="rect">
                <a:avLst/>
              </a:prstGeom>
              <a:blipFill>
                <a:blip r:embed="rId9"/>
                <a:stretch>
                  <a:fillRect b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7FED385-A15F-7AA8-30C0-3DE8B9A23921}"/>
              </a:ext>
            </a:extLst>
          </p:cNvPr>
          <p:cNvSpPr/>
          <p:nvPr/>
        </p:nvSpPr>
        <p:spPr>
          <a:xfrm>
            <a:off x="35108183" y="1085590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BCA98A-2799-33E4-C77D-3F3F11E737D2}"/>
              </a:ext>
            </a:extLst>
          </p:cNvPr>
          <p:cNvSpPr txBox="1"/>
          <p:nvPr/>
        </p:nvSpPr>
        <p:spPr>
          <a:xfrm>
            <a:off x="35148973" y="11077024"/>
            <a:ext cx="2568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4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Reward</a:t>
            </a:r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F7D02B-1359-C280-120A-5F313E8D0643}"/>
                  </a:ext>
                </a:extLst>
              </p:cNvPr>
              <p:cNvSpPr txBox="1"/>
              <p:nvPr/>
            </p:nvSpPr>
            <p:spPr>
              <a:xfrm>
                <a:off x="9034728" y="4948698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F7D02B-1359-C280-120A-5F313E8D0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728" y="4948698"/>
                <a:ext cx="2589148" cy="923330"/>
              </a:xfrm>
              <a:prstGeom prst="rect">
                <a:avLst/>
              </a:prstGeom>
              <a:blipFill>
                <a:blip r:embed="rId10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A1C37ED-8D51-4589-AC3C-ABEF0AFBACB6}"/>
              </a:ext>
            </a:extLst>
          </p:cNvPr>
          <p:cNvCxnSpPr>
            <a:cxnSpLocks/>
            <a:stCxn id="28" idx="0"/>
            <a:endCxn id="37" idx="2"/>
          </p:cNvCxnSpPr>
          <p:nvPr/>
        </p:nvCxnSpPr>
        <p:spPr>
          <a:xfrm flipH="1" flipV="1">
            <a:off x="10329302" y="5872028"/>
            <a:ext cx="1" cy="2843057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Arc 43">
            <a:extLst>
              <a:ext uri="{FF2B5EF4-FFF2-40B4-BE49-F238E27FC236}">
                <a16:creationId xmlns:a16="http://schemas.microsoft.com/office/drawing/2014/main" id="{C43E6722-668D-43F0-B798-0BBFAAA96DF1}"/>
              </a:ext>
            </a:extLst>
          </p:cNvPr>
          <p:cNvSpPr/>
          <p:nvPr/>
        </p:nvSpPr>
        <p:spPr>
          <a:xfrm rot="12921837">
            <a:off x="9945058" y="4860518"/>
            <a:ext cx="6431721" cy="3131614"/>
          </a:xfrm>
          <a:prstGeom prst="arc">
            <a:avLst>
              <a:gd name="adj1" fmla="val 13590683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BCD2E3E-0668-83CD-82FD-13E310362BFF}"/>
                  </a:ext>
                </a:extLst>
              </p:cNvPr>
              <p:cNvSpPr txBox="1"/>
              <p:nvPr/>
            </p:nvSpPr>
            <p:spPr>
              <a:xfrm>
                <a:off x="20393869" y="4963989"/>
                <a:ext cx="2589148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BCD2E3E-0668-83CD-82FD-13E310362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3869" y="4963989"/>
                <a:ext cx="2589148" cy="1049646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8C370C3-2248-EEAD-4374-A5FF8F7A6EBA}"/>
              </a:ext>
            </a:extLst>
          </p:cNvPr>
          <p:cNvCxnSpPr>
            <a:cxnSpLocks/>
            <a:stCxn id="27" idx="0"/>
            <a:endCxn id="45" idx="2"/>
          </p:cNvCxnSpPr>
          <p:nvPr/>
        </p:nvCxnSpPr>
        <p:spPr>
          <a:xfrm flipV="1">
            <a:off x="21673529" y="6013635"/>
            <a:ext cx="14914" cy="9960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rc 46">
            <a:extLst>
              <a:ext uri="{FF2B5EF4-FFF2-40B4-BE49-F238E27FC236}">
                <a16:creationId xmlns:a16="http://schemas.microsoft.com/office/drawing/2014/main" id="{F4DA26B1-3B52-3E22-E9B6-F5821DD991AF}"/>
              </a:ext>
            </a:extLst>
          </p:cNvPr>
          <p:cNvSpPr/>
          <p:nvPr/>
        </p:nvSpPr>
        <p:spPr>
          <a:xfrm rot="12211443">
            <a:off x="21290563" y="4517669"/>
            <a:ext cx="12374315" cy="4950761"/>
          </a:xfrm>
          <a:prstGeom prst="arc">
            <a:avLst>
              <a:gd name="adj1" fmla="val 16897819"/>
              <a:gd name="adj2" fmla="val 20805297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9CAC139-8F47-7F24-E815-0BD4138B994F}"/>
              </a:ext>
            </a:extLst>
          </p:cNvPr>
          <p:cNvCxnSpPr>
            <a:cxnSpLocks/>
          </p:cNvCxnSpPr>
          <p:nvPr/>
        </p:nvCxnSpPr>
        <p:spPr>
          <a:xfrm flipV="1">
            <a:off x="33635249" y="1169858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B7AFBCCC-4C20-6B3E-1D5E-191820C51680}"/>
              </a:ext>
            </a:extLst>
          </p:cNvPr>
          <p:cNvSpPr/>
          <p:nvPr/>
        </p:nvSpPr>
        <p:spPr>
          <a:xfrm>
            <a:off x="39233059" y="1085590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6D459A0-5695-BE0D-A16A-8AA502A0DF50}"/>
              </a:ext>
            </a:extLst>
          </p:cNvPr>
          <p:cNvSpPr txBox="1"/>
          <p:nvPr/>
        </p:nvSpPr>
        <p:spPr>
          <a:xfrm>
            <a:off x="39347134" y="11094001"/>
            <a:ext cx="128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A9BA6A8-C973-1762-7AB5-49669822061C}"/>
              </a:ext>
            </a:extLst>
          </p:cNvPr>
          <p:cNvCxnSpPr>
            <a:cxnSpLocks/>
          </p:cNvCxnSpPr>
          <p:nvPr/>
        </p:nvCxnSpPr>
        <p:spPr>
          <a:xfrm flipV="1">
            <a:off x="37758673" y="1170240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4DDFAE9-D4B2-4E02-B448-4A011A83CD5C}"/>
              </a:ext>
            </a:extLst>
          </p:cNvPr>
          <p:cNvCxnSpPr>
            <a:cxnSpLocks/>
          </p:cNvCxnSpPr>
          <p:nvPr/>
        </p:nvCxnSpPr>
        <p:spPr>
          <a:xfrm flipH="1">
            <a:off x="37758673" y="1136766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B33748F-A316-FC2F-7C11-AAB9A00659F1}"/>
              </a:ext>
            </a:extLst>
          </p:cNvPr>
          <p:cNvCxnSpPr>
            <a:cxnSpLocks/>
          </p:cNvCxnSpPr>
          <p:nvPr/>
        </p:nvCxnSpPr>
        <p:spPr>
          <a:xfrm flipH="1">
            <a:off x="33635256" y="1137225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9C68B580-321E-0E76-55BA-39DA5A2E05AB}"/>
              </a:ext>
            </a:extLst>
          </p:cNvPr>
          <p:cNvSpPr/>
          <p:nvPr/>
        </p:nvSpPr>
        <p:spPr>
          <a:xfrm>
            <a:off x="20978698" y="5428801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EF9891A-4E07-647C-E1E1-E84C8B15F74E}"/>
              </a:ext>
            </a:extLst>
          </p:cNvPr>
          <p:cNvCxnSpPr>
            <a:cxnSpLocks/>
          </p:cNvCxnSpPr>
          <p:nvPr/>
        </p:nvCxnSpPr>
        <p:spPr>
          <a:xfrm>
            <a:off x="14703368" y="10759921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B38A00B-1F9E-1060-5831-CBB76F44E387}"/>
              </a:ext>
            </a:extLst>
          </p:cNvPr>
          <p:cNvCxnSpPr>
            <a:cxnSpLocks/>
          </p:cNvCxnSpPr>
          <p:nvPr/>
        </p:nvCxnSpPr>
        <p:spPr>
          <a:xfrm>
            <a:off x="14703671" y="13147225"/>
            <a:ext cx="2710800" cy="0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9D6D0977-396C-8DC3-4A90-936D75BB1CF0}"/>
              </a:ext>
            </a:extLst>
          </p:cNvPr>
          <p:cNvSpPr txBox="1"/>
          <p:nvPr/>
        </p:nvSpPr>
        <p:spPr>
          <a:xfrm>
            <a:off x="17585284" y="1037520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73E7C4-A1FA-CA34-7A7B-B8C002F69D4E}"/>
              </a:ext>
            </a:extLst>
          </p:cNvPr>
          <p:cNvSpPr txBox="1"/>
          <p:nvPr/>
        </p:nvSpPr>
        <p:spPr>
          <a:xfrm>
            <a:off x="17585284" y="12762505"/>
            <a:ext cx="8787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One-Step Prediction 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73E62E2-2403-FF8E-CAA3-D233F15A79C7}"/>
              </a:ext>
            </a:extLst>
          </p:cNvPr>
          <p:cNvCxnSpPr>
            <a:cxnSpLocks/>
          </p:cNvCxnSpPr>
          <p:nvPr/>
        </p:nvCxnSpPr>
        <p:spPr>
          <a:xfrm>
            <a:off x="14703368" y="11953573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1624071-D120-94A6-B54E-F25946E7BA45}"/>
                  </a:ext>
                </a:extLst>
              </p:cNvPr>
              <p:cNvSpPr txBox="1"/>
              <p:nvPr/>
            </p:nvSpPr>
            <p:spPr>
              <a:xfrm>
                <a:off x="17585284" y="11568853"/>
                <a:ext cx="950471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or reward model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1624071-D120-94A6-B54E-F25946E7B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5284" y="11568853"/>
                <a:ext cx="9504713" cy="923330"/>
              </a:xfrm>
              <a:prstGeom prst="rect">
                <a:avLst/>
              </a:prstGeom>
              <a:blipFill>
                <a:blip r:embed="rId12"/>
                <a:stretch>
                  <a:fillRect l="-3333" t="-17808" b="-38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42C51CF-BC3D-AFEA-800B-BCB28603B191}"/>
              </a:ext>
            </a:extLst>
          </p:cNvPr>
          <p:cNvCxnSpPr>
            <a:cxnSpLocks/>
          </p:cNvCxnSpPr>
          <p:nvPr/>
        </p:nvCxnSpPr>
        <p:spPr>
          <a:xfrm>
            <a:off x="22371386" y="7694436"/>
            <a:ext cx="9868148" cy="3673228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6" name="Graphic 95">
            <a:extLst>
              <a:ext uri="{FF2B5EF4-FFF2-40B4-BE49-F238E27FC236}">
                <a16:creationId xmlns:a16="http://schemas.microsoft.com/office/drawing/2014/main" id="{AF50AFED-4145-4D71-772F-ED5921AF6F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771115" y="6780756"/>
            <a:ext cx="1905000" cy="1905000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4AB81F36-9C77-16D2-46E3-E8F10DC577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582826" y="15077729"/>
            <a:ext cx="952490" cy="95249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4D1580C4-D40C-CA9D-7644-78D8ED20B0DB}"/>
              </a:ext>
            </a:extLst>
          </p:cNvPr>
          <p:cNvSpPr txBox="1"/>
          <p:nvPr/>
        </p:nvSpPr>
        <p:spPr>
          <a:xfrm>
            <a:off x="17585283" y="15169253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CF2737DF-289F-A05F-9D99-BA05E2020AFB}"/>
              </a:ext>
            </a:extLst>
          </p:cNvPr>
          <p:cNvCxnSpPr>
            <a:cxnSpLocks/>
          </p:cNvCxnSpPr>
          <p:nvPr/>
        </p:nvCxnSpPr>
        <p:spPr>
          <a:xfrm flipH="1" flipV="1">
            <a:off x="22207827" y="6013635"/>
            <a:ext cx="10195266" cy="4989074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EACB17-A9C6-5B9B-D4E6-48BF766936BA}"/>
              </a:ext>
            </a:extLst>
          </p:cNvPr>
          <p:cNvSpPr txBox="1"/>
          <p:nvPr/>
        </p:nvSpPr>
        <p:spPr>
          <a:xfrm>
            <a:off x="-32102" y="22279511"/>
            <a:ext cx="4310856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Xu, </a:t>
            </a:r>
            <a:r>
              <a:rPr lang="en-US" sz="39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Jiazheng</a:t>
            </a:r>
            <a:r>
              <a:rPr lang="en-US" sz="39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</a:t>
            </a:r>
            <a:r>
              <a:rPr lang="en-US" sz="39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Imagereward</a:t>
            </a:r>
            <a:r>
              <a:rPr lang="en-US" sz="39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: Learning and evaluating human preferences for text-to-image generation." Advances in Neural Information Processing Systems 36 (2023): 15903-15935.</a:t>
            </a:r>
            <a:endParaRPr lang="en-US" sz="3900" dirty="0">
              <a:latin typeface="OPTIMISTIC DM LIGHT 95" pitchFamily="2" charset="0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97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3" grpId="0" animBg="1"/>
      <p:bldP spid="14" grpId="0" animBg="1"/>
      <p:bldP spid="15" grpId="0" animBg="1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5" grpId="0" animBg="1"/>
      <p:bldP spid="36" grpId="0"/>
      <p:bldP spid="37" grpId="0"/>
      <p:bldP spid="44" grpId="0" animBg="1"/>
      <p:bldP spid="45" grpId="0"/>
      <p:bldP spid="47" grpId="0" animBg="1"/>
      <p:bldP spid="49" grpId="0" animBg="1"/>
      <p:bldP spid="50" grpId="0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5E8C8-FBA9-6F2F-0FA6-A0B1BC6B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6FA5634-144B-DB79-FFB6-CA3A36571E74}"/>
              </a:ext>
            </a:extLst>
          </p:cNvPr>
          <p:cNvSpPr/>
          <p:nvPr/>
        </p:nvSpPr>
        <p:spPr>
          <a:xfrm>
            <a:off x="36831476" y="1085590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DF03146B-89D6-7771-507F-23D01A2DB221}"/>
              </a:ext>
            </a:extLst>
          </p:cNvPr>
          <p:cNvSpPr/>
          <p:nvPr/>
        </p:nvSpPr>
        <p:spPr>
          <a:xfrm>
            <a:off x="40956352" y="1085590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3CF7C98-8993-E67A-930C-974D3C51C540}"/>
                  </a:ext>
                </a:extLst>
              </p:cNvPr>
              <p:cNvSpPr txBox="1"/>
              <p:nvPr/>
            </p:nvSpPr>
            <p:spPr>
              <a:xfrm>
                <a:off x="36872266" y="11077024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3CF7C98-8993-E67A-930C-974D3C51C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2266" y="11077024"/>
                <a:ext cx="2568910" cy="769441"/>
              </a:xfrm>
              <a:prstGeom prst="rect">
                <a:avLst/>
              </a:prstGeom>
              <a:blipFill>
                <a:blip r:embed="rId3"/>
                <a:stretch>
                  <a:fillRect l="-8867" t="-16393" r="-13300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37904C-4738-0DE6-7E2D-D7C35E62B8B3}"/>
                  </a:ext>
                </a:extLst>
              </p:cNvPr>
              <p:cNvSpPr txBox="1"/>
              <p:nvPr/>
            </p:nvSpPr>
            <p:spPr>
              <a:xfrm>
                <a:off x="41067717" y="11086554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37904C-4738-0DE6-7E2D-D7C35E62B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7717" y="11086554"/>
                <a:ext cx="1289538" cy="769441"/>
              </a:xfrm>
              <a:prstGeom prst="rect">
                <a:avLst/>
              </a:prstGeom>
              <a:blipFill>
                <a:blip r:embed="rId4"/>
                <a:stretch>
                  <a:fillRect t="-16393" r="-776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3DDC5DA-3AC2-0C12-E4F8-7A71655CE5DB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DRaFT</a:t>
            </a:r>
            <a:r>
              <a:rPr lang="en-US" altLang="zh-CN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-LV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AD08C6-ACDB-30F6-FAAA-07FC955AA578}"/>
              </a:ext>
            </a:extLst>
          </p:cNvPr>
          <p:cNvSpPr txBox="1"/>
          <p:nvPr/>
        </p:nvSpPr>
        <p:spPr>
          <a:xfrm rot="-120000">
            <a:off x="16335138" y="700998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BA71808-0AE0-030E-E204-C8FE7CADF312}"/>
              </a:ext>
            </a:extLst>
          </p:cNvPr>
          <p:cNvSpPr/>
          <p:nvPr/>
        </p:nvSpPr>
        <p:spPr>
          <a:xfrm rot="20300212">
            <a:off x="3215331" y="1075011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C8D6988B-BBB1-0199-D89D-BDC88880CCCE}"/>
              </a:ext>
            </a:extLst>
          </p:cNvPr>
          <p:cNvSpPr/>
          <p:nvPr/>
        </p:nvSpPr>
        <p:spPr>
          <a:xfrm rot="20033653">
            <a:off x="3625404" y="1016960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EB4541D-970F-64C3-7392-B494E60EB2A7}"/>
              </a:ext>
            </a:extLst>
          </p:cNvPr>
          <p:cNvSpPr/>
          <p:nvPr/>
        </p:nvSpPr>
        <p:spPr>
          <a:xfrm rot="20400000">
            <a:off x="6403337" y="8922884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E9217C1-F035-ABD4-1736-749A20E098D6}"/>
              </a:ext>
            </a:extLst>
          </p:cNvPr>
          <p:cNvSpPr/>
          <p:nvPr/>
        </p:nvSpPr>
        <p:spPr>
          <a:xfrm rot="21152331">
            <a:off x="10792051" y="7903678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D65D6F6-00D3-5BCD-A911-50878CED7C63}"/>
              </a:ext>
            </a:extLst>
          </p:cNvPr>
          <p:cNvSpPr/>
          <p:nvPr/>
        </p:nvSpPr>
        <p:spPr>
          <a:xfrm>
            <a:off x="14247353" y="7694436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B3F530E2-2A15-783B-DE4D-956B57EB14BB}"/>
              </a:ext>
            </a:extLst>
          </p:cNvPr>
          <p:cNvSpPr/>
          <p:nvPr/>
        </p:nvSpPr>
        <p:spPr>
          <a:xfrm rot="441773">
            <a:off x="17405248" y="7931497"/>
            <a:ext cx="8412339" cy="1454464"/>
          </a:xfrm>
          <a:prstGeom prst="arc">
            <a:avLst>
              <a:gd name="adj1" fmla="val 13563127"/>
              <a:gd name="adj2" fmla="val 21033621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AABD7FCA-3DC2-AD0E-7AD1-55D593597832}"/>
              </a:ext>
            </a:extLst>
          </p:cNvPr>
          <p:cNvSpPr/>
          <p:nvPr/>
        </p:nvSpPr>
        <p:spPr>
          <a:xfrm rot="1273675">
            <a:off x="21398469" y="9157835"/>
            <a:ext cx="9940999" cy="1454464"/>
          </a:xfrm>
          <a:prstGeom prst="arc">
            <a:avLst>
              <a:gd name="adj1" fmla="val 13777039"/>
              <a:gd name="adj2" fmla="val 20228417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4BE81A6-70F7-E09F-A849-5658BAE267C3}"/>
              </a:ext>
            </a:extLst>
          </p:cNvPr>
          <p:cNvSpPr/>
          <p:nvPr/>
        </p:nvSpPr>
        <p:spPr>
          <a:xfrm rot="1340184">
            <a:off x="25817335" y="10272023"/>
            <a:ext cx="6482448" cy="1454464"/>
          </a:xfrm>
          <a:prstGeom prst="arc">
            <a:avLst>
              <a:gd name="adj1" fmla="val 15448598"/>
              <a:gd name="adj2" fmla="val 2048078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BC97F6D-F012-F726-AA9B-B655CFCF6DC2}"/>
              </a:ext>
            </a:extLst>
          </p:cNvPr>
          <p:cNvSpPr/>
          <p:nvPr/>
        </p:nvSpPr>
        <p:spPr>
          <a:xfrm>
            <a:off x="3709352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2F3E7C5-06AF-29CC-3CDE-375A94200665}"/>
                  </a:ext>
                </a:extLst>
              </p:cNvPr>
              <p:cNvSpPr txBox="1"/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2F3E7C5-06AF-29CC-3CDE-375A94200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blipFill>
                <a:blip r:embed="rId5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7F09FF05-C063-711A-CF16-38E4947F2C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584" y="12463249"/>
            <a:ext cx="3457246" cy="345724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441A691-C8EE-C0C8-D939-EA6AF48F9D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2944415" y="12616237"/>
            <a:ext cx="3456000" cy="345600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74CBB864-6380-3203-BF8D-76217CEA4DB4}"/>
              </a:ext>
            </a:extLst>
          </p:cNvPr>
          <p:cNvSpPr/>
          <p:nvPr/>
        </p:nvSpPr>
        <p:spPr>
          <a:xfrm>
            <a:off x="30867934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D1A9282-1622-A8EC-40EE-CCCC4D8932DA}"/>
                  </a:ext>
                </a:extLst>
              </p:cNvPr>
              <p:cNvSpPr txBox="1"/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D1A9282-1622-A8EC-40EE-CCCC4D893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blipFill>
                <a:blip r:embed="rId8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6D34EF68-8B67-8990-3FCC-B2B55C0209B5}"/>
              </a:ext>
            </a:extLst>
          </p:cNvPr>
          <p:cNvSpPr>
            <a:spLocks noChangeAspect="1"/>
          </p:cNvSpPr>
          <p:nvPr/>
        </p:nvSpPr>
        <p:spPr>
          <a:xfrm>
            <a:off x="12718232" y="742927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DAA0ED-8F90-C426-9561-4BBE8966AED9}"/>
              </a:ext>
            </a:extLst>
          </p:cNvPr>
          <p:cNvSpPr txBox="1"/>
          <p:nvPr/>
        </p:nvSpPr>
        <p:spPr>
          <a:xfrm rot="20129383">
            <a:off x="6069294" y="975704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07F8123-9163-03FC-2FDC-C3730F14A4FE}"/>
              </a:ext>
            </a:extLst>
          </p:cNvPr>
          <p:cNvSpPr/>
          <p:nvPr/>
        </p:nvSpPr>
        <p:spPr>
          <a:xfrm>
            <a:off x="19604071" y="70096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AFD9B57-10C1-3B88-98E0-BD488E51609A}"/>
              </a:ext>
            </a:extLst>
          </p:cNvPr>
          <p:cNvSpPr/>
          <p:nvPr/>
        </p:nvSpPr>
        <p:spPr>
          <a:xfrm>
            <a:off x="8259845" y="871508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9F821B7-D2EC-4E77-E1D9-86B8109C4CE6}"/>
              </a:ext>
            </a:extLst>
          </p:cNvPr>
          <p:cNvSpPr/>
          <p:nvPr/>
        </p:nvSpPr>
        <p:spPr>
          <a:xfrm>
            <a:off x="24675271" y="810465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42C23BC-C4F9-DF35-F2B0-B46C5A50807F}"/>
                  </a:ext>
                </a:extLst>
              </p:cNvPr>
              <p:cNvSpPr txBox="1"/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42C23BC-C4F9-DF35-F2B0-B46C5A508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blipFill>
                <a:blip r:embed="rId9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3E1BF14-0495-6312-43DA-810D5025D4BF}"/>
                  </a:ext>
                </a:extLst>
              </p:cNvPr>
              <p:cNvSpPr txBox="1"/>
              <p:nvPr/>
            </p:nvSpPr>
            <p:spPr>
              <a:xfrm>
                <a:off x="12639997" y="7603924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3E1BF14-0495-6312-43DA-810D5025D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9997" y="7603924"/>
                <a:ext cx="1509102" cy="830997"/>
              </a:xfrm>
              <a:prstGeom prst="rect">
                <a:avLst/>
              </a:prstGeom>
              <a:blipFill>
                <a:blip r:embed="rId10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42100F9-51BD-3DE4-BFE1-834A6E5F4182}"/>
                  </a:ext>
                </a:extLst>
              </p:cNvPr>
              <p:cNvSpPr txBox="1"/>
              <p:nvPr/>
            </p:nvSpPr>
            <p:spPr>
              <a:xfrm>
                <a:off x="19767630" y="7213351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42100F9-51BD-3DE4-BFE1-834A6E5F4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7630" y="7213351"/>
                <a:ext cx="1068597" cy="990207"/>
              </a:xfrm>
              <a:prstGeom prst="rect">
                <a:avLst/>
              </a:prstGeom>
              <a:blipFill>
                <a:blip r:embed="rId11"/>
                <a:stretch>
                  <a:fillRect b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0B1EB93-1643-F204-1D82-D1AF6D3C2589}"/>
                  </a:ext>
                </a:extLst>
              </p:cNvPr>
              <p:cNvSpPr txBox="1"/>
              <p:nvPr/>
            </p:nvSpPr>
            <p:spPr>
              <a:xfrm>
                <a:off x="24640940" y="8358263"/>
                <a:ext cx="1436665" cy="890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0B1EB93-1643-F204-1D82-D1AF6D3C2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0940" y="8358263"/>
                <a:ext cx="1436665" cy="890372"/>
              </a:xfrm>
              <a:prstGeom prst="rect">
                <a:avLst/>
              </a:prstGeom>
              <a:blipFill>
                <a:blip r:embed="rId12"/>
                <a:stretch>
                  <a:fillRect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8B874CAF-1B39-B135-3103-53DD4E03B2E8}"/>
              </a:ext>
            </a:extLst>
          </p:cNvPr>
          <p:cNvSpPr txBox="1"/>
          <p:nvPr/>
        </p:nvSpPr>
        <p:spPr>
          <a:xfrm rot="1320000">
            <a:off x="28073510" y="931261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E40CE08-CF7F-0408-1354-A855BCF9FBFB}"/>
                  </a:ext>
                </a:extLst>
              </p:cNvPr>
              <p:cNvSpPr txBox="1"/>
              <p:nvPr/>
            </p:nvSpPr>
            <p:spPr>
              <a:xfrm>
                <a:off x="7663128" y="4948698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E40CE08-CF7F-0408-1354-A855BCF9F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128" y="4948698"/>
                <a:ext cx="2589148" cy="923330"/>
              </a:xfrm>
              <a:prstGeom prst="rect">
                <a:avLst/>
              </a:prstGeom>
              <a:blipFill>
                <a:blip r:embed="rId1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795C450-EC23-57E6-0632-E9AF1A2F6048}"/>
              </a:ext>
            </a:extLst>
          </p:cNvPr>
          <p:cNvCxnSpPr>
            <a:cxnSpLocks/>
            <a:stCxn id="56" idx="0"/>
            <a:endCxn id="65" idx="2"/>
          </p:cNvCxnSpPr>
          <p:nvPr/>
        </p:nvCxnSpPr>
        <p:spPr>
          <a:xfrm flipH="1" flipV="1">
            <a:off x="8957702" y="5872028"/>
            <a:ext cx="1" cy="2843057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Arc 81">
            <a:extLst>
              <a:ext uri="{FF2B5EF4-FFF2-40B4-BE49-F238E27FC236}">
                <a16:creationId xmlns:a16="http://schemas.microsoft.com/office/drawing/2014/main" id="{84190D4A-8DED-AADE-41AB-EA076A7908E6}"/>
              </a:ext>
            </a:extLst>
          </p:cNvPr>
          <p:cNvSpPr/>
          <p:nvPr/>
        </p:nvSpPr>
        <p:spPr>
          <a:xfrm rot="12921837">
            <a:off x="8573458" y="4860518"/>
            <a:ext cx="6431721" cy="3131614"/>
          </a:xfrm>
          <a:prstGeom prst="arc">
            <a:avLst>
              <a:gd name="adj1" fmla="val 13590683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678B23A-B746-D2CD-29F5-D83C6CC87DE1}"/>
                  </a:ext>
                </a:extLst>
              </p:cNvPr>
              <p:cNvSpPr txBox="1"/>
              <p:nvPr/>
            </p:nvSpPr>
            <p:spPr>
              <a:xfrm>
                <a:off x="19022269" y="4963989"/>
                <a:ext cx="2589148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678B23A-B746-D2CD-29F5-D83C6CC87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2269" y="4963989"/>
                <a:ext cx="2589148" cy="1049646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3BF09F4-DE5F-FA32-E757-83F180ED6317}"/>
              </a:ext>
            </a:extLst>
          </p:cNvPr>
          <p:cNvCxnSpPr>
            <a:cxnSpLocks/>
            <a:stCxn id="55" idx="0"/>
            <a:endCxn id="83" idx="2"/>
          </p:cNvCxnSpPr>
          <p:nvPr/>
        </p:nvCxnSpPr>
        <p:spPr>
          <a:xfrm flipV="1">
            <a:off x="20301929" y="6013635"/>
            <a:ext cx="14914" cy="9960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Arc 84">
            <a:extLst>
              <a:ext uri="{FF2B5EF4-FFF2-40B4-BE49-F238E27FC236}">
                <a16:creationId xmlns:a16="http://schemas.microsoft.com/office/drawing/2014/main" id="{CA0FAC72-E09B-6370-CDB7-BC92E45B899D}"/>
              </a:ext>
            </a:extLst>
          </p:cNvPr>
          <p:cNvSpPr/>
          <p:nvPr/>
        </p:nvSpPr>
        <p:spPr>
          <a:xfrm rot="12795793">
            <a:off x="19865319" y="4729634"/>
            <a:ext cx="6431721" cy="3131614"/>
          </a:xfrm>
          <a:prstGeom prst="arc">
            <a:avLst>
              <a:gd name="adj1" fmla="val 13541198"/>
              <a:gd name="adj2" fmla="val 20137106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CC9A5AB-9E41-FA64-6FAF-AC46829F016D}"/>
              </a:ext>
            </a:extLst>
          </p:cNvPr>
          <p:cNvCxnSpPr>
            <a:cxnSpLocks/>
          </p:cNvCxnSpPr>
          <p:nvPr/>
        </p:nvCxnSpPr>
        <p:spPr>
          <a:xfrm flipV="1">
            <a:off x="35358542" y="1169858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6E37283-1327-AE62-0B39-9E6BF03C60E9}"/>
              </a:ext>
            </a:extLst>
          </p:cNvPr>
          <p:cNvCxnSpPr>
            <a:cxnSpLocks/>
          </p:cNvCxnSpPr>
          <p:nvPr/>
        </p:nvCxnSpPr>
        <p:spPr>
          <a:xfrm flipV="1">
            <a:off x="39481966" y="1170240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DD7C3C7-5145-A649-80C3-5939BAC42EEE}"/>
              </a:ext>
            </a:extLst>
          </p:cNvPr>
          <p:cNvCxnSpPr>
            <a:cxnSpLocks/>
          </p:cNvCxnSpPr>
          <p:nvPr/>
        </p:nvCxnSpPr>
        <p:spPr>
          <a:xfrm flipH="1">
            <a:off x="39481966" y="1136766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5E975F3-400C-0A48-C1C0-91B0C7BB33D8}"/>
              </a:ext>
            </a:extLst>
          </p:cNvPr>
          <p:cNvCxnSpPr>
            <a:cxnSpLocks/>
          </p:cNvCxnSpPr>
          <p:nvPr/>
        </p:nvCxnSpPr>
        <p:spPr>
          <a:xfrm flipH="1">
            <a:off x="35358549" y="1137225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7CC1A14A-883B-5931-A38E-7AE725E1561E}"/>
              </a:ext>
            </a:extLst>
          </p:cNvPr>
          <p:cNvSpPr/>
          <p:nvPr/>
        </p:nvSpPr>
        <p:spPr>
          <a:xfrm>
            <a:off x="33974558" y="1077730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2E839953-BE22-1C16-6807-149CB329276F}"/>
                  </a:ext>
                </a:extLst>
              </p:cNvPr>
              <p:cNvSpPr txBox="1"/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2E839953-BE22-1C16-6807-149CB3292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blipFill>
                <a:blip r:embed="rId15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F3B529F-71D4-CB7E-1ADD-E9FC13B23D82}"/>
              </a:ext>
            </a:extLst>
          </p:cNvPr>
          <p:cNvCxnSpPr>
            <a:cxnSpLocks/>
          </p:cNvCxnSpPr>
          <p:nvPr/>
        </p:nvCxnSpPr>
        <p:spPr>
          <a:xfrm>
            <a:off x="32214165" y="11681255"/>
            <a:ext cx="1801957" cy="23781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9F47E6FE-C885-4F78-F8E2-C71D43B7F122}"/>
              </a:ext>
            </a:extLst>
          </p:cNvPr>
          <p:cNvCxnSpPr>
            <a:cxnSpLocks/>
          </p:cNvCxnSpPr>
          <p:nvPr/>
        </p:nvCxnSpPr>
        <p:spPr>
          <a:xfrm flipH="1">
            <a:off x="13510975" y="14331370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DF92490C-0FD2-8E9D-7DBA-1C1B8E649CF6}"/>
              </a:ext>
            </a:extLst>
          </p:cNvPr>
          <p:cNvSpPr txBox="1"/>
          <p:nvPr/>
        </p:nvSpPr>
        <p:spPr>
          <a:xfrm>
            <a:off x="16392588" y="1394665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E10ADA46-DC31-1986-CC95-4378E5CA4CDA}"/>
              </a:ext>
            </a:extLst>
          </p:cNvPr>
          <p:cNvCxnSpPr>
            <a:cxnSpLocks/>
          </p:cNvCxnSpPr>
          <p:nvPr/>
        </p:nvCxnSpPr>
        <p:spPr>
          <a:xfrm>
            <a:off x="13510672" y="10759921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17AF9547-E1C8-13A2-B0A5-605D117BEACD}"/>
              </a:ext>
            </a:extLst>
          </p:cNvPr>
          <p:cNvCxnSpPr>
            <a:cxnSpLocks/>
          </p:cNvCxnSpPr>
          <p:nvPr/>
        </p:nvCxnSpPr>
        <p:spPr>
          <a:xfrm>
            <a:off x="13510975" y="13147225"/>
            <a:ext cx="2710800" cy="0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AF2A2725-5D56-8958-2245-35B91130FFBD}"/>
              </a:ext>
            </a:extLst>
          </p:cNvPr>
          <p:cNvSpPr txBox="1"/>
          <p:nvPr/>
        </p:nvSpPr>
        <p:spPr>
          <a:xfrm>
            <a:off x="16392588" y="1037520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5D85A26-B5F2-C5B2-998E-1BEFBA6546B9}"/>
              </a:ext>
            </a:extLst>
          </p:cNvPr>
          <p:cNvSpPr txBox="1"/>
          <p:nvPr/>
        </p:nvSpPr>
        <p:spPr>
          <a:xfrm>
            <a:off x="16392588" y="12762505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Add Noise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25EBA22A-D507-BE5E-DD9C-29B4AD1FA692}"/>
              </a:ext>
            </a:extLst>
          </p:cNvPr>
          <p:cNvCxnSpPr>
            <a:cxnSpLocks/>
          </p:cNvCxnSpPr>
          <p:nvPr/>
        </p:nvCxnSpPr>
        <p:spPr>
          <a:xfrm>
            <a:off x="13510672" y="11953573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91FD372-F39A-5571-EF54-7DC180D5CDEB}"/>
                  </a:ext>
                </a:extLst>
              </p:cNvPr>
              <p:cNvSpPr txBox="1"/>
              <p:nvPr/>
            </p:nvSpPr>
            <p:spPr>
              <a:xfrm>
                <a:off x="16392588" y="11568853"/>
                <a:ext cx="93901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or reward model</a:t>
                </a: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91FD372-F39A-5571-EF54-7DC180D5C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2588" y="11568853"/>
                <a:ext cx="9390108" cy="923330"/>
              </a:xfrm>
              <a:prstGeom prst="rect">
                <a:avLst/>
              </a:prstGeom>
              <a:blipFill>
                <a:blip r:embed="rId16"/>
                <a:stretch>
                  <a:fillRect l="-3378" t="-17808" b="-38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2" name="Graphic 131">
            <a:extLst>
              <a:ext uri="{FF2B5EF4-FFF2-40B4-BE49-F238E27FC236}">
                <a16:creationId xmlns:a16="http://schemas.microsoft.com/office/drawing/2014/main" id="{7218DE8F-3009-616C-5DC9-75B8FE0361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390130" y="15077729"/>
            <a:ext cx="952490" cy="952490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07E208FE-BBC8-A2BB-9AB9-15C7F64DC7A4}"/>
              </a:ext>
            </a:extLst>
          </p:cNvPr>
          <p:cNvSpPr txBox="1"/>
          <p:nvPr/>
        </p:nvSpPr>
        <p:spPr>
          <a:xfrm>
            <a:off x="16392587" y="15169253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BDF81590-C6EA-2233-F439-BBF8BE47093D}"/>
              </a:ext>
            </a:extLst>
          </p:cNvPr>
          <p:cNvCxnSpPr>
            <a:cxnSpLocks/>
            <a:stCxn id="115" idx="1"/>
          </p:cNvCxnSpPr>
          <p:nvPr/>
        </p:nvCxnSpPr>
        <p:spPr>
          <a:xfrm flipH="1" flipV="1">
            <a:off x="32263604" y="8279769"/>
            <a:ext cx="1915352" cy="2702203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8" name="Oval 137">
            <a:extLst>
              <a:ext uri="{FF2B5EF4-FFF2-40B4-BE49-F238E27FC236}">
                <a16:creationId xmlns:a16="http://schemas.microsoft.com/office/drawing/2014/main" id="{026D0701-FC9E-798A-8120-8FF9C5C0D81E}"/>
              </a:ext>
            </a:extLst>
          </p:cNvPr>
          <p:cNvSpPr/>
          <p:nvPr/>
        </p:nvSpPr>
        <p:spPr>
          <a:xfrm>
            <a:off x="30867934" y="735988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4E2434FB-184F-6C8B-0D9E-F223591751A0}"/>
                  </a:ext>
                </a:extLst>
              </p:cNvPr>
              <p:cNvSpPr txBox="1"/>
              <p:nvPr/>
            </p:nvSpPr>
            <p:spPr>
              <a:xfrm>
                <a:off x="31031493" y="7597018"/>
                <a:ext cx="1068597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4E2434FB-184F-6C8B-0D9E-F22359175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1493" y="7597018"/>
                <a:ext cx="1068597" cy="950068"/>
              </a:xfrm>
              <a:prstGeom prst="rect">
                <a:avLst/>
              </a:prstGeom>
              <a:blipFill>
                <a:blip r:embed="rId18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A462A3B0-B9F1-2D62-5C78-0EDECD6DF478}"/>
                  </a:ext>
                </a:extLst>
              </p:cNvPr>
              <p:cNvSpPr txBox="1"/>
              <p:nvPr/>
            </p:nvSpPr>
            <p:spPr>
              <a:xfrm>
                <a:off x="30145314" y="9115334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A462A3B0-B9F1-2D62-5C78-0EDECD6DF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5314" y="9115334"/>
                <a:ext cx="2589148" cy="923330"/>
              </a:xfrm>
              <a:prstGeom prst="rect">
                <a:avLst/>
              </a:prstGeom>
              <a:blipFill>
                <a:blip r:embed="rId19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Arc 142">
            <a:extLst>
              <a:ext uri="{FF2B5EF4-FFF2-40B4-BE49-F238E27FC236}">
                <a16:creationId xmlns:a16="http://schemas.microsoft.com/office/drawing/2014/main" id="{68B4BBB4-D7D8-6CDE-293B-AFC7E3B53D86}"/>
              </a:ext>
            </a:extLst>
          </p:cNvPr>
          <p:cNvSpPr/>
          <p:nvPr/>
        </p:nvSpPr>
        <p:spPr>
          <a:xfrm rot="12291106">
            <a:off x="31270117" y="8891853"/>
            <a:ext cx="6674169" cy="3131614"/>
          </a:xfrm>
          <a:prstGeom prst="arc">
            <a:avLst>
              <a:gd name="adj1" fmla="val 17100894"/>
              <a:gd name="adj2" fmla="val 20559479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630F92E7-9443-3DB2-3849-5C0FB0EF268D}"/>
              </a:ext>
            </a:extLst>
          </p:cNvPr>
          <p:cNvSpPr/>
          <p:nvPr/>
        </p:nvSpPr>
        <p:spPr>
          <a:xfrm>
            <a:off x="36872995" y="7438490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503CCD9D-1B83-BA67-72B6-88F4D2DD079E}"/>
              </a:ext>
            </a:extLst>
          </p:cNvPr>
          <p:cNvCxnSpPr>
            <a:cxnSpLocks/>
          </p:cNvCxnSpPr>
          <p:nvPr/>
        </p:nvCxnSpPr>
        <p:spPr>
          <a:xfrm flipV="1">
            <a:off x="35400061" y="8281176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EEDFC955-C70D-E50D-9F26-DF961EFB7CC2}"/>
              </a:ext>
            </a:extLst>
          </p:cNvPr>
          <p:cNvSpPr/>
          <p:nvPr/>
        </p:nvSpPr>
        <p:spPr>
          <a:xfrm>
            <a:off x="40997871" y="7438490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65E140A8-B2C5-9616-9D70-F5ED03F8DB39}"/>
              </a:ext>
            </a:extLst>
          </p:cNvPr>
          <p:cNvCxnSpPr>
            <a:cxnSpLocks/>
          </p:cNvCxnSpPr>
          <p:nvPr/>
        </p:nvCxnSpPr>
        <p:spPr>
          <a:xfrm flipV="1">
            <a:off x="39523485" y="8284996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AD2C35C2-CC82-109B-5254-E8CA9BB2B9E1}"/>
              </a:ext>
            </a:extLst>
          </p:cNvPr>
          <p:cNvCxnSpPr>
            <a:cxnSpLocks/>
          </p:cNvCxnSpPr>
          <p:nvPr/>
        </p:nvCxnSpPr>
        <p:spPr>
          <a:xfrm flipH="1">
            <a:off x="39523485" y="7950253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5745387E-E59B-DD14-4DA7-D7DE605BDDB6}"/>
              </a:ext>
            </a:extLst>
          </p:cNvPr>
          <p:cNvCxnSpPr>
            <a:cxnSpLocks/>
          </p:cNvCxnSpPr>
          <p:nvPr/>
        </p:nvCxnSpPr>
        <p:spPr>
          <a:xfrm flipH="1">
            <a:off x="35400068" y="7954840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Oval 151">
            <a:extLst>
              <a:ext uri="{FF2B5EF4-FFF2-40B4-BE49-F238E27FC236}">
                <a16:creationId xmlns:a16="http://schemas.microsoft.com/office/drawing/2014/main" id="{1F710670-DE6C-0D3F-85F8-2762B6185C37}"/>
              </a:ext>
            </a:extLst>
          </p:cNvPr>
          <p:cNvSpPr/>
          <p:nvPr/>
        </p:nvSpPr>
        <p:spPr>
          <a:xfrm>
            <a:off x="34016077" y="735988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1B7ADD5-2E94-AAF7-EE0E-ED40078EDC19}"/>
                  </a:ext>
                </a:extLst>
              </p:cNvPr>
              <p:cNvSpPr txBox="1"/>
              <p:nvPr/>
            </p:nvSpPr>
            <p:spPr>
              <a:xfrm>
                <a:off x="34179636" y="7597018"/>
                <a:ext cx="1068597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1B7ADD5-2E94-AAF7-EE0E-ED40078ED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79636" y="7597018"/>
                <a:ext cx="1068597" cy="950068"/>
              </a:xfrm>
              <a:prstGeom prst="rect">
                <a:avLst/>
              </a:prstGeom>
              <a:blipFill>
                <a:blip r:embed="rId20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7A1B6FD2-3133-4073-7A15-EC830EB14CEA}"/>
              </a:ext>
            </a:extLst>
          </p:cNvPr>
          <p:cNvCxnSpPr>
            <a:cxnSpLocks/>
          </p:cNvCxnSpPr>
          <p:nvPr/>
        </p:nvCxnSpPr>
        <p:spPr>
          <a:xfrm>
            <a:off x="32214165" y="8214998"/>
            <a:ext cx="1801957" cy="23781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49AABAF-83BE-959A-EAC8-2A1CA664A996}"/>
                  </a:ext>
                </a:extLst>
              </p:cNvPr>
              <p:cNvSpPr txBox="1"/>
              <p:nvPr/>
            </p:nvSpPr>
            <p:spPr>
              <a:xfrm>
                <a:off x="30139190" y="5547866"/>
                <a:ext cx="2589148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49AABAF-83BE-959A-EAC8-2A1CA664A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9190" y="5547866"/>
                <a:ext cx="2589148" cy="950068"/>
              </a:xfrm>
              <a:prstGeom prst="rect">
                <a:avLst/>
              </a:prstGeom>
              <a:blipFill>
                <a:blip r:embed="rId21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Arc 155">
            <a:extLst>
              <a:ext uri="{FF2B5EF4-FFF2-40B4-BE49-F238E27FC236}">
                <a16:creationId xmlns:a16="http://schemas.microsoft.com/office/drawing/2014/main" id="{D2A29DB8-B4A1-2CEA-E32E-BC34279A47AB}"/>
              </a:ext>
            </a:extLst>
          </p:cNvPr>
          <p:cNvSpPr/>
          <p:nvPr/>
        </p:nvSpPr>
        <p:spPr>
          <a:xfrm rot="12291106">
            <a:off x="31247017" y="5496355"/>
            <a:ext cx="6606892" cy="3131614"/>
          </a:xfrm>
          <a:prstGeom prst="arc">
            <a:avLst>
              <a:gd name="adj1" fmla="val 17376962"/>
              <a:gd name="adj2" fmla="val 20842407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4463D734-CA7C-6A5E-564B-903ECB8DF60E}"/>
              </a:ext>
            </a:extLst>
          </p:cNvPr>
          <p:cNvCxnSpPr>
            <a:cxnSpLocks/>
          </p:cNvCxnSpPr>
          <p:nvPr/>
        </p:nvCxnSpPr>
        <p:spPr>
          <a:xfrm flipH="1" flipV="1">
            <a:off x="32262495" y="4879962"/>
            <a:ext cx="1915352" cy="2702203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0098B23B-0AD8-534B-397A-986C118069D9}"/>
              </a:ext>
            </a:extLst>
          </p:cNvPr>
          <p:cNvSpPr txBox="1"/>
          <p:nvPr/>
        </p:nvSpPr>
        <p:spPr>
          <a:xfrm>
            <a:off x="31709895" y="3815312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pic>
        <p:nvPicPr>
          <p:cNvPr id="160" name="Graphic 159">
            <a:extLst>
              <a:ext uri="{FF2B5EF4-FFF2-40B4-BE49-F238E27FC236}">
                <a16:creationId xmlns:a16="http://schemas.microsoft.com/office/drawing/2014/main" id="{41C40D33-0923-7756-6C5D-C69652D981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254619" y="10096732"/>
            <a:ext cx="902523" cy="902523"/>
          </a:xfrm>
          <a:prstGeom prst="rect">
            <a:avLst/>
          </a:prstGeom>
        </p:spPr>
      </p:pic>
      <p:pic>
        <p:nvPicPr>
          <p:cNvPr id="161" name="Graphic 160">
            <a:extLst>
              <a:ext uri="{FF2B5EF4-FFF2-40B4-BE49-F238E27FC236}">
                <a16:creationId xmlns:a16="http://schemas.microsoft.com/office/drawing/2014/main" id="{AE9F9816-14EA-10FE-7C32-EBB9DE54C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2780963" y="9287895"/>
            <a:ext cx="902523" cy="902523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9DE90D7C-3052-7443-53DC-1D010B550B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2616548" y="5538312"/>
            <a:ext cx="902523" cy="902523"/>
          </a:xfrm>
          <a:prstGeom prst="rect">
            <a:avLst/>
          </a:prstGeom>
        </p:spPr>
      </p:pic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D8CC9F63-A4E5-4322-7B19-606362D28A81}"/>
              </a:ext>
            </a:extLst>
          </p:cNvPr>
          <p:cNvCxnSpPr>
            <a:cxnSpLocks/>
            <a:stCxn id="115" idx="2"/>
          </p:cNvCxnSpPr>
          <p:nvPr/>
        </p:nvCxnSpPr>
        <p:spPr>
          <a:xfrm flipH="1" flipV="1">
            <a:off x="31565791" y="9943386"/>
            <a:ext cx="2408767" cy="1532708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EDD283D-EDE4-970B-2BDF-D9A326935920}"/>
              </a:ext>
            </a:extLst>
          </p:cNvPr>
          <p:cNvCxnSpPr>
            <a:cxnSpLocks/>
          </p:cNvCxnSpPr>
          <p:nvPr/>
        </p:nvCxnSpPr>
        <p:spPr>
          <a:xfrm flipH="1" flipV="1">
            <a:off x="31642726" y="6393100"/>
            <a:ext cx="2368597" cy="161630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Oval 168">
            <a:extLst>
              <a:ext uri="{FF2B5EF4-FFF2-40B4-BE49-F238E27FC236}">
                <a16:creationId xmlns:a16="http://schemas.microsoft.com/office/drawing/2014/main" id="{489F7CD2-C8A2-53DD-0180-1B2CB4C097B4}"/>
              </a:ext>
            </a:extLst>
          </p:cNvPr>
          <p:cNvSpPr/>
          <p:nvPr/>
        </p:nvSpPr>
        <p:spPr>
          <a:xfrm>
            <a:off x="30596772" y="5944074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670A3EEF-7D5B-FF38-E2F2-D4743EC9D2EC}"/>
              </a:ext>
            </a:extLst>
          </p:cNvPr>
          <p:cNvSpPr/>
          <p:nvPr/>
        </p:nvSpPr>
        <p:spPr>
          <a:xfrm>
            <a:off x="30596193" y="9499713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175DB3-03E3-C84F-FE4E-F4B805F7D827}"/>
              </a:ext>
            </a:extLst>
          </p:cNvPr>
          <p:cNvSpPr txBox="1"/>
          <p:nvPr/>
        </p:nvSpPr>
        <p:spPr>
          <a:xfrm>
            <a:off x="-32102" y="22279511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Clark, Kevin, et al. "Directly fine-tuning diffusion models on differentiable rewards." International Conference on Learning Representations. Vol. 2024. 2024.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7832B5F-4D08-B9FA-A69B-7D8D9DA37908}"/>
              </a:ext>
            </a:extLst>
          </p:cNvPr>
          <p:cNvCxnSpPr>
            <a:cxnSpLocks/>
            <a:stCxn id="41" idx="0"/>
          </p:cNvCxnSpPr>
          <p:nvPr/>
        </p:nvCxnSpPr>
        <p:spPr>
          <a:xfrm flipH="1" flipV="1">
            <a:off x="31565111" y="10038664"/>
            <a:ext cx="681" cy="726916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4CA4F5-C9EE-0E92-E89A-8FA39976E387}"/>
              </a:ext>
            </a:extLst>
          </p:cNvPr>
          <p:cNvCxnSpPr>
            <a:cxnSpLocks/>
          </p:cNvCxnSpPr>
          <p:nvPr/>
        </p:nvCxnSpPr>
        <p:spPr>
          <a:xfrm flipH="1" flipV="1">
            <a:off x="31563530" y="6632973"/>
            <a:ext cx="681" cy="726916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E33D99-B629-CB82-B4EA-EDC240F13CBB}"/>
                  </a:ext>
                </a:extLst>
              </p:cNvPr>
              <p:cNvSpPr txBox="1"/>
              <p:nvPr/>
            </p:nvSpPr>
            <p:spPr>
              <a:xfrm>
                <a:off x="36835732" y="7658931"/>
                <a:ext cx="272377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4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sz="4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E33D99-B629-CB82-B4EA-EDC240F13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5732" y="7658931"/>
                <a:ext cx="2723774" cy="769441"/>
              </a:xfrm>
              <a:prstGeom prst="rect">
                <a:avLst/>
              </a:prstGeom>
              <a:blipFill>
                <a:blip r:embed="rId22"/>
                <a:stretch>
                  <a:fillRect l="-8837" t="-14516" r="-13488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F4ED5BC-419A-D060-5E45-59F96C318FC4}"/>
                  </a:ext>
                </a:extLst>
              </p:cNvPr>
              <p:cNvSpPr txBox="1"/>
              <p:nvPr/>
            </p:nvSpPr>
            <p:spPr>
              <a:xfrm>
                <a:off x="41109236" y="7668282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F4ED5BC-419A-D060-5E45-59F96C318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9236" y="7668282"/>
                <a:ext cx="1289538" cy="769441"/>
              </a:xfrm>
              <a:prstGeom prst="rect">
                <a:avLst/>
              </a:prstGeom>
              <a:blipFill>
                <a:blip r:embed="rId23"/>
                <a:stretch>
                  <a:fillRect t="-16129" r="-7843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56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87" grpId="0" animBg="1"/>
      <p:bldP spid="25" grpId="0"/>
      <p:bldP spid="26" grpId="0"/>
      <p:bldP spid="7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29" grpId="0" animBg="1"/>
      <p:bldP spid="41" grpId="0" animBg="1"/>
      <p:bldP spid="42" grpId="0"/>
      <p:bldP spid="4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 animBg="1"/>
      <p:bldP spid="65" grpId="0"/>
      <p:bldP spid="82" grpId="0" animBg="1"/>
      <p:bldP spid="83" grpId="0"/>
      <p:bldP spid="85" grpId="0" animBg="1"/>
      <p:bldP spid="115" grpId="0" animBg="1"/>
      <p:bldP spid="116" grpId="0"/>
      <p:bldP spid="138" grpId="0" animBg="1"/>
      <p:bldP spid="139" grpId="0"/>
      <p:bldP spid="142" grpId="0"/>
      <p:bldP spid="143" grpId="0" animBg="1"/>
      <p:bldP spid="144" grpId="0" animBg="1"/>
      <p:bldP spid="147" grpId="0" animBg="1"/>
      <p:bldP spid="152" grpId="0" animBg="1"/>
      <p:bldP spid="153" grpId="0"/>
      <p:bldP spid="155" grpId="0"/>
      <p:bldP spid="156" grpId="0" animBg="1"/>
      <p:bldP spid="159" grpId="0"/>
      <p:bldP spid="169" grpId="0" animBg="1"/>
      <p:bldP spid="170" grpId="0" animBg="1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B8F53-DFC2-5A0D-3513-A60D376E8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FCD818-FF4B-5C96-CDFE-39BFDFC6BCC1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DRaFT</a:t>
            </a:r>
            <a:r>
              <a:rPr lang="en-US" altLang="zh-CN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-K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246BF2-FA01-4ED1-DDDE-F24A6E6A6E7C}"/>
              </a:ext>
            </a:extLst>
          </p:cNvPr>
          <p:cNvSpPr txBox="1"/>
          <p:nvPr/>
        </p:nvSpPr>
        <p:spPr>
          <a:xfrm>
            <a:off x="-32102" y="22279511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Clark, Kevin, et al. "Directly fine-tuning diffusion models on differentiable rewards." International Conference on Learning Representations. Vol. 2024. 2024.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B3A9E-59FE-523F-889C-5C9144F94DD8}"/>
              </a:ext>
            </a:extLst>
          </p:cNvPr>
          <p:cNvSpPr txBox="1"/>
          <p:nvPr/>
        </p:nvSpPr>
        <p:spPr>
          <a:xfrm rot="-120000">
            <a:off x="16335138" y="700998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F33C51FD-D970-09BA-B447-551E6DBAAADA}"/>
              </a:ext>
            </a:extLst>
          </p:cNvPr>
          <p:cNvSpPr/>
          <p:nvPr/>
        </p:nvSpPr>
        <p:spPr>
          <a:xfrm rot="20300212">
            <a:off x="3215331" y="1075011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3219F7C2-D713-2F73-9FC2-73C6966B6726}"/>
              </a:ext>
            </a:extLst>
          </p:cNvPr>
          <p:cNvSpPr/>
          <p:nvPr/>
        </p:nvSpPr>
        <p:spPr>
          <a:xfrm rot="20033653">
            <a:off x="3625404" y="1016960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5463814-6F1D-0E35-7E97-1F6B9E0CD471}"/>
              </a:ext>
            </a:extLst>
          </p:cNvPr>
          <p:cNvSpPr/>
          <p:nvPr/>
        </p:nvSpPr>
        <p:spPr>
          <a:xfrm rot="20400000">
            <a:off x="6403337" y="8922884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D783EAA-EAEE-3973-1B15-797B745FE36C}"/>
              </a:ext>
            </a:extLst>
          </p:cNvPr>
          <p:cNvSpPr/>
          <p:nvPr/>
        </p:nvSpPr>
        <p:spPr>
          <a:xfrm rot="21152331">
            <a:off x="10792051" y="7903678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620D4B49-4B5B-4AE9-820A-29E7C7EE8C46}"/>
              </a:ext>
            </a:extLst>
          </p:cNvPr>
          <p:cNvSpPr/>
          <p:nvPr/>
        </p:nvSpPr>
        <p:spPr>
          <a:xfrm>
            <a:off x="14247353" y="7694436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EEDA54FC-DE45-297C-105B-A6E310995F7D}"/>
              </a:ext>
            </a:extLst>
          </p:cNvPr>
          <p:cNvSpPr/>
          <p:nvPr/>
        </p:nvSpPr>
        <p:spPr>
          <a:xfrm rot="441773">
            <a:off x="17405248" y="7931497"/>
            <a:ext cx="8412339" cy="1454464"/>
          </a:xfrm>
          <a:prstGeom prst="arc">
            <a:avLst>
              <a:gd name="adj1" fmla="val 13563127"/>
              <a:gd name="adj2" fmla="val 2041946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91F26E1-2552-902A-E375-67BA9A590838}"/>
              </a:ext>
            </a:extLst>
          </p:cNvPr>
          <p:cNvSpPr/>
          <p:nvPr/>
        </p:nvSpPr>
        <p:spPr>
          <a:xfrm>
            <a:off x="3709352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97B5C2-65BA-0D2C-857D-535A2760F1D0}"/>
                  </a:ext>
                </a:extLst>
              </p:cNvPr>
              <p:cNvSpPr txBox="1"/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97B5C2-65BA-0D2C-857D-535A2760F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33C95529-790A-9EBD-0743-D7ABBF0B3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84" y="12463249"/>
            <a:ext cx="3457246" cy="34572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BEA6171-0491-0B96-C316-A7979AFE3E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2944415" y="12616237"/>
            <a:ext cx="3456000" cy="3456000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E0A1E278-0DD9-175F-240A-7B4FFC843880}"/>
              </a:ext>
            </a:extLst>
          </p:cNvPr>
          <p:cNvSpPr/>
          <p:nvPr/>
        </p:nvSpPr>
        <p:spPr>
          <a:xfrm>
            <a:off x="30867934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5C890A-ABDA-4FBB-44F3-5D999593D48C}"/>
                  </a:ext>
                </a:extLst>
              </p:cNvPr>
              <p:cNvSpPr txBox="1"/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5C890A-ABDA-4FBB-44F3-5D999593D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3B7648B1-162A-11D6-47F4-9AD5A0498674}"/>
              </a:ext>
            </a:extLst>
          </p:cNvPr>
          <p:cNvSpPr>
            <a:spLocks noChangeAspect="1"/>
          </p:cNvSpPr>
          <p:nvPr/>
        </p:nvSpPr>
        <p:spPr>
          <a:xfrm>
            <a:off x="12718232" y="742927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87E19-52C6-5F45-A1BB-7DCEE0C70AD7}"/>
              </a:ext>
            </a:extLst>
          </p:cNvPr>
          <p:cNvSpPr txBox="1"/>
          <p:nvPr/>
        </p:nvSpPr>
        <p:spPr>
          <a:xfrm rot="20129383">
            <a:off x="6069294" y="975704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0F94D93-7B21-00DB-2D46-9942D10D3483}"/>
              </a:ext>
            </a:extLst>
          </p:cNvPr>
          <p:cNvSpPr/>
          <p:nvPr/>
        </p:nvSpPr>
        <p:spPr>
          <a:xfrm>
            <a:off x="19604071" y="70096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8E10D12-54F3-A1F5-75E6-81A141B215BC}"/>
              </a:ext>
            </a:extLst>
          </p:cNvPr>
          <p:cNvSpPr/>
          <p:nvPr/>
        </p:nvSpPr>
        <p:spPr>
          <a:xfrm>
            <a:off x="8259845" y="871508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17803F7-C9BC-D669-C421-DA5CDD629F5D}"/>
              </a:ext>
            </a:extLst>
          </p:cNvPr>
          <p:cNvSpPr/>
          <p:nvPr/>
        </p:nvSpPr>
        <p:spPr>
          <a:xfrm>
            <a:off x="23478252" y="770336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57C29A4-16B3-3D8B-771A-52A54B359908}"/>
                  </a:ext>
                </a:extLst>
              </p:cNvPr>
              <p:cNvSpPr txBox="1"/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57C29A4-16B3-3D8B-771A-52A54B359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34AAD51-67A0-BB6D-E84A-26BEF33A21A7}"/>
                  </a:ext>
                </a:extLst>
              </p:cNvPr>
              <p:cNvSpPr txBox="1"/>
              <p:nvPr/>
            </p:nvSpPr>
            <p:spPr>
              <a:xfrm>
                <a:off x="12639997" y="7603924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34AAD51-67A0-BB6D-E84A-26BEF33A2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9997" y="7603924"/>
                <a:ext cx="1509102" cy="830997"/>
              </a:xfrm>
              <a:prstGeom prst="rect">
                <a:avLst/>
              </a:prstGeom>
              <a:blipFill>
                <a:blip r:embed="rId8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48F376-CF15-B00E-0601-08FB2802897C}"/>
                  </a:ext>
                </a:extLst>
              </p:cNvPr>
              <p:cNvSpPr txBox="1"/>
              <p:nvPr/>
            </p:nvSpPr>
            <p:spPr>
              <a:xfrm>
                <a:off x="19767630" y="7213351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48F376-CF15-B00E-0601-08FB28028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7630" y="7213351"/>
                <a:ext cx="1068597" cy="923330"/>
              </a:xfrm>
              <a:prstGeom prst="rect">
                <a:avLst/>
              </a:prstGeom>
              <a:blipFill>
                <a:blip r:embed="rId9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D34B891-EA6F-D51F-E312-CA2552A654C2}"/>
                  </a:ext>
                </a:extLst>
              </p:cNvPr>
              <p:cNvSpPr txBox="1"/>
              <p:nvPr/>
            </p:nvSpPr>
            <p:spPr>
              <a:xfrm>
                <a:off x="23443921" y="7956968"/>
                <a:ext cx="143666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D34B891-EA6F-D51F-E312-CA2552A65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3921" y="7956968"/>
                <a:ext cx="1436665" cy="830997"/>
              </a:xfrm>
              <a:prstGeom prst="rect">
                <a:avLst/>
              </a:prstGeom>
              <a:blipFill>
                <a:blip r:embed="rId10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A49E55-B25C-4A27-81E1-FBA807C20D1B}"/>
              </a:ext>
            </a:extLst>
          </p:cNvPr>
          <p:cNvSpPr/>
          <p:nvPr/>
        </p:nvSpPr>
        <p:spPr>
          <a:xfrm>
            <a:off x="36831476" y="1085590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9245DC9-B21D-FEF2-7F80-2BED81AC0C23}"/>
                  </a:ext>
                </a:extLst>
              </p:cNvPr>
              <p:cNvSpPr txBox="1"/>
              <p:nvPr/>
            </p:nvSpPr>
            <p:spPr>
              <a:xfrm>
                <a:off x="19022269" y="4963989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9245DC9-B21D-FEF2-7F80-2BED81AC0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2269" y="4963989"/>
                <a:ext cx="2589148" cy="923330"/>
              </a:xfrm>
              <a:prstGeom prst="rect">
                <a:avLst/>
              </a:prstGeom>
              <a:blipFill>
                <a:blip r:embed="rId11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66882C1-7670-07E5-DB47-D5D9B1153CE2}"/>
              </a:ext>
            </a:extLst>
          </p:cNvPr>
          <p:cNvCxnSpPr>
            <a:cxnSpLocks/>
            <a:stCxn id="36" idx="0"/>
            <a:endCxn id="49" idx="2"/>
          </p:cNvCxnSpPr>
          <p:nvPr/>
        </p:nvCxnSpPr>
        <p:spPr>
          <a:xfrm flipV="1">
            <a:off x="20301929" y="5887319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Arc 50">
            <a:extLst>
              <a:ext uri="{FF2B5EF4-FFF2-40B4-BE49-F238E27FC236}">
                <a16:creationId xmlns:a16="http://schemas.microsoft.com/office/drawing/2014/main" id="{7C44E3B7-19C1-209C-5ED9-BBBE0C16D087}"/>
              </a:ext>
            </a:extLst>
          </p:cNvPr>
          <p:cNvSpPr/>
          <p:nvPr/>
        </p:nvSpPr>
        <p:spPr>
          <a:xfrm rot="12795793">
            <a:off x="19862566" y="4920051"/>
            <a:ext cx="6431721" cy="3131614"/>
          </a:xfrm>
          <a:prstGeom prst="arc">
            <a:avLst>
              <a:gd name="adj1" fmla="val 14987635"/>
              <a:gd name="adj2" fmla="val 20137106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8177B21-94FF-7CF2-C932-D040146FEDAD}"/>
              </a:ext>
            </a:extLst>
          </p:cNvPr>
          <p:cNvCxnSpPr>
            <a:cxnSpLocks/>
          </p:cNvCxnSpPr>
          <p:nvPr/>
        </p:nvCxnSpPr>
        <p:spPr>
          <a:xfrm flipV="1">
            <a:off x="35358542" y="1169858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A5839E7-8BD0-053D-83AA-E44635B98D86}"/>
              </a:ext>
            </a:extLst>
          </p:cNvPr>
          <p:cNvSpPr/>
          <p:nvPr/>
        </p:nvSpPr>
        <p:spPr>
          <a:xfrm>
            <a:off x="40956352" y="1085590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BEE545C-FEFE-1F72-7424-1A32AD65BBBB}"/>
              </a:ext>
            </a:extLst>
          </p:cNvPr>
          <p:cNvCxnSpPr>
            <a:cxnSpLocks/>
          </p:cNvCxnSpPr>
          <p:nvPr/>
        </p:nvCxnSpPr>
        <p:spPr>
          <a:xfrm flipV="1">
            <a:off x="39481966" y="1170240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9BD7533-39BA-B992-3C24-21E19562AD45}"/>
              </a:ext>
            </a:extLst>
          </p:cNvPr>
          <p:cNvCxnSpPr>
            <a:cxnSpLocks/>
          </p:cNvCxnSpPr>
          <p:nvPr/>
        </p:nvCxnSpPr>
        <p:spPr>
          <a:xfrm flipH="1">
            <a:off x="39481966" y="1136766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602A139-D282-BA4B-79A1-55FD1A7654B8}"/>
              </a:ext>
            </a:extLst>
          </p:cNvPr>
          <p:cNvCxnSpPr>
            <a:cxnSpLocks/>
          </p:cNvCxnSpPr>
          <p:nvPr/>
        </p:nvCxnSpPr>
        <p:spPr>
          <a:xfrm flipH="1">
            <a:off x="35358549" y="1137225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466FFCA7-8215-A24E-46D0-B505C10DBE2A}"/>
              </a:ext>
            </a:extLst>
          </p:cNvPr>
          <p:cNvSpPr/>
          <p:nvPr/>
        </p:nvSpPr>
        <p:spPr>
          <a:xfrm>
            <a:off x="33974558" y="1077730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92001C1-26BD-2020-525A-4BCB40D3AEB0}"/>
                  </a:ext>
                </a:extLst>
              </p:cNvPr>
              <p:cNvSpPr txBox="1"/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92001C1-26BD-2020-525A-4BCB40D3A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blipFill>
                <a:blip r:embed="rId12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558D3E3-2EC9-297D-946F-FE4A0FAE66CE}"/>
              </a:ext>
            </a:extLst>
          </p:cNvPr>
          <p:cNvCxnSpPr>
            <a:cxnSpLocks/>
          </p:cNvCxnSpPr>
          <p:nvPr/>
        </p:nvCxnSpPr>
        <p:spPr>
          <a:xfrm>
            <a:off x="32214165" y="11681255"/>
            <a:ext cx="1801957" cy="23781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A2C7FA4-276B-055D-28A4-36872AA9B20A}"/>
                  </a:ext>
                </a:extLst>
              </p:cNvPr>
              <p:cNvSpPr txBox="1"/>
              <p:nvPr/>
            </p:nvSpPr>
            <p:spPr>
              <a:xfrm>
                <a:off x="30145314" y="8587071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4A2C7FA4-276B-055D-28A4-36872AA9B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5314" y="8587071"/>
                <a:ext cx="2589148" cy="923330"/>
              </a:xfrm>
              <a:prstGeom prst="rect">
                <a:avLst/>
              </a:prstGeom>
              <a:blipFill>
                <a:blip r:embed="rId13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Arc 91">
            <a:extLst>
              <a:ext uri="{FF2B5EF4-FFF2-40B4-BE49-F238E27FC236}">
                <a16:creationId xmlns:a16="http://schemas.microsoft.com/office/drawing/2014/main" id="{02AD986C-16C0-4531-586F-3DB8A9230934}"/>
              </a:ext>
            </a:extLst>
          </p:cNvPr>
          <p:cNvSpPr/>
          <p:nvPr/>
        </p:nvSpPr>
        <p:spPr>
          <a:xfrm rot="12731579">
            <a:off x="30921389" y="9618984"/>
            <a:ext cx="8169503" cy="2687867"/>
          </a:xfrm>
          <a:prstGeom prst="arc">
            <a:avLst>
              <a:gd name="adj1" fmla="val 17973777"/>
              <a:gd name="adj2" fmla="val 2097580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7231C98-CEC4-B26B-DBCD-786776108366}"/>
              </a:ext>
            </a:extLst>
          </p:cNvPr>
          <p:cNvCxnSpPr>
            <a:cxnSpLocks/>
            <a:stCxn id="69" idx="2"/>
          </p:cNvCxnSpPr>
          <p:nvPr/>
        </p:nvCxnSpPr>
        <p:spPr>
          <a:xfrm flipH="1" flipV="1">
            <a:off x="31717628" y="9431504"/>
            <a:ext cx="2256930" cy="204459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CCB47FF9-02F6-9410-C957-7CAB1DA4E328}"/>
              </a:ext>
            </a:extLst>
          </p:cNvPr>
          <p:cNvSpPr/>
          <p:nvPr/>
        </p:nvSpPr>
        <p:spPr>
          <a:xfrm>
            <a:off x="30746122" y="9002130"/>
            <a:ext cx="486193" cy="5082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DF8103A-F774-C781-C905-B88D90850231}"/>
              </a:ext>
            </a:extLst>
          </p:cNvPr>
          <p:cNvCxnSpPr>
            <a:cxnSpLocks/>
          </p:cNvCxnSpPr>
          <p:nvPr/>
        </p:nvCxnSpPr>
        <p:spPr>
          <a:xfrm flipV="1">
            <a:off x="31640742" y="9704476"/>
            <a:ext cx="0" cy="106110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Oval 96">
            <a:extLst>
              <a:ext uri="{FF2B5EF4-FFF2-40B4-BE49-F238E27FC236}">
                <a16:creationId xmlns:a16="http://schemas.microsoft.com/office/drawing/2014/main" id="{FF4AB9CD-AA6E-2C81-D7DB-D6746B4AB74E}"/>
              </a:ext>
            </a:extLst>
          </p:cNvPr>
          <p:cNvSpPr/>
          <p:nvPr/>
        </p:nvSpPr>
        <p:spPr>
          <a:xfrm>
            <a:off x="27213703" y="888563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9BD32B2-49B9-E718-CE3D-21611918A714}"/>
                  </a:ext>
                </a:extLst>
              </p:cNvPr>
              <p:cNvSpPr txBox="1"/>
              <p:nvPr/>
            </p:nvSpPr>
            <p:spPr>
              <a:xfrm>
                <a:off x="27377262" y="9122763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9BD32B2-49B9-E718-CE3D-21611918A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7262" y="9122763"/>
                <a:ext cx="1068597" cy="923330"/>
              </a:xfrm>
              <a:prstGeom prst="rect">
                <a:avLst/>
              </a:prstGeom>
              <a:blipFill>
                <a:blip r:embed="rId14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>
            <a:extLst>
              <a:ext uri="{FF2B5EF4-FFF2-40B4-BE49-F238E27FC236}">
                <a16:creationId xmlns:a16="http://schemas.microsoft.com/office/drawing/2014/main" id="{39ABCB2B-44D2-74AD-69D4-F23B78F3C0D7}"/>
              </a:ext>
            </a:extLst>
          </p:cNvPr>
          <p:cNvSpPr/>
          <p:nvPr/>
        </p:nvSpPr>
        <p:spPr>
          <a:xfrm rot="1046389">
            <a:off x="21099190" y="8768888"/>
            <a:ext cx="8412339" cy="1454464"/>
          </a:xfrm>
          <a:prstGeom prst="arc">
            <a:avLst>
              <a:gd name="adj1" fmla="val 13563127"/>
              <a:gd name="adj2" fmla="val 2041946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01276CB0-56E5-8661-E2E9-F395B3F78134}"/>
              </a:ext>
            </a:extLst>
          </p:cNvPr>
          <p:cNvSpPr/>
          <p:nvPr/>
        </p:nvSpPr>
        <p:spPr>
          <a:xfrm rot="1515262">
            <a:off x="24709497" y="10150440"/>
            <a:ext cx="8412339" cy="1454464"/>
          </a:xfrm>
          <a:prstGeom prst="arc">
            <a:avLst>
              <a:gd name="adj1" fmla="val 13391276"/>
              <a:gd name="adj2" fmla="val 2051694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B96BE30-4703-1A9F-2E0C-8E1338675E16}"/>
                  </a:ext>
                </a:extLst>
              </p:cNvPr>
              <p:cNvSpPr txBox="1"/>
              <p:nvPr/>
            </p:nvSpPr>
            <p:spPr>
              <a:xfrm>
                <a:off x="22888992" y="5664177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B96BE30-4703-1A9F-2E0C-8E1338675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8992" y="5664177"/>
                <a:ext cx="2589148" cy="923330"/>
              </a:xfrm>
              <a:prstGeom prst="rect">
                <a:avLst/>
              </a:prstGeom>
              <a:blipFill>
                <a:blip r:embed="rId1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7C5B116-2847-962A-8DAF-F9F829DFDE14}"/>
              </a:ext>
            </a:extLst>
          </p:cNvPr>
          <p:cNvCxnSpPr>
            <a:cxnSpLocks/>
          </p:cNvCxnSpPr>
          <p:nvPr/>
        </p:nvCxnSpPr>
        <p:spPr>
          <a:xfrm flipV="1">
            <a:off x="24168652" y="6581020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Arc 102">
            <a:extLst>
              <a:ext uri="{FF2B5EF4-FFF2-40B4-BE49-F238E27FC236}">
                <a16:creationId xmlns:a16="http://schemas.microsoft.com/office/drawing/2014/main" id="{2D5700C3-8DFB-1D51-7780-785784473AB6}"/>
              </a:ext>
            </a:extLst>
          </p:cNvPr>
          <p:cNvSpPr/>
          <p:nvPr/>
        </p:nvSpPr>
        <p:spPr>
          <a:xfrm rot="13086714">
            <a:off x="23614550" y="5945154"/>
            <a:ext cx="7084547" cy="3341549"/>
          </a:xfrm>
          <a:prstGeom prst="arc">
            <a:avLst>
              <a:gd name="adj1" fmla="val 15753364"/>
              <a:gd name="adj2" fmla="val 2042565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CCB2F06-A98D-FB9E-3426-005FD027ABAE}"/>
                  </a:ext>
                </a:extLst>
              </p:cNvPr>
              <p:cNvSpPr txBox="1"/>
              <p:nvPr/>
            </p:nvSpPr>
            <p:spPr>
              <a:xfrm>
                <a:off x="26629316" y="6840466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7CCB2F06-A98D-FB9E-3426-005FD027A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9316" y="6840466"/>
                <a:ext cx="2589148" cy="923330"/>
              </a:xfrm>
              <a:prstGeom prst="rect">
                <a:avLst/>
              </a:prstGeom>
              <a:blipFill>
                <a:blip r:embed="rId16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D63F73E6-9C91-FFCF-1556-547E8F54B2D4}"/>
              </a:ext>
            </a:extLst>
          </p:cNvPr>
          <p:cNvCxnSpPr>
            <a:cxnSpLocks/>
          </p:cNvCxnSpPr>
          <p:nvPr/>
        </p:nvCxnSpPr>
        <p:spPr>
          <a:xfrm flipV="1">
            <a:off x="27908976" y="7757309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Arc 105">
            <a:extLst>
              <a:ext uri="{FF2B5EF4-FFF2-40B4-BE49-F238E27FC236}">
                <a16:creationId xmlns:a16="http://schemas.microsoft.com/office/drawing/2014/main" id="{4971E9B8-8020-D375-0065-1E89F3FBE9C1}"/>
              </a:ext>
            </a:extLst>
          </p:cNvPr>
          <p:cNvSpPr/>
          <p:nvPr/>
        </p:nvSpPr>
        <p:spPr>
          <a:xfrm rot="13086714">
            <a:off x="27303032" y="7427139"/>
            <a:ext cx="8508100" cy="3802397"/>
          </a:xfrm>
          <a:prstGeom prst="arc">
            <a:avLst>
              <a:gd name="adj1" fmla="val 16384429"/>
              <a:gd name="adj2" fmla="val 20807319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BFAF2A4E-DE07-9D98-5266-4061B46D8EF4}"/>
              </a:ext>
            </a:extLst>
          </p:cNvPr>
          <p:cNvCxnSpPr>
            <a:cxnSpLocks/>
            <a:stCxn id="69" idx="2"/>
            <a:endCxn id="30" idx="6"/>
          </p:cNvCxnSpPr>
          <p:nvPr/>
        </p:nvCxnSpPr>
        <p:spPr>
          <a:xfrm flipH="1" flipV="1">
            <a:off x="32263649" y="11464374"/>
            <a:ext cx="1710909" cy="1172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106F75D-CBFC-074F-F9DD-DD01342D0C68}"/>
              </a:ext>
            </a:extLst>
          </p:cNvPr>
          <p:cNvCxnSpPr>
            <a:cxnSpLocks/>
          </p:cNvCxnSpPr>
          <p:nvPr/>
        </p:nvCxnSpPr>
        <p:spPr>
          <a:xfrm>
            <a:off x="31370243" y="9635426"/>
            <a:ext cx="0" cy="117190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4DE1B3EA-B003-ABE2-4055-5D0801E1D5F4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28129998" y="7728387"/>
            <a:ext cx="2942334" cy="3241865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B979391C-D9DB-915F-92DF-700D4FD2D26A}"/>
                  </a:ext>
                </a:extLst>
              </p:cNvPr>
              <p:cNvSpPr txBox="1"/>
              <p:nvPr/>
            </p:nvSpPr>
            <p:spPr>
              <a:xfrm>
                <a:off x="36877688" y="11086330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B979391C-D9DB-915F-92DF-700D4FD2D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7688" y="11086330"/>
                <a:ext cx="2568910" cy="769441"/>
              </a:xfrm>
              <a:prstGeom prst="rect">
                <a:avLst/>
              </a:prstGeom>
              <a:blipFill>
                <a:blip r:embed="rId17"/>
                <a:stretch>
                  <a:fillRect l="-8824" t="-16393" r="-12745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313AE4D4-2621-D6A1-C644-F6012C8B59DD}"/>
                  </a:ext>
                </a:extLst>
              </p:cNvPr>
              <p:cNvSpPr txBox="1"/>
              <p:nvPr/>
            </p:nvSpPr>
            <p:spPr>
              <a:xfrm>
                <a:off x="41067717" y="11085513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313AE4D4-2621-D6A1-C644-F6012C8B5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7717" y="11085513"/>
                <a:ext cx="1289538" cy="769441"/>
              </a:xfrm>
              <a:prstGeom prst="rect">
                <a:avLst/>
              </a:prstGeom>
              <a:blipFill>
                <a:blip r:embed="rId18"/>
                <a:stretch>
                  <a:fillRect t="-14516" r="-7767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5E187F8E-435D-F949-44D0-9F06CA49C5B9}"/>
              </a:ext>
            </a:extLst>
          </p:cNvPr>
          <p:cNvCxnSpPr>
            <a:cxnSpLocks/>
          </p:cNvCxnSpPr>
          <p:nvPr/>
        </p:nvCxnSpPr>
        <p:spPr>
          <a:xfrm flipH="1">
            <a:off x="13510975" y="14426125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AEDC802F-5CD6-88FA-7DD6-FFF73F960F96}"/>
              </a:ext>
            </a:extLst>
          </p:cNvPr>
          <p:cNvSpPr txBox="1"/>
          <p:nvPr/>
        </p:nvSpPr>
        <p:spPr>
          <a:xfrm>
            <a:off x="16392588" y="14041406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7F3480F-C1DC-33D5-1A40-E0CE46E7DE18}"/>
              </a:ext>
            </a:extLst>
          </p:cNvPr>
          <p:cNvCxnSpPr>
            <a:cxnSpLocks/>
          </p:cNvCxnSpPr>
          <p:nvPr/>
        </p:nvCxnSpPr>
        <p:spPr>
          <a:xfrm>
            <a:off x="13510672" y="12034535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72F37FD0-4B71-13B3-E980-EB66BE9560B7}"/>
              </a:ext>
            </a:extLst>
          </p:cNvPr>
          <p:cNvSpPr txBox="1"/>
          <p:nvPr/>
        </p:nvSpPr>
        <p:spPr>
          <a:xfrm>
            <a:off x="16392588" y="11649815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Step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6C3CDC45-90DA-4D52-6E87-DEAF62ED9EC8}"/>
              </a:ext>
            </a:extLst>
          </p:cNvPr>
          <p:cNvCxnSpPr>
            <a:cxnSpLocks/>
          </p:cNvCxnSpPr>
          <p:nvPr/>
        </p:nvCxnSpPr>
        <p:spPr>
          <a:xfrm>
            <a:off x="13510672" y="13228187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CDD3E635-B735-CFD5-2730-04C83C48D8C8}"/>
                  </a:ext>
                </a:extLst>
              </p:cNvPr>
              <p:cNvSpPr txBox="1"/>
              <p:nvPr/>
            </p:nvSpPr>
            <p:spPr>
              <a:xfrm>
                <a:off x="16392588" y="12843467"/>
                <a:ext cx="93901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or reward model</a:t>
                </a:r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CDD3E635-B735-CFD5-2730-04C83C48D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2588" y="12843467"/>
                <a:ext cx="9390108" cy="923330"/>
              </a:xfrm>
              <a:prstGeom prst="rect">
                <a:avLst/>
              </a:prstGeom>
              <a:blipFill>
                <a:blip r:embed="rId19"/>
                <a:stretch>
                  <a:fillRect l="-3378" t="-17808" b="-38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6" name="Graphic 135">
            <a:extLst>
              <a:ext uri="{FF2B5EF4-FFF2-40B4-BE49-F238E27FC236}">
                <a16:creationId xmlns:a16="http://schemas.microsoft.com/office/drawing/2014/main" id="{A8B678A0-6D23-C39A-728C-F6E8378BD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390130" y="15172484"/>
            <a:ext cx="952490" cy="952490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628497C2-1F7D-AF35-E8A4-7F9C7A26A564}"/>
              </a:ext>
            </a:extLst>
          </p:cNvPr>
          <p:cNvSpPr txBox="1"/>
          <p:nvPr/>
        </p:nvSpPr>
        <p:spPr>
          <a:xfrm>
            <a:off x="16392587" y="15264008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C93081EF-81F8-9363-1E11-A574B4AAA583}"/>
              </a:ext>
            </a:extLst>
          </p:cNvPr>
          <p:cNvSpPr/>
          <p:nvPr/>
        </p:nvSpPr>
        <p:spPr>
          <a:xfrm>
            <a:off x="27213241" y="7217123"/>
            <a:ext cx="486193" cy="5082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Graphic 92">
            <a:extLst>
              <a:ext uri="{FF2B5EF4-FFF2-40B4-BE49-F238E27FC236}">
                <a16:creationId xmlns:a16="http://schemas.microsoft.com/office/drawing/2014/main" id="{97F2F0C6-DC57-B6CB-9E4F-AE2EF891F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6109830" y="8744343"/>
            <a:ext cx="902523" cy="902523"/>
          </a:xfrm>
          <a:prstGeom prst="rect">
            <a:avLst/>
          </a:prstGeom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0E5A5837-9863-0609-4039-974E31D26C73}"/>
              </a:ext>
            </a:extLst>
          </p:cNvPr>
          <p:cNvSpPr txBox="1"/>
          <p:nvPr/>
        </p:nvSpPr>
        <p:spPr>
          <a:xfrm>
            <a:off x="30175625" y="6940176"/>
            <a:ext cx="3785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K=2</a:t>
            </a:r>
            <a:endParaRPr lang="en-CN" sz="7200" dirty="0">
              <a:solidFill>
                <a:srgbClr val="FF0000"/>
              </a:solidFill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93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3" grpId="0" animBg="1"/>
      <p:bldP spid="14" grpId="0" animBg="1"/>
      <p:bldP spid="19" grpId="0" animBg="1"/>
      <p:bldP spid="20" grpId="0" animBg="1"/>
      <p:bldP spid="30" grpId="0" animBg="1"/>
      <p:bldP spid="31" grpId="0"/>
      <p:bldP spid="32" grpId="0" animBg="1"/>
      <p:bldP spid="35" grpId="0" animBg="1"/>
      <p:bldP spid="36" grpId="0" animBg="1"/>
      <p:bldP spid="37" grpId="0" animBg="1"/>
      <p:bldP spid="38" grpId="0" animBg="1"/>
      <p:bldP spid="44" grpId="0"/>
      <p:bldP spid="45" grpId="0"/>
      <p:bldP spid="46" grpId="0"/>
      <p:bldP spid="47" grpId="0"/>
      <p:bldP spid="48" grpId="0" animBg="1"/>
      <p:bldP spid="49" grpId="0"/>
      <p:bldP spid="51" grpId="0" animBg="1"/>
      <p:bldP spid="53" grpId="0" animBg="1"/>
      <p:bldP spid="69" grpId="0" animBg="1"/>
      <p:bldP spid="70" grpId="0"/>
      <p:bldP spid="88" grpId="0"/>
      <p:bldP spid="92" grpId="0" animBg="1"/>
      <p:bldP spid="95" grpId="0" animBg="1"/>
      <p:bldP spid="97" grpId="0" animBg="1"/>
      <p:bldP spid="98" grpId="0"/>
      <p:bldP spid="99" grpId="0" animBg="1"/>
      <p:bldP spid="100" grpId="0" animBg="1"/>
      <p:bldP spid="101" grpId="0"/>
      <p:bldP spid="103" grpId="0" animBg="1"/>
      <p:bldP spid="104" grpId="0"/>
      <p:bldP spid="106" grpId="0" animBg="1"/>
      <p:bldP spid="114" grpId="0"/>
      <p:bldP spid="118" grpId="0"/>
      <p:bldP spid="140" grpId="0" animBg="1"/>
      <p:bldP spid="1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C9B64F-E203-9E85-7FA1-A1DA8013F396}"/>
              </a:ext>
            </a:extLst>
          </p:cNvPr>
          <p:cNvSpPr txBox="1"/>
          <p:nvPr/>
        </p:nvSpPr>
        <p:spPr>
          <a:xfrm>
            <a:off x="8189443" y="7466433"/>
            <a:ext cx="6075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ReFL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970AA5-90F0-44B5-1061-A454E03272AE}"/>
              </a:ext>
            </a:extLst>
          </p:cNvPr>
          <p:cNvSpPr txBox="1"/>
          <p:nvPr/>
        </p:nvSpPr>
        <p:spPr>
          <a:xfrm>
            <a:off x="8189443" y="10999559"/>
            <a:ext cx="6075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DRaFT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-LV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A2A2E-C4B0-CE2E-4A61-A5FEC8AA8EDE}"/>
              </a:ext>
            </a:extLst>
          </p:cNvPr>
          <p:cNvSpPr txBox="1"/>
          <p:nvPr/>
        </p:nvSpPr>
        <p:spPr>
          <a:xfrm>
            <a:off x="8189443" y="14532685"/>
            <a:ext cx="6075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DRaFT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-K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BC627AC-A71C-E364-7F30-B1B1AABDFE92}"/>
              </a:ext>
            </a:extLst>
          </p:cNvPr>
          <p:cNvSpPr/>
          <p:nvPr/>
        </p:nvSpPr>
        <p:spPr>
          <a:xfrm>
            <a:off x="14691360" y="7466433"/>
            <a:ext cx="1524000" cy="8635912"/>
          </a:xfrm>
          <a:prstGeom prst="rightBrace">
            <a:avLst/>
          </a:prstGeom>
          <a:ln w="1079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B28754-6A63-8EB0-4CE0-B1635C4D761F}"/>
              </a:ext>
            </a:extLst>
          </p:cNvPr>
          <p:cNvSpPr txBox="1"/>
          <p:nvPr/>
        </p:nvSpPr>
        <p:spPr>
          <a:xfrm>
            <a:off x="16581119" y="9036093"/>
            <a:ext cx="2067109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Sidestep memory and gradient explosion by training only the late steps</a:t>
            </a:r>
            <a:endParaRPr lang="en-CN" sz="115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24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7B5DDF1-2228-32D7-39CB-99B4E81EBFDE}"/>
              </a:ext>
            </a:extLst>
          </p:cNvPr>
          <p:cNvSpPr txBox="1"/>
          <p:nvPr/>
        </p:nvSpPr>
        <p:spPr>
          <a:xfrm>
            <a:off x="1851132" y="1373587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Image layout is determined in early generation steps: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50106C-5EB6-709A-C27C-C0436EF85451}"/>
              </a:ext>
            </a:extLst>
          </p:cNvPr>
          <p:cNvSpPr txBox="1"/>
          <p:nvPr/>
        </p:nvSpPr>
        <p:spPr>
          <a:xfrm>
            <a:off x="-6" y="22311608"/>
            <a:ext cx="431085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Liang, </a:t>
            </a:r>
            <a:r>
              <a:rPr lang="en-US" sz="3500" dirty="0" err="1"/>
              <a:t>Zhanhao</a:t>
            </a:r>
            <a:r>
              <a:rPr lang="en-US" sz="3500" dirty="0"/>
              <a:t>, et al. "Aesthetic post-training diffusion models from generic preferences with step-by-step preference optimization." Proceedings of the IEEE/CVF Conference on Computer Vision and Pattern Recognition. 2025.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2C6CFE93-234B-4E33-F919-7283365F1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879" y="5916423"/>
            <a:ext cx="694944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98C7949A-2BD8-D8C4-F058-9E66299DF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879" y="12865863"/>
            <a:ext cx="694944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661B5-D559-2FA8-A581-05B18A4A7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4299" y="5916423"/>
            <a:ext cx="6949440" cy="6949440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20806D83-3AC6-2EED-6B61-CFC25BDE1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8279" y="12865863"/>
            <a:ext cx="694944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223E5A-C7B9-6E60-52DD-3FD6CABB95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77719" y="5916423"/>
            <a:ext cx="6949440" cy="6949440"/>
          </a:xfrm>
          <a:prstGeom prst="rect">
            <a:avLst/>
          </a:prstGeom>
        </p:spPr>
      </p:pic>
      <p:pic>
        <p:nvPicPr>
          <p:cNvPr id="14" name="Picture 18">
            <a:extLst>
              <a:ext uri="{FF2B5EF4-FFF2-40B4-BE49-F238E27FC236}">
                <a16:creationId xmlns:a16="http://schemas.microsoft.com/office/drawing/2014/main" id="{02B56FBE-DD8C-8677-DDCE-2D29317DD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679" y="12842621"/>
            <a:ext cx="694944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4DB73E-7C11-769B-9E7E-B9FC3EBDB1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61139" y="5916423"/>
            <a:ext cx="6949440" cy="69494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9DD45D-54A1-AEBE-67AF-3EED2CEFA8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95119" y="12854242"/>
            <a:ext cx="6949440" cy="69494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A48747-01FD-4E82-50E0-D30C9DB8C3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44559" y="5916423"/>
            <a:ext cx="6949440" cy="69494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93C434-BB40-19A6-2C7D-4EC71915DC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244559" y="12865863"/>
            <a:ext cx="6949440" cy="6949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E70BCF9-7A4F-9F2A-C73C-2B76ADC08A2D}"/>
              </a:ext>
            </a:extLst>
          </p:cNvPr>
          <p:cNvSpPr txBox="1"/>
          <p:nvPr/>
        </p:nvSpPr>
        <p:spPr>
          <a:xfrm>
            <a:off x="5177172" y="4203020"/>
            <a:ext cx="52168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latin typeface="OPTIMISTIC DM LIGHT 95" pitchFamily="2" charset="0"/>
                <a:cs typeface="OPTIMISTIC DM LIGHT 95" pitchFamily="2" charset="0"/>
              </a:rPr>
              <a:t>Step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2C98D-E7D5-EFCD-0F50-A8E7D46B7EA5}"/>
              </a:ext>
            </a:extLst>
          </p:cNvPr>
          <p:cNvSpPr txBox="1"/>
          <p:nvPr/>
        </p:nvSpPr>
        <p:spPr>
          <a:xfrm>
            <a:off x="12454615" y="4203020"/>
            <a:ext cx="4696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latin typeface="OPTIMISTIC DM LIGHT 95" pitchFamily="2" charset="0"/>
                <a:cs typeface="OPTIMISTIC DM LIGHT 95" pitchFamily="2" charset="0"/>
              </a:rPr>
              <a:t>Step 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991269-8A5B-6E34-DA52-D00D3C7C192B}"/>
              </a:ext>
            </a:extLst>
          </p:cNvPr>
          <p:cNvSpPr txBox="1"/>
          <p:nvPr/>
        </p:nvSpPr>
        <p:spPr>
          <a:xfrm>
            <a:off x="19384929" y="4203020"/>
            <a:ext cx="4696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latin typeface="OPTIMISTIC DM LIGHT 95" pitchFamily="2" charset="0"/>
                <a:cs typeface="OPTIMISTIC DM LIGHT 95" pitchFamily="2" charset="0"/>
              </a:rPr>
              <a:t>Step 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7E91DE-DC96-0996-2D51-F637FE5925FC}"/>
              </a:ext>
            </a:extLst>
          </p:cNvPr>
          <p:cNvSpPr txBox="1"/>
          <p:nvPr/>
        </p:nvSpPr>
        <p:spPr>
          <a:xfrm>
            <a:off x="26275220" y="4203020"/>
            <a:ext cx="49021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latin typeface="OPTIMISTIC DM LIGHT 95" pitchFamily="2" charset="0"/>
                <a:cs typeface="OPTIMISTIC DM LIGHT 95" pitchFamily="2" charset="0"/>
              </a:rPr>
              <a:t>Step 40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D74AD4-487C-534C-3E82-E623D299DFE0}"/>
              </a:ext>
            </a:extLst>
          </p:cNvPr>
          <p:cNvSpPr txBox="1"/>
          <p:nvPr/>
        </p:nvSpPr>
        <p:spPr>
          <a:xfrm>
            <a:off x="33110850" y="4203020"/>
            <a:ext cx="5216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latin typeface="OPTIMISTIC DM LIGHT 95" pitchFamily="2" charset="0"/>
                <a:cs typeface="OPTIMISTIC DM LIGHT 95" pitchFamily="2" charset="0"/>
              </a:rPr>
              <a:t>Step 50</a:t>
            </a:r>
          </a:p>
        </p:txBody>
      </p:sp>
    </p:spTree>
    <p:extLst>
      <p:ext uri="{BB962C8B-B14F-4D97-AF65-F5344CB8AC3E}">
        <p14:creationId xmlns:p14="http://schemas.microsoft.com/office/powerpoint/2010/main" val="260685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7DA4-273B-5047-3698-AD031E449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C85AA0-8C08-DEEA-58F5-3841AC64DB75}"/>
              </a:ext>
            </a:extLst>
          </p:cNvPr>
          <p:cNvSpPr txBox="1"/>
          <p:nvPr/>
        </p:nvSpPr>
        <p:spPr>
          <a:xfrm>
            <a:off x="1851138" y="9255284"/>
            <a:ext cx="394062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How to Fine-Tune Early Generation Steps?</a:t>
            </a:r>
            <a:endParaRPr lang="en-US" sz="13800" dirty="0">
              <a:latin typeface="OPTIMISTIC DM LIGHT 95" pitchFamily="2" charset="0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50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CF23A-F960-8259-BBA3-CC45F63C1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EF821B-2787-CFE4-1F14-CAB7C8A57CD5}"/>
                  </a:ext>
                </a:extLst>
              </p:cNvPr>
              <p:cNvSpPr txBox="1"/>
              <p:nvPr/>
            </p:nvSpPr>
            <p:spPr>
              <a:xfrm>
                <a:off x="23726676" y="2133257"/>
                <a:ext cx="19583400" cy="3789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8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8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sSup>
                            <m:sSupPr>
                              <m:ctrlP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80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8000" i="1">
                                                  <a:solidFill>
                                                    <a:schemeClr val="bg1">
                                                      <a:lumMod val="5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sz="8000" i="1">
                                          <a:solidFill>
                                            <a:schemeClr val="bg1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n-US" sz="8000" i="1">
                                              <a:solidFill>
                                                <a:schemeClr val="bg1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⊺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8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∏"/>
                                  <m:ctrlP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altLang="zh-CN" sz="8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8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8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sz="8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sz="8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⊺</m:t>
                          </m:r>
                        </m:sup>
                      </m:sSup>
                      <m:f>
                        <m:fPr>
                          <m:ctrlP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80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8000" i="1" dirty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EF821B-2787-CFE4-1F14-CAB7C8A57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6676" y="2133257"/>
                <a:ext cx="19583400" cy="3789692"/>
              </a:xfrm>
              <a:prstGeom prst="rect">
                <a:avLst/>
              </a:prstGeom>
              <a:blipFill>
                <a:blip r:embed="rId3"/>
                <a:stretch>
                  <a:fillRect t="-97659" b="-161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8058D20-20B1-9FC9-4C11-1B08B22BE96F}"/>
              </a:ext>
            </a:extLst>
          </p:cNvPr>
          <p:cNvCxnSpPr>
            <a:cxnSpLocks/>
          </p:cNvCxnSpPr>
          <p:nvPr/>
        </p:nvCxnSpPr>
        <p:spPr>
          <a:xfrm flipH="1">
            <a:off x="14703671" y="14476150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B7259BBE-6B49-9615-6566-E3D58C6C3286}"/>
              </a:ext>
            </a:extLst>
          </p:cNvPr>
          <p:cNvSpPr txBox="1"/>
          <p:nvPr/>
        </p:nvSpPr>
        <p:spPr>
          <a:xfrm>
            <a:off x="17585284" y="14091431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68624-44E4-E9E2-B68B-C47CB8FB3B6C}"/>
              </a:ext>
            </a:extLst>
          </p:cNvPr>
          <p:cNvSpPr txBox="1"/>
          <p:nvPr/>
        </p:nvSpPr>
        <p:spPr>
          <a:xfrm>
            <a:off x="-59151" y="81692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DRTune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9C72F-AD7D-902A-F9FB-4B42AAA0CB89}"/>
              </a:ext>
            </a:extLst>
          </p:cNvPr>
          <p:cNvSpPr txBox="1"/>
          <p:nvPr/>
        </p:nvSpPr>
        <p:spPr>
          <a:xfrm rot="-120000">
            <a:off x="17706738" y="715476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FE8F6146-3301-8D81-B77E-DA93A0468A4B}"/>
              </a:ext>
            </a:extLst>
          </p:cNvPr>
          <p:cNvSpPr/>
          <p:nvPr/>
        </p:nvSpPr>
        <p:spPr>
          <a:xfrm rot="20300212">
            <a:off x="4586931" y="1089489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3A691E98-B611-A85C-2D3C-8011DE4E2BD8}"/>
              </a:ext>
            </a:extLst>
          </p:cNvPr>
          <p:cNvSpPr/>
          <p:nvPr/>
        </p:nvSpPr>
        <p:spPr>
          <a:xfrm rot="20033653">
            <a:off x="4997004" y="1031438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AF256092-4898-44E0-1367-16E78F6E9330}"/>
              </a:ext>
            </a:extLst>
          </p:cNvPr>
          <p:cNvSpPr/>
          <p:nvPr/>
        </p:nvSpPr>
        <p:spPr>
          <a:xfrm rot="20400000">
            <a:off x="7774937" y="9067664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1E60F26-4EBA-19E4-53A8-8A6DEA3A4292}"/>
              </a:ext>
            </a:extLst>
          </p:cNvPr>
          <p:cNvSpPr/>
          <p:nvPr/>
        </p:nvSpPr>
        <p:spPr>
          <a:xfrm rot="21152331">
            <a:off x="12163651" y="8048458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6A4F3DF-2522-F69F-81CC-8319DC801861}"/>
              </a:ext>
            </a:extLst>
          </p:cNvPr>
          <p:cNvSpPr/>
          <p:nvPr/>
        </p:nvSpPr>
        <p:spPr>
          <a:xfrm>
            <a:off x="15618953" y="7839216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8EA2FB7-5115-49DE-3C14-5BE330C208A7}"/>
              </a:ext>
            </a:extLst>
          </p:cNvPr>
          <p:cNvSpPr/>
          <p:nvPr/>
        </p:nvSpPr>
        <p:spPr>
          <a:xfrm>
            <a:off x="5080952" y="1091036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503EAE-8FFE-DDE0-D87F-9C9D016ACCCA}"/>
                  </a:ext>
                </a:extLst>
              </p:cNvPr>
              <p:cNvSpPr txBox="1"/>
              <p:nvPr/>
            </p:nvSpPr>
            <p:spPr>
              <a:xfrm>
                <a:off x="5244511" y="1114748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5400" i="1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503EAE-8FFE-DDE0-D87F-9C9D016AC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511" y="11147489"/>
                <a:ext cx="1068597" cy="923330"/>
              </a:xfrm>
              <a:prstGeom prst="rect">
                <a:avLst/>
              </a:prstGeom>
              <a:blipFill>
                <a:blip r:embed="rId4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5FAE7228-B073-F2B5-8CF1-F4CA69682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184" y="12608029"/>
            <a:ext cx="3457246" cy="34572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73A7F9D-A1B1-D88E-F65D-E16F5DE916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1204084" y="12608029"/>
            <a:ext cx="3456000" cy="3456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1BE1FBA8-9861-C869-F6AD-232439750891}"/>
              </a:ext>
            </a:extLst>
          </p:cNvPr>
          <p:cNvSpPr/>
          <p:nvPr/>
        </p:nvSpPr>
        <p:spPr>
          <a:xfrm>
            <a:off x="32239534" y="1091036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F851E0-A8E8-E00D-5A64-E47C4B2B0F39}"/>
                  </a:ext>
                </a:extLst>
              </p:cNvPr>
              <p:cNvSpPr txBox="1"/>
              <p:nvPr/>
            </p:nvSpPr>
            <p:spPr>
              <a:xfrm>
                <a:off x="32403093" y="1114748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F851E0-A8E8-E00D-5A64-E47C4B2B0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1147489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C79FF7A2-CA61-840D-DB29-E3C58E6AAE8F}"/>
              </a:ext>
            </a:extLst>
          </p:cNvPr>
          <p:cNvSpPr>
            <a:spLocks noChangeAspect="1"/>
          </p:cNvSpPr>
          <p:nvPr/>
        </p:nvSpPr>
        <p:spPr>
          <a:xfrm>
            <a:off x="14089832" y="757405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844479-1744-6DB1-C1D0-9E1EE1B26BD7}"/>
              </a:ext>
            </a:extLst>
          </p:cNvPr>
          <p:cNvSpPr txBox="1"/>
          <p:nvPr/>
        </p:nvSpPr>
        <p:spPr>
          <a:xfrm rot="20129383">
            <a:off x="7440894" y="990182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96EAA83-EB9A-F631-4F95-C55073633DED}"/>
              </a:ext>
            </a:extLst>
          </p:cNvPr>
          <p:cNvSpPr/>
          <p:nvPr/>
        </p:nvSpPr>
        <p:spPr>
          <a:xfrm>
            <a:off x="20975671" y="715443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2004BC3-71ED-C984-D911-99439A9AE2AC}"/>
              </a:ext>
            </a:extLst>
          </p:cNvPr>
          <p:cNvSpPr/>
          <p:nvPr/>
        </p:nvSpPr>
        <p:spPr>
          <a:xfrm>
            <a:off x="9631445" y="885986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6D0F9E-4F50-275A-EB2C-681860549863}"/>
                  </a:ext>
                </a:extLst>
              </p:cNvPr>
              <p:cNvSpPr txBox="1"/>
              <p:nvPr/>
            </p:nvSpPr>
            <p:spPr>
              <a:xfrm>
                <a:off x="9795004" y="909699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6D0F9E-4F50-275A-EB2C-681860549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5004" y="9096994"/>
                <a:ext cx="1068597" cy="923330"/>
              </a:xfrm>
              <a:prstGeom prst="rect">
                <a:avLst/>
              </a:prstGeom>
              <a:blipFill>
                <a:blip r:embed="rId8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B37EBA-0458-5328-BDD0-2DA0CB9C0593}"/>
                  </a:ext>
                </a:extLst>
              </p:cNvPr>
              <p:cNvSpPr txBox="1"/>
              <p:nvPr/>
            </p:nvSpPr>
            <p:spPr>
              <a:xfrm>
                <a:off x="14011597" y="7748704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B37EBA-0458-5328-BDD0-2DA0CB9C0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1597" y="7748704"/>
                <a:ext cx="1509102" cy="830997"/>
              </a:xfrm>
              <a:prstGeom prst="rect">
                <a:avLst/>
              </a:prstGeom>
              <a:blipFill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FC24D7F-2479-6662-9887-5F6354C785A3}"/>
                  </a:ext>
                </a:extLst>
              </p:cNvPr>
              <p:cNvSpPr txBox="1"/>
              <p:nvPr/>
            </p:nvSpPr>
            <p:spPr>
              <a:xfrm>
                <a:off x="21139230" y="7358131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FC24D7F-2479-6662-9887-5F6354C78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9230" y="7358131"/>
                <a:ext cx="1068597" cy="990207"/>
              </a:xfrm>
              <a:prstGeom prst="rect">
                <a:avLst/>
              </a:prstGeom>
              <a:blipFill>
                <a:blip r:embed="rId10"/>
                <a:stretch>
                  <a:fillRect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B81CC17-2B14-B1C6-DFDB-6811EE75F103}"/>
              </a:ext>
            </a:extLst>
          </p:cNvPr>
          <p:cNvSpPr/>
          <p:nvPr/>
        </p:nvSpPr>
        <p:spPr>
          <a:xfrm>
            <a:off x="35108183" y="1100068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D98FEE-FD32-535F-14DD-7F1B32EEE680}"/>
                  </a:ext>
                </a:extLst>
              </p:cNvPr>
              <p:cNvSpPr txBox="1"/>
              <p:nvPr/>
            </p:nvSpPr>
            <p:spPr>
              <a:xfrm>
                <a:off x="35148973" y="11221804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D98FEE-FD32-535F-14DD-7F1B32EEE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48973" y="11221804"/>
                <a:ext cx="2568910" cy="769441"/>
              </a:xfrm>
              <a:prstGeom prst="rect">
                <a:avLst/>
              </a:prstGeom>
              <a:blipFill>
                <a:blip r:embed="rId11"/>
                <a:stretch>
                  <a:fillRect l="-8867" t="-16129" r="-13793" b="-3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EE01667-949F-B5A3-C9B8-94AF3EA4CD59}"/>
              </a:ext>
            </a:extLst>
          </p:cNvPr>
          <p:cNvCxnSpPr>
            <a:cxnSpLocks/>
            <a:stCxn id="28" idx="0"/>
          </p:cNvCxnSpPr>
          <p:nvPr/>
        </p:nvCxnSpPr>
        <p:spPr>
          <a:xfrm flipH="1" flipV="1">
            <a:off x="10329302" y="6016808"/>
            <a:ext cx="1" cy="2843057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Arc 43">
            <a:extLst>
              <a:ext uri="{FF2B5EF4-FFF2-40B4-BE49-F238E27FC236}">
                <a16:creationId xmlns:a16="http://schemas.microsoft.com/office/drawing/2014/main" id="{C990E8E1-7129-6699-D358-D909FB3FED8F}"/>
              </a:ext>
            </a:extLst>
          </p:cNvPr>
          <p:cNvSpPr/>
          <p:nvPr/>
        </p:nvSpPr>
        <p:spPr>
          <a:xfrm rot="12921837">
            <a:off x="9945058" y="5005298"/>
            <a:ext cx="6431721" cy="3131614"/>
          </a:xfrm>
          <a:prstGeom prst="arc">
            <a:avLst>
              <a:gd name="adj1" fmla="val 13590683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0521819-727D-BA6D-46BC-2BDF2893406F}"/>
                  </a:ext>
                </a:extLst>
              </p:cNvPr>
              <p:cNvSpPr txBox="1"/>
              <p:nvPr/>
            </p:nvSpPr>
            <p:spPr>
              <a:xfrm>
                <a:off x="20393869" y="5108769"/>
                <a:ext cx="2589148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0521819-727D-BA6D-46BC-2BDF28934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3869" y="5108769"/>
                <a:ext cx="2589148" cy="1049646"/>
              </a:xfrm>
              <a:prstGeom prst="rect">
                <a:avLst/>
              </a:prstGeom>
              <a:blipFill>
                <a:blip r:embed="rId12"/>
                <a:stretch>
                  <a:fillRect b="-16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DD8B20A-828E-7F7E-9AC7-BDAE57506661}"/>
              </a:ext>
            </a:extLst>
          </p:cNvPr>
          <p:cNvCxnSpPr>
            <a:cxnSpLocks/>
            <a:stCxn id="27" idx="0"/>
            <a:endCxn id="45" idx="2"/>
          </p:cNvCxnSpPr>
          <p:nvPr/>
        </p:nvCxnSpPr>
        <p:spPr>
          <a:xfrm flipV="1">
            <a:off x="21673529" y="6158415"/>
            <a:ext cx="14914" cy="9960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rc 46">
            <a:extLst>
              <a:ext uri="{FF2B5EF4-FFF2-40B4-BE49-F238E27FC236}">
                <a16:creationId xmlns:a16="http://schemas.microsoft.com/office/drawing/2014/main" id="{E1E93BEF-1020-2FDB-928A-449BEA1D6C05}"/>
              </a:ext>
            </a:extLst>
          </p:cNvPr>
          <p:cNvSpPr/>
          <p:nvPr/>
        </p:nvSpPr>
        <p:spPr>
          <a:xfrm rot="12211443">
            <a:off x="21290563" y="4662449"/>
            <a:ext cx="12374315" cy="4950761"/>
          </a:xfrm>
          <a:prstGeom prst="arc">
            <a:avLst>
              <a:gd name="adj1" fmla="val 16897819"/>
              <a:gd name="adj2" fmla="val 20805297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48B38FF-52E0-E9F0-90DF-B007D23FE050}"/>
              </a:ext>
            </a:extLst>
          </p:cNvPr>
          <p:cNvCxnSpPr>
            <a:cxnSpLocks/>
          </p:cNvCxnSpPr>
          <p:nvPr/>
        </p:nvCxnSpPr>
        <p:spPr>
          <a:xfrm flipV="1">
            <a:off x="33635249" y="1184336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91CF90F0-88DC-0D6C-542B-BEA5E6F65689}"/>
              </a:ext>
            </a:extLst>
          </p:cNvPr>
          <p:cNvSpPr/>
          <p:nvPr/>
        </p:nvSpPr>
        <p:spPr>
          <a:xfrm>
            <a:off x="39233059" y="1100068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9B1C56A-F283-ECFE-ACF9-A971B8E7E5FE}"/>
                  </a:ext>
                </a:extLst>
              </p:cNvPr>
              <p:cNvSpPr txBox="1"/>
              <p:nvPr/>
            </p:nvSpPr>
            <p:spPr>
              <a:xfrm>
                <a:off x="39347134" y="11238781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9B1C56A-F283-ECFE-ACF9-A971B8E7E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47134" y="11238781"/>
                <a:ext cx="1289538" cy="769441"/>
              </a:xfrm>
              <a:prstGeom prst="rect">
                <a:avLst/>
              </a:prstGeom>
              <a:blipFill>
                <a:blip r:embed="rId13"/>
                <a:stretch>
                  <a:fillRect t="-16393" r="-784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67D781F-2CE0-D923-26A6-FE873FF5901A}"/>
              </a:ext>
            </a:extLst>
          </p:cNvPr>
          <p:cNvCxnSpPr>
            <a:cxnSpLocks/>
          </p:cNvCxnSpPr>
          <p:nvPr/>
        </p:nvCxnSpPr>
        <p:spPr>
          <a:xfrm flipV="1">
            <a:off x="37758673" y="1184718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F321F3D-0417-683E-2109-8A372AF28348}"/>
              </a:ext>
            </a:extLst>
          </p:cNvPr>
          <p:cNvCxnSpPr>
            <a:cxnSpLocks/>
          </p:cNvCxnSpPr>
          <p:nvPr/>
        </p:nvCxnSpPr>
        <p:spPr>
          <a:xfrm flipH="1">
            <a:off x="37758673" y="1151244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0998740-E32B-7EF8-C146-09F9E7B2913D}"/>
              </a:ext>
            </a:extLst>
          </p:cNvPr>
          <p:cNvCxnSpPr>
            <a:cxnSpLocks/>
          </p:cNvCxnSpPr>
          <p:nvPr/>
        </p:nvCxnSpPr>
        <p:spPr>
          <a:xfrm flipH="1">
            <a:off x="33635256" y="1151703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23D0E174-BB78-B76F-9462-A97C354E104E}"/>
              </a:ext>
            </a:extLst>
          </p:cNvPr>
          <p:cNvSpPr/>
          <p:nvPr/>
        </p:nvSpPr>
        <p:spPr>
          <a:xfrm>
            <a:off x="20978698" y="5573581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A120A61-8D45-3858-D91C-BB2A73F93C48}"/>
              </a:ext>
            </a:extLst>
          </p:cNvPr>
          <p:cNvCxnSpPr>
            <a:cxnSpLocks/>
          </p:cNvCxnSpPr>
          <p:nvPr/>
        </p:nvCxnSpPr>
        <p:spPr>
          <a:xfrm>
            <a:off x="14703368" y="10904701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12DFD2D-97EB-4149-1058-0C663A06A5E5}"/>
              </a:ext>
            </a:extLst>
          </p:cNvPr>
          <p:cNvCxnSpPr>
            <a:cxnSpLocks/>
          </p:cNvCxnSpPr>
          <p:nvPr/>
        </p:nvCxnSpPr>
        <p:spPr>
          <a:xfrm>
            <a:off x="14703671" y="13292005"/>
            <a:ext cx="2710800" cy="0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1C6554E2-9343-28FE-7476-A2E752F000E3}"/>
              </a:ext>
            </a:extLst>
          </p:cNvPr>
          <p:cNvSpPr txBox="1"/>
          <p:nvPr/>
        </p:nvSpPr>
        <p:spPr>
          <a:xfrm>
            <a:off x="17585284" y="10519981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4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C4CF4B6-FE69-C4FE-491E-4706947A3851}"/>
              </a:ext>
            </a:extLst>
          </p:cNvPr>
          <p:cNvSpPr txBox="1"/>
          <p:nvPr/>
        </p:nvSpPr>
        <p:spPr>
          <a:xfrm>
            <a:off x="17585284" y="12907285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One-Step Prediction 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8805C77-5033-98A1-19E3-64815C51BDBD}"/>
              </a:ext>
            </a:extLst>
          </p:cNvPr>
          <p:cNvCxnSpPr>
            <a:cxnSpLocks/>
          </p:cNvCxnSpPr>
          <p:nvPr/>
        </p:nvCxnSpPr>
        <p:spPr>
          <a:xfrm>
            <a:off x="14703368" y="12098353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FA946A8-AF43-4F09-8195-086DE448F43A}"/>
                  </a:ext>
                </a:extLst>
              </p:cNvPr>
              <p:cNvSpPr txBox="1"/>
              <p:nvPr/>
            </p:nvSpPr>
            <p:spPr>
              <a:xfrm>
                <a:off x="17585284" y="11713633"/>
                <a:ext cx="769136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sz="4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or reward model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FA946A8-AF43-4F09-8195-086DE448F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5284" y="11713633"/>
                <a:ext cx="7691369" cy="769441"/>
              </a:xfrm>
              <a:prstGeom prst="rect">
                <a:avLst/>
              </a:prstGeom>
              <a:blipFill>
                <a:blip r:embed="rId14"/>
                <a:stretch>
                  <a:fillRect l="-3130" t="-16129" b="-3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41BD589-394A-9760-B3C2-76EE89239534}"/>
              </a:ext>
            </a:extLst>
          </p:cNvPr>
          <p:cNvCxnSpPr>
            <a:cxnSpLocks/>
          </p:cNvCxnSpPr>
          <p:nvPr/>
        </p:nvCxnSpPr>
        <p:spPr>
          <a:xfrm>
            <a:off x="22371386" y="7839216"/>
            <a:ext cx="9868148" cy="3673228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7" name="Graphic 96">
            <a:extLst>
              <a:ext uri="{FF2B5EF4-FFF2-40B4-BE49-F238E27FC236}">
                <a16:creationId xmlns:a16="http://schemas.microsoft.com/office/drawing/2014/main" id="{5BBB3142-45AC-24AE-A498-9C4B385845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5582826" y="15222509"/>
            <a:ext cx="952490" cy="95249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0D2A7D43-803D-3AB4-A4BD-D72A8812693C}"/>
              </a:ext>
            </a:extLst>
          </p:cNvPr>
          <p:cNvSpPr txBox="1"/>
          <p:nvPr/>
        </p:nvSpPr>
        <p:spPr>
          <a:xfrm>
            <a:off x="17585283" y="15314033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C1175A9-9F1C-293A-F287-A6BB6079E9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53057" y="6980206"/>
            <a:ext cx="952490" cy="9524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D31EDBB-CEF4-99B5-D678-0C1A0A025C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212198" y="6318252"/>
            <a:ext cx="952490" cy="95249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A86CD4D-5058-6851-9D75-409C56450676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2371386" y="6117063"/>
            <a:ext cx="10072546" cy="4997969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7735F6D-3EC2-A75A-6AE8-9F7B4C8D0E64}"/>
              </a:ext>
            </a:extLst>
          </p:cNvPr>
          <p:cNvCxnSpPr>
            <a:cxnSpLocks/>
          </p:cNvCxnSpPr>
          <p:nvPr/>
        </p:nvCxnSpPr>
        <p:spPr>
          <a:xfrm flipH="1" flipV="1">
            <a:off x="22324913" y="7523916"/>
            <a:ext cx="10037390" cy="3707289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Arc 33">
            <a:extLst>
              <a:ext uri="{FF2B5EF4-FFF2-40B4-BE49-F238E27FC236}">
                <a16:creationId xmlns:a16="http://schemas.microsoft.com/office/drawing/2014/main" id="{C8562D43-6FFD-6A78-4A00-E251085150C5}"/>
              </a:ext>
            </a:extLst>
          </p:cNvPr>
          <p:cNvSpPr/>
          <p:nvPr/>
        </p:nvSpPr>
        <p:spPr>
          <a:xfrm>
            <a:off x="15673889" y="7570888"/>
            <a:ext cx="7881198" cy="1454464"/>
          </a:xfrm>
          <a:prstGeom prst="arc">
            <a:avLst>
              <a:gd name="adj1" fmla="val 13328784"/>
              <a:gd name="adj2" fmla="val 20025215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DD44DB-C72F-9D16-5719-E954CAE07E0F}"/>
              </a:ext>
            </a:extLst>
          </p:cNvPr>
          <p:cNvSpPr txBox="1"/>
          <p:nvPr/>
        </p:nvSpPr>
        <p:spPr>
          <a:xfrm rot="21432869">
            <a:off x="17702446" y="6903837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A7D23771-A728-CE41-8139-B675C2EDD924}"/>
              </a:ext>
            </a:extLst>
          </p:cNvPr>
          <p:cNvSpPr/>
          <p:nvPr/>
        </p:nvSpPr>
        <p:spPr>
          <a:xfrm rot="21129075">
            <a:off x="12023102" y="7817685"/>
            <a:ext cx="7881198" cy="1454464"/>
          </a:xfrm>
          <a:prstGeom prst="arc">
            <a:avLst>
              <a:gd name="adj1" fmla="val 14131730"/>
              <a:gd name="adj2" fmla="val 20347625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DDB5CAF-94B8-20E2-3857-24C8DAEB4CA1}"/>
              </a:ext>
            </a:extLst>
          </p:cNvPr>
          <p:cNvCxnSpPr>
            <a:cxnSpLocks/>
          </p:cNvCxnSpPr>
          <p:nvPr/>
        </p:nvCxnSpPr>
        <p:spPr>
          <a:xfrm flipH="1" flipV="1">
            <a:off x="10711264" y="6043644"/>
            <a:ext cx="3465085" cy="1889052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c 42">
            <a:extLst>
              <a:ext uri="{FF2B5EF4-FFF2-40B4-BE49-F238E27FC236}">
                <a16:creationId xmlns:a16="http://schemas.microsoft.com/office/drawing/2014/main" id="{680D6C2C-90E5-4F0E-EBB8-45C59A6BDD2E}"/>
              </a:ext>
            </a:extLst>
          </p:cNvPr>
          <p:cNvSpPr/>
          <p:nvPr/>
        </p:nvSpPr>
        <p:spPr>
          <a:xfrm rot="20303066">
            <a:off x="7628945" y="8886673"/>
            <a:ext cx="7881198" cy="1454464"/>
          </a:xfrm>
          <a:prstGeom prst="arc">
            <a:avLst>
              <a:gd name="adj1" fmla="val 14196186"/>
              <a:gd name="adj2" fmla="val 21027041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E5A0CEF-A410-0970-080E-1EE3B5BDED6E}"/>
              </a:ext>
            </a:extLst>
          </p:cNvPr>
          <p:cNvSpPr/>
          <p:nvPr/>
        </p:nvSpPr>
        <p:spPr>
          <a:xfrm rot="20033653">
            <a:off x="4927376" y="10055117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34E16F-1072-123A-836A-46ACDA6D4F29}"/>
              </a:ext>
            </a:extLst>
          </p:cNvPr>
          <p:cNvSpPr txBox="1"/>
          <p:nvPr/>
        </p:nvSpPr>
        <p:spPr>
          <a:xfrm rot="20114711">
            <a:off x="7340006" y="9643413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FE00941-0841-C197-71DF-0A6AE10B8DF4}"/>
                  </a:ext>
                </a:extLst>
              </p:cNvPr>
              <p:cNvSpPr txBox="1"/>
              <p:nvPr/>
            </p:nvSpPr>
            <p:spPr>
              <a:xfrm>
                <a:off x="9034728" y="5093478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FE00941-0841-C197-71DF-0A6AE10B8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728" y="5093478"/>
                <a:ext cx="2589148" cy="923330"/>
              </a:xfrm>
              <a:prstGeom prst="rect">
                <a:avLst/>
              </a:prstGeom>
              <a:blipFill>
                <a:blip r:embed="rId17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>
            <a:extLst>
              <a:ext uri="{FF2B5EF4-FFF2-40B4-BE49-F238E27FC236}">
                <a16:creationId xmlns:a16="http://schemas.microsoft.com/office/drawing/2014/main" id="{7A788D31-1172-FAA2-4699-72D527196221}"/>
              </a:ext>
            </a:extLst>
          </p:cNvPr>
          <p:cNvSpPr/>
          <p:nvPr/>
        </p:nvSpPr>
        <p:spPr>
          <a:xfrm>
            <a:off x="9590187" y="5466381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3BE600D-4DB9-13E5-0C03-95F58DBC968F}"/>
              </a:ext>
            </a:extLst>
          </p:cNvPr>
          <p:cNvCxnSpPr>
            <a:cxnSpLocks/>
          </p:cNvCxnSpPr>
          <p:nvPr/>
        </p:nvCxnSpPr>
        <p:spPr>
          <a:xfrm>
            <a:off x="35148973" y="1587321"/>
            <a:ext cx="6174116" cy="4627825"/>
          </a:xfrm>
          <a:prstGeom prst="line">
            <a:avLst/>
          </a:prstGeom>
          <a:ln w="1619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F5630BF-883B-15B8-2928-5D806498C5F8}"/>
              </a:ext>
            </a:extLst>
          </p:cNvPr>
          <p:cNvSpPr/>
          <p:nvPr/>
        </p:nvSpPr>
        <p:spPr>
          <a:xfrm>
            <a:off x="36113298" y="2381360"/>
            <a:ext cx="4738140" cy="3533951"/>
          </a:xfrm>
          <a:prstGeom prst="rect">
            <a:avLst/>
          </a:prstGeom>
          <a:noFill/>
          <a:ln w="133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B1D520-3CB5-3E06-A633-9706D2B26C08}"/>
              </a:ext>
            </a:extLst>
          </p:cNvPr>
          <p:cNvSpPr txBox="1"/>
          <p:nvPr/>
        </p:nvSpPr>
        <p:spPr>
          <a:xfrm>
            <a:off x="-6" y="22311608"/>
            <a:ext cx="431085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Wu, </a:t>
            </a:r>
            <a:r>
              <a:rPr lang="en-US" sz="3500" dirty="0" err="1"/>
              <a:t>Xiaoshi</a:t>
            </a:r>
            <a:r>
              <a:rPr lang="en-US" sz="3500" dirty="0"/>
              <a:t>, et al. "Deep reward supervisions for tuning text-to-image diffusion models." European Conference on Computer Vision. Cham: Springer Nature Switzerland, 2024.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592A144-69C0-86C5-0D97-96B845AC8335}"/>
                  </a:ext>
                </a:extLst>
              </p:cNvPr>
              <p:cNvSpPr txBox="1"/>
              <p:nvPr/>
            </p:nvSpPr>
            <p:spPr>
              <a:xfrm>
                <a:off x="36564422" y="2489722"/>
                <a:ext cx="3364378" cy="35539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∏"/>
                          <m:ctrlP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592A144-69C0-86C5-0D97-96B845AC8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4422" y="2489722"/>
                <a:ext cx="3364378" cy="3553922"/>
              </a:xfrm>
              <a:prstGeom prst="rect">
                <a:avLst/>
              </a:prstGeom>
              <a:blipFill>
                <a:blip r:embed="rId18"/>
                <a:stretch>
                  <a:fillRect l="-103774" t="-110320" r="-28679" b="-171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18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  <p:bldP spid="6" grpId="0" animBg="1"/>
      <p:bldP spid="8" grpId="0" animBg="1"/>
      <p:bldP spid="13" grpId="0" animBg="1"/>
      <p:bldP spid="14" grpId="0" animBg="1"/>
      <p:bldP spid="15" grpId="0" animBg="1"/>
      <p:bldP spid="19" grpId="0" animBg="1"/>
      <p:bldP spid="20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5" grpId="0" animBg="1"/>
      <p:bldP spid="36" grpId="0"/>
      <p:bldP spid="44" grpId="0" animBg="1"/>
      <p:bldP spid="45" grpId="0"/>
      <p:bldP spid="47" grpId="0" animBg="1"/>
      <p:bldP spid="49" grpId="0" animBg="1"/>
      <p:bldP spid="50" grpId="0"/>
      <p:bldP spid="69" grpId="0" animBg="1"/>
      <p:bldP spid="34" grpId="0" animBg="1"/>
      <p:bldP spid="39" grpId="0"/>
      <p:bldP spid="40" grpId="0" animBg="1"/>
      <p:bldP spid="43" grpId="0" animBg="1"/>
      <p:bldP spid="54" grpId="0" animBg="1"/>
      <p:bldP spid="55" grpId="0"/>
      <p:bldP spid="56" grpId="0"/>
      <p:bldP spid="57" grpId="0" animBg="1"/>
      <p:bldP spid="10" grpId="0" animBg="1"/>
      <p:bldP spid="10" grpId="1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E4607-0478-559D-67FF-884C8CBFC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3EBAF53B-0490-5765-5E88-B88540AE0BAB}"/>
              </a:ext>
            </a:extLst>
          </p:cNvPr>
          <p:cNvCxnSpPr>
            <a:cxnSpLocks/>
          </p:cNvCxnSpPr>
          <p:nvPr/>
        </p:nvCxnSpPr>
        <p:spPr>
          <a:xfrm>
            <a:off x="14799916" y="14180526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2" name="TextBox 371">
            <a:extLst>
              <a:ext uri="{FF2B5EF4-FFF2-40B4-BE49-F238E27FC236}">
                <a16:creationId xmlns:a16="http://schemas.microsoft.com/office/drawing/2014/main" id="{4B94C876-1581-DB73-5611-457B94F4DE99}"/>
              </a:ext>
            </a:extLst>
          </p:cNvPr>
          <p:cNvSpPr txBox="1"/>
          <p:nvPr/>
        </p:nvSpPr>
        <p:spPr>
          <a:xfrm>
            <a:off x="17667949" y="1371886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42157-449E-3EF6-41CB-8C32D3A876EC}"/>
              </a:ext>
            </a:extLst>
          </p:cNvPr>
          <p:cNvSpPr txBox="1"/>
          <p:nvPr/>
        </p:nvSpPr>
        <p:spPr>
          <a:xfrm>
            <a:off x="-81868" y="22116234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Shen,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Xiangwei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"Directly aligning the full diffusion trajectory with fine-grained human preference."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 preprint arXiv:2509.06942 (2025).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27F01-AC85-7E23-2599-899C428F3BC3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Direct-Align: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45141C66-5680-ED7C-7FC4-FFFEE896F1F0}"/>
              </a:ext>
            </a:extLst>
          </p:cNvPr>
          <p:cNvSpPr txBox="1"/>
          <p:nvPr/>
        </p:nvSpPr>
        <p:spPr>
          <a:xfrm rot="-120000">
            <a:off x="17706738" y="7132309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343" name="Arc 342">
            <a:extLst>
              <a:ext uri="{FF2B5EF4-FFF2-40B4-BE49-F238E27FC236}">
                <a16:creationId xmlns:a16="http://schemas.microsoft.com/office/drawing/2014/main" id="{0C9E1FDE-B5C3-7FA5-AE57-1F074DD8F589}"/>
              </a:ext>
            </a:extLst>
          </p:cNvPr>
          <p:cNvSpPr/>
          <p:nvPr/>
        </p:nvSpPr>
        <p:spPr>
          <a:xfrm rot="20300212">
            <a:off x="4586931" y="10872442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44" name="Arc 343">
            <a:extLst>
              <a:ext uri="{FF2B5EF4-FFF2-40B4-BE49-F238E27FC236}">
                <a16:creationId xmlns:a16="http://schemas.microsoft.com/office/drawing/2014/main" id="{35AB7C70-0B8C-38B9-2069-80473870A805}"/>
              </a:ext>
            </a:extLst>
          </p:cNvPr>
          <p:cNvSpPr/>
          <p:nvPr/>
        </p:nvSpPr>
        <p:spPr>
          <a:xfrm rot="20033653">
            <a:off x="4997004" y="10291929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45" name="Arc 344">
            <a:extLst>
              <a:ext uri="{FF2B5EF4-FFF2-40B4-BE49-F238E27FC236}">
                <a16:creationId xmlns:a16="http://schemas.microsoft.com/office/drawing/2014/main" id="{8A68E587-3486-95BA-02EA-7586AC0917D2}"/>
              </a:ext>
            </a:extLst>
          </p:cNvPr>
          <p:cNvSpPr/>
          <p:nvPr/>
        </p:nvSpPr>
        <p:spPr>
          <a:xfrm rot="20400000">
            <a:off x="7774937" y="9045212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46" name="Arc 345">
            <a:extLst>
              <a:ext uri="{FF2B5EF4-FFF2-40B4-BE49-F238E27FC236}">
                <a16:creationId xmlns:a16="http://schemas.microsoft.com/office/drawing/2014/main" id="{3AF70C33-21F5-AB4D-AF32-A37575ABADD4}"/>
              </a:ext>
            </a:extLst>
          </p:cNvPr>
          <p:cNvSpPr/>
          <p:nvPr/>
        </p:nvSpPr>
        <p:spPr>
          <a:xfrm rot="21152331">
            <a:off x="12163651" y="8026006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47" name="Arc 346">
            <a:extLst>
              <a:ext uri="{FF2B5EF4-FFF2-40B4-BE49-F238E27FC236}">
                <a16:creationId xmlns:a16="http://schemas.microsoft.com/office/drawing/2014/main" id="{94C971A6-40AE-3E6B-7692-372C5F749B8D}"/>
              </a:ext>
            </a:extLst>
          </p:cNvPr>
          <p:cNvSpPr/>
          <p:nvPr/>
        </p:nvSpPr>
        <p:spPr>
          <a:xfrm>
            <a:off x="15618953" y="7816764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48" name="Arc 347">
            <a:extLst>
              <a:ext uri="{FF2B5EF4-FFF2-40B4-BE49-F238E27FC236}">
                <a16:creationId xmlns:a16="http://schemas.microsoft.com/office/drawing/2014/main" id="{7B13AA4A-1D03-6469-4EB6-8A8D7A84344A}"/>
              </a:ext>
            </a:extLst>
          </p:cNvPr>
          <p:cNvSpPr/>
          <p:nvPr/>
        </p:nvSpPr>
        <p:spPr>
          <a:xfrm rot="441773">
            <a:off x="18776848" y="8053825"/>
            <a:ext cx="8412339" cy="1454464"/>
          </a:xfrm>
          <a:prstGeom prst="arc">
            <a:avLst>
              <a:gd name="adj1" fmla="val 13563127"/>
              <a:gd name="adj2" fmla="val 21033621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49" name="Arc 348">
            <a:extLst>
              <a:ext uri="{FF2B5EF4-FFF2-40B4-BE49-F238E27FC236}">
                <a16:creationId xmlns:a16="http://schemas.microsoft.com/office/drawing/2014/main" id="{AFF41AAC-2325-03BF-A9AC-7EE5145CEC29}"/>
              </a:ext>
            </a:extLst>
          </p:cNvPr>
          <p:cNvSpPr/>
          <p:nvPr/>
        </p:nvSpPr>
        <p:spPr>
          <a:xfrm rot="1273675">
            <a:off x="22770069" y="9280163"/>
            <a:ext cx="9940999" cy="1454464"/>
          </a:xfrm>
          <a:prstGeom prst="arc">
            <a:avLst>
              <a:gd name="adj1" fmla="val 13777039"/>
              <a:gd name="adj2" fmla="val 20228417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50" name="Arc 349">
            <a:extLst>
              <a:ext uri="{FF2B5EF4-FFF2-40B4-BE49-F238E27FC236}">
                <a16:creationId xmlns:a16="http://schemas.microsoft.com/office/drawing/2014/main" id="{6080BAD5-4EEF-E475-0616-5222089053D6}"/>
              </a:ext>
            </a:extLst>
          </p:cNvPr>
          <p:cNvSpPr/>
          <p:nvPr/>
        </p:nvSpPr>
        <p:spPr>
          <a:xfrm rot="1340184">
            <a:off x="27188935" y="10394351"/>
            <a:ext cx="6482448" cy="1454464"/>
          </a:xfrm>
          <a:prstGeom prst="arc">
            <a:avLst>
              <a:gd name="adj1" fmla="val 15448598"/>
              <a:gd name="adj2" fmla="val 2048078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3C8A0EE2-99FF-83AB-3916-351EFA3209F3}"/>
              </a:ext>
            </a:extLst>
          </p:cNvPr>
          <p:cNvSpPr/>
          <p:nvPr/>
        </p:nvSpPr>
        <p:spPr>
          <a:xfrm>
            <a:off x="5080952" y="1088790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2" name="TextBox 351">
                <a:extLst>
                  <a:ext uri="{FF2B5EF4-FFF2-40B4-BE49-F238E27FC236}">
                    <a16:creationId xmlns:a16="http://schemas.microsoft.com/office/drawing/2014/main" id="{23B736FC-8ADA-57B2-F295-9CCBAEE68E37}"/>
                  </a:ext>
                </a:extLst>
              </p:cNvPr>
              <p:cNvSpPr txBox="1"/>
              <p:nvPr/>
            </p:nvSpPr>
            <p:spPr>
              <a:xfrm>
                <a:off x="5244511" y="11125037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352" name="TextBox 351">
                <a:extLst>
                  <a:ext uri="{FF2B5EF4-FFF2-40B4-BE49-F238E27FC236}">
                    <a16:creationId xmlns:a16="http://schemas.microsoft.com/office/drawing/2014/main" id="{23B736FC-8ADA-57B2-F295-9CCBAEE68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511" y="11125037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3" name="Picture 352">
            <a:extLst>
              <a:ext uri="{FF2B5EF4-FFF2-40B4-BE49-F238E27FC236}">
                <a16:creationId xmlns:a16="http://schemas.microsoft.com/office/drawing/2014/main" id="{6DB8DAB1-2534-5B96-6C75-B3FC3A41C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184" y="12585577"/>
            <a:ext cx="3457246" cy="3457246"/>
          </a:xfrm>
          <a:prstGeom prst="rect">
            <a:avLst/>
          </a:prstGeom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A6751FD2-4933-F8E6-3C4C-A856C92211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204084" y="12585577"/>
            <a:ext cx="3456000" cy="3456000"/>
          </a:xfrm>
          <a:prstGeom prst="rect">
            <a:avLst/>
          </a:prstGeom>
        </p:spPr>
      </p:pic>
      <p:sp>
        <p:nvSpPr>
          <p:cNvPr id="355" name="Oval 354">
            <a:extLst>
              <a:ext uri="{FF2B5EF4-FFF2-40B4-BE49-F238E27FC236}">
                <a16:creationId xmlns:a16="http://schemas.microsoft.com/office/drawing/2014/main" id="{F6681FD2-87CC-28C9-AFBF-461076BAD202}"/>
              </a:ext>
            </a:extLst>
          </p:cNvPr>
          <p:cNvSpPr/>
          <p:nvPr/>
        </p:nvSpPr>
        <p:spPr>
          <a:xfrm>
            <a:off x="32239534" y="1088790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AEFA063A-8BEB-6B7E-03BB-658347D6BED5}"/>
                  </a:ext>
                </a:extLst>
              </p:cNvPr>
              <p:cNvSpPr txBox="1"/>
              <p:nvPr/>
            </p:nvSpPr>
            <p:spPr>
              <a:xfrm>
                <a:off x="32403093" y="11125037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AEFA063A-8BEB-6B7E-03BB-658347D6B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1125037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7" name="Oval 356">
            <a:extLst>
              <a:ext uri="{FF2B5EF4-FFF2-40B4-BE49-F238E27FC236}">
                <a16:creationId xmlns:a16="http://schemas.microsoft.com/office/drawing/2014/main" id="{454EAEB0-D21F-D643-940F-B16A488D1EF6}"/>
              </a:ext>
            </a:extLst>
          </p:cNvPr>
          <p:cNvSpPr>
            <a:spLocks noChangeAspect="1"/>
          </p:cNvSpPr>
          <p:nvPr/>
        </p:nvSpPr>
        <p:spPr>
          <a:xfrm>
            <a:off x="14089832" y="755160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F3591B0E-EE5D-91A8-2FBF-B8194B2F9D80}"/>
              </a:ext>
            </a:extLst>
          </p:cNvPr>
          <p:cNvSpPr txBox="1"/>
          <p:nvPr/>
        </p:nvSpPr>
        <p:spPr>
          <a:xfrm rot="20129383">
            <a:off x="7440894" y="9879368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6B3F9D86-CC39-2AB7-0DDC-8982485A1AA8}"/>
              </a:ext>
            </a:extLst>
          </p:cNvPr>
          <p:cNvSpPr/>
          <p:nvPr/>
        </p:nvSpPr>
        <p:spPr>
          <a:xfrm>
            <a:off x="20975671" y="7131987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4F3C3818-929D-F3FE-AAD3-C461572F4EF2}"/>
              </a:ext>
            </a:extLst>
          </p:cNvPr>
          <p:cNvSpPr/>
          <p:nvPr/>
        </p:nvSpPr>
        <p:spPr>
          <a:xfrm>
            <a:off x="9631445" y="8837413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D57AD6DE-87F0-0ACF-3677-904B66FA4602}"/>
              </a:ext>
            </a:extLst>
          </p:cNvPr>
          <p:cNvSpPr/>
          <p:nvPr/>
        </p:nvSpPr>
        <p:spPr>
          <a:xfrm>
            <a:off x="26046871" y="8226983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2" name="TextBox 361">
                <a:extLst>
                  <a:ext uri="{FF2B5EF4-FFF2-40B4-BE49-F238E27FC236}">
                    <a16:creationId xmlns:a16="http://schemas.microsoft.com/office/drawing/2014/main" id="{DE754C3A-CBBB-950A-9F00-7FDD5833061A}"/>
                  </a:ext>
                </a:extLst>
              </p:cNvPr>
              <p:cNvSpPr txBox="1"/>
              <p:nvPr/>
            </p:nvSpPr>
            <p:spPr>
              <a:xfrm>
                <a:off x="9795004" y="9074542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62" name="TextBox 361">
                <a:extLst>
                  <a:ext uri="{FF2B5EF4-FFF2-40B4-BE49-F238E27FC236}">
                    <a16:creationId xmlns:a16="http://schemas.microsoft.com/office/drawing/2014/main" id="{DE754C3A-CBBB-950A-9F00-7FDD58330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5004" y="9074542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3" name="TextBox 362">
                <a:extLst>
                  <a:ext uri="{FF2B5EF4-FFF2-40B4-BE49-F238E27FC236}">
                    <a16:creationId xmlns:a16="http://schemas.microsoft.com/office/drawing/2014/main" id="{FC8E31FB-1C49-7A13-04B6-B1E41C18FDEF}"/>
                  </a:ext>
                </a:extLst>
              </p:cNvPr>
              <p:cNvSpPr txBox="1"/>
              <p:nvPr/>
            </p:nvSpPr>
            <p:spPr>
              <a:xfrm>
                <a:off x="14011597" y="7726252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63" name="TextBox 362">
                <a:extLst>
                  <a:ext uri="{FF2B5EF4-FFF2-40B4-BE49-F238E27FC236}">
                    <a16:creationId xmlns:a16="http://schemas.microsoft.com/office/drawing/2014/main" id="{FC8E31FB-1C49-7A13-04B6-B1E41C18F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1597" y="7726252"/>
                <a:ext cx="1509102" cy="830997"/>
              </a:xfrm>
              <a:prstGeom prst="rect">
                <a:avLst/>
              </a:prstGeom>
              <a:blipFill>
                <a:blip r:embed="rId8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8B12EE8D-F546-8478-D410-9C19438A4762}"/>
                  </a:ext>
                </a:extLst>
              </p:cNvPr>
              <p:cNvSpPr txBox="1"/>
              <p:nvPr/>
            </p:nvSpPr>
            <p:spPr>
              <a:xfrm>
                <a:off x="21139230" y="7335679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8B12EE8D-F546-8478-D410-9C19438A4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9230" y="7335679"/>
                <a:ext cx="1068597" cy="990207"/>
              </a:xfrm>
              <a:prstGeom prst="rect">
                <a:avLst/>
              </a:prstGeom>
              <a:blipFill>
                <a:blip r:embed="rId9"/>
                <a:stretch>
                  <a:fillRect b="-17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5" name="TextBox 364">
                <a:extLst>
                  <a:ext uri="{FF2B5EF4-FFF2-40B4-BE49-F238E27FC236}">
                    <a16:creationId xmlns:a16="http://schemas.microsoft.com/office/drawing/2014/main" id="{9F02052B-18BF-F176-CA29-F624F579541D}"/>
                  </a:ext>
                </a:extLst>
              </p:cNvPr>
              <p:cNvSpPr txBox="1"/>
              <p:nvPr/>
            </p:nvSpPr>
            <p:spPr>
              <a:xfrm>
                <a:off x="26012540" y="8480591"/>
                <a:ext cx="1436665" cy="890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65" name="TextBox 364">
                <a:extLst>
                  <a:ext uri="{FF2B5EF4-FFF2-40B4-BE49-F238E27FC236}">
                    <a16:creationId xmlns:a16="http://schemas.microsoft.com/office/drawing/2014/main" id="{9F02052B-18BF-F176-CA29-F624F5795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2540" y="8480591"/>
                <a:ext cx="1436665" cy="890372"/>
              </a:xfrm>
              <a:prstGeom prst="rect">
                <a:avLst/>
              </a:prstGeom>
              <a:blipFill>
                <a:blip r:embed="rId10"/>
                <a:stretch>
                  <a:fillRect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6" name="TextBox 365">
            <a:extLst>
              <a:ext uri="{FF2B5EF4-FFF2-40B4-BE49-F238E27FC236}">
                <a16:creationId xmlns:a16="http://schemas.microsoft.com/office/drawing/2014/main" id="{B0D5D9AF-F546-8573-A63F-1DCB74145A13}"/>
              </a:ext>
            </a:extLst>
          </p:cNvPr>
          <p:cNvSpPr txBox="1"/>
          <p:nvPr/>
        </p:nvSpPr>
        <p:spPr>
          <a:xfrm rot="1320000">
            <a:off x="29445110" y="9434939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</p:spTree>
    <p:extLst>
      <p:ext uri="{BB962C8B-B14F-4D97-AF65-F5344CB8AC3E}">
        <p14:creationId xmlns:p14="http://schemas.microsoft.com/office/powerpoint/2010/main" val="361109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5" grpId="0" animBg="1"/>
      <p:bldP spid="356" grpId="0"/>
      <p:bldP spid="357" grpId="0" animBg="1"/>
      <p:bldP spid="358" grpId="0" animBg="1"/>
      <p:bldP spid="359" grpId="0" animBg="1"/>
      <p:bldP spid="360" grpId="0" animBg="1"/>
      <p:bldP spid="361" grpId="0" animBg="1"/>
      <p:bldP spid="362" grpId="0"/>
      <p:bldP spid="363" grpId="0"/>
      <p:bldP spid="364" grpId="0"/>
      <p:bldP spid="365" grpId="0"/>
      <p:bldP spid="36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E3AB5-F8F0-6D5A-0CA6-92F884828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03F855-3F0A-6D25-B0FD-39021D4763A8}"/>
              </a:ext>
            </a:extLst>
          </p:cNvPr>
          <p:cNvSpPr txBox="1"/>
          <p:nvPr/>
        </p:nvSpPr>
        <p:spPr>
          <a:xfrm>
            <a:off x="-81868" y="22116234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Shen,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Xiangwei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"Directly aligning the full diffusion trajectory with fine-grained human preference."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 preprint arXiv:2509.06942 (2025).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367B9-8AD0-4EC9-2123-B7BF2DE5BE09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Direct-Align: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pic>
        <p:nvPicPr>
          <p:cNvPr id="354" name="Picture 353">
            <a:extLst>
              <a:ext uri="{FF2B5EF4-FFF2-40B4-BE49-F238E27FC236}">
                <a16:creationId xmlns:a16="http://schemas.microsoft.com/office/drawing/2014/main" id="{A8377D7E-B6EF-D372-AF6A-0AFB578549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204084" y="12585577"/>
            <a:ext cx="3456000" cy="3456000"/>
          </a:xfrm>
          <a:prstGeom prst="rect">
            <a:avLst/>
          </a:prstGeom>
        </p:spPr>
      </p:pic>
      <p:sp>
        <p:nvSpPr>
          <p:cNvPr id="355" name="Oval 354">
            <a:extLst>
              <a:ext uri="{FF2B5EF4-FFF2-40B4-BE49-F238E27FC236}">
                <a16:creationId xmlns:a16="http://schemas.microsoft.com/office/drawing/2014/main" id="{FE663239-7BB5-E7E1-A12A-89E02785B861}"/>
              </a:ext>
            </a:extLst>
          </p:cNvPr>
          <p:cNvSpPr/>
          <p:nvPr/>
        </p:nvSpPr>
        <p:spPr>
          <a:xfrm>
            <a:off x="32239534" y="1088790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F203E705-5F0B-3109-D30D-352CA8917046}"/>
                  </a:ext>
                </a:extLst>
              </p:cNvPr>
              <p:cNvSpPr txBox="1"/>
              <p:nvPr/>
            </p:nvSpPr>
            <p:spPr>
              <a:xfrm>
                <a:off x="32403093" y="11125037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F203E705-5F0B-3109-D30D-352CA8917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1125037"/>
                <a:ext cx="1068597" cy="923330"/>
              </a:xfrm>
              <a:prstGeom prst="rect">
                <a:avLst/>
              </a:prstGeom>
              <a:blipFill>
                <a:blip r:embed="rId4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636EE8E9-9B2D-788D-7249-3A94263534EE}"/>
              </a:ext>
            </a:extLst>
          </p:cNvPr>
          <p:cNvSpPr/>
          <p:nvPr/>
        </p:nvSpPr>
        <p:spPr>
          <a:xfrm>
            <a:off x="7291654" y="613345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3F3175-F30D-B05C-6792-174E4E46DD57}"/>
                  </a:ext>
                </a:extLst>
              </p:cNvPr>
              <p:cNvSpPr txBox="1"/>
              <p:nvPr/>
            </p:nvSpPr>
            <p:spPr>
              <a:xfrm>
                <a:off x="7455212" y="6370587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3F3175-F30D-B05C-6792-174E4E46D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5212" y="6370587"/>
                <a:ext cx="1068597" cy="923330"/>
              </a:xfrm>
              <a:prstGeom prst="rect">
                <a:avLst/>
              </a:prstGeom>
              <a:blipFill>
                <a:blip r:embed="rId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FBC2FEC-31D2-34C2-C75E-C66087B1E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8205" y="12585577"/>
            <a:ext cx="3457246" cy="345724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BCA039A-DD3C-D3CB-F4DC-6B48713E2AFC}"/>
              </a:ext>
            </a:extLst>
          </p:cNvPr>
          <p:cNvSpPr/>
          <p:nvPr/>
        </p:nvSpPr>
        <p:spPr>
          <a:xfrm>
            <a:off x="16613778" y="613345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1DCBA8-9D80-652D-6AE0-60C778CA3890}"/>
                  </a:ext>
                </a:extLst>
              </p:cNvPr>
              <p:cNvSpPr txBox="1"/>
              <p:nvPr/>
            </p:nvSpPr>
            <p:spPr>
              <a:xfrm>
                <a:off x="16543871" y="6283036"/>
                <a:ext cx="146562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1DCBA8-9D80-652D-6AE0-60C778CA38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871" y="6283036"/>
                <a:ext cx="1465622" cy="923330"/>
              </a:xfrm>
              <a:prstGeom prst="rect">
                <a:avLst/>
              </a:prstGeom>
              <a:blipFill>
                <a:blip r:embed="rId7"/>
                <a:stretch>
                  <a:fillRect l="-5172" r="-8621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943C2A0-9F97-795C-74D1-DCB5EE5E93BD}"/>
              </a:ext>
            </a:extLst>
          </p:cNvPr>
          <p:cNvSpPr txBox="1"/>
          <p:nvPr/>
        </p:nvSpPr>
        <p:spPr>
          <a:xfrm>
            <a:off x="10290766" y="5724256"/>
            <a:ext cx="3993519" cy="2215991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13800">
                <a:latin typeface="Source Sans Pro" panose="020F0502020204030204" pitchFamily="34" charset="0"/>
              </a:rPr>
              <a:t>·</a:t>
            </a:r>
            <a:r>
              <a:rPr lang="en-CN" sz="13800">
                <a:latin typeface="Source Sans Pro" panose="020B0503030403020204" pitchFamily="34" charset="0"/>
              </a:rPr>
              <a:t>··</a:t>
            </a:r>
            <a:r>
              <a:rPr lang="en-US" sz="13800" dirty="0">
                <a:latin typeface="Source Sans Pro" panose="020B0503030403020204" pitchFamily="34" charset="0"/>
              </a:rPr>
              <a:t> </a:t>
            </a:r>
            <a:r>
              <a:rPr lang="en-CN" sz="13800">
                <a:solidFill>
                  <a:prstClr val="black"/>
                </a:solidFill>
                <a:latin typeface="Source Sans Pro" panose="020F0502020204030204" pitchFamily="34" charset="0"/>
              </a:rPr>
              <a:t>·</a:t>
            </a:r>
            <a:r>
              <a:rPr lang="en-CN" sz="13800">
                <a:solidFill>
                  <a:prstClr val="black"/>
                </a:solidFill>
                <a:latin typeface="Source Sans Pro" panose="020B0503030403020204" pitchFamily="34" charset="0"/>
              </a:rPr>
              <a:t>··</a:t>
            </a:r>
            <a:r>
              <a:rPr lang="en-US" sz="7200" dirty="0">
                <a:latin typeface="Source Sans Pro" panose="020B0503030403020204" pitchFamily="34" charset="0"/>
              </a:rPr>
              <a:t> </a:t>
            </a:r>
            <a:endParaRPr lang="en-CN" sz="4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A40260-978D-7F81-7E6E-3E64A4DB2FDB}"/>
                  </a:ext>
                </a:extLst>
              </p:cNvPr>
              <p:cNvSpPr txBox="1"/>
              <p:nvPr/>
            </p:nvSpPr>
            <p:spPr>
              <a:xfrm>
                <a:off x="19827155" y="11091213"/>
                <a:ext cx="1939345" cy="9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𝑔𝑡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A40260-978D-7F81-7E6E-3E64A4DB2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27155" y="11091213"/>
                <a:ext cx="1939345" cy="990977"/>
              </a:xfrm>
              <a:prstGeom prst="rect">
                <a:avLst/>
              </a:prstGeom>
              <a:blipFill>
                <a:blip r:embed="rId8"/>
                <a:stretch>
                  <a:fillRect b="-15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77FF1E-06D9-125F-E2A8-02EC4FF056D0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8037095" y="7531046"/>
            <a:ext cx="12759733" cy="3560167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6658367-F253-7E0B-DD5A-EE5D3F8FA53C}"/>
              </a:ext>
            </a:extLst>
          </p:cNvPr>
          <p:cNvCxnSpPr>
            <a:cxnSpLocks/>
            <a:stCxn id="355" idx="0"/>
          </p:cNvCxnSpPr>
          <p:nvPr/>
        </p:nvCxnSpPr>
        <p:spPr>
          <a:xfrm flipH="1" flipV="1">
            <a:off x="8037095" y="7502898"/>
            <a:ext cx="24900297" cy="3385010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45E07E5-E138-2C27-EE69-661706E53F56}"/>
              </a:ext>
            </a:extLst>
          </p:cNvPr>
          <p:cNvCxnSpPr>
            <a:cxnSpLocks/>
            <a:stCxn id="10" idx="0"/>
            <a:endCxn id="7" idx="4"/>
          </p:cNvCxnSpPr>
          <p:nvPr/>
        </p:nvCxnSpPr>
        <p:spPr>
          <a:xfrm flipH="1" flipV="1">
            <a:off x="17311636" y="7531046"/>
            <a:ext cx="3485192" cy="3560167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B5FF32-E50A-2892-DA3C-B2E1E57659ED}"/>
              </a:ext>
            </a:extLst>
          </p:cNvPr>
          <p:cNvCxnSpPr>
            <a:cxnSpLocks/>
            <a:stCxn id="355" idx="0"/>
            <a:endCxn id="7" idx="4"/>
          </p:cNvCxnSpPr>
          <p:nvPr/>
        </p:nvCxnSpPr>
        <p:spPr>
          <a:xfrm flipH="1" flipV="1">
            <a:off x="17311636" y="7531046"/>
            <a:ext cx="15625756" cy="3356862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067F9E9-3704-345C-3ECE-BFDE42741C65}"/>
                  </a:ext>
                </a:extLst>
              </p:cNvPr>
              <p:cNvSpPr txBox="1"/>
              <p:nvPr/>
            </p:nvSpPr>
            <p:spPr>
              <a:xfrm>
                <a:off x="8033542" y="9323370"/>
                <a:ext cx="8611128" cy="102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𝑔𝑡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067F9E9-3704-345C-3ECE-BFDE42741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42" y="9323370"/>
                <a:ext cx="8611128" cy="1027397"/>
              </a:xfrm>
              <a:prstGeom prst="rect">
                <a:avLst/>
              </a:prstGeom>
              <a:blipFill>
                <a:blip r:embed="rId9"/>
                <a:stretch>
                  <a:fillRect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F919E0-FDFE-5F68-6DC5-5F69240B1C47}"/>
                  </a:ext>
                </a:extLst>
              </p:cNvPr>
              <p:cNvSpPr txBox="1"/>
              <p:nvPr/>
            </p:nvSpPr>
            <p:spPr>
              <a:xfrm>
                <a:off x="24240134" y="8162842"/>
                <a:ext cx="8611128" cy="102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𝑔𝑡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F919E0-FDFE-5F68-6DC5-5F69240B1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0134" y="8162842"/>
                <a:ext cx="8611128" cy="1027397"/>
              </a:xfrm>
              <a:prstGeom prst="rect">
                <a:avLst/>
              </a:prstGeom>
              <a:blipFill>
                <a:blip r:embed="rId10"/>
                <a:stretch>
                  <a:fillRect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EF2AB52-0A8D-70C9-1161-EC8583E30B83}"/>
              </a:ext>
            </a:extLst>
          </p:cNvPr>
          <p:cNvCxnSpPr>
            <a:cxnSpLocks/>
          </p:cNvCxnSpPr>
          <p:nvPr/>
        </p:nvCxnSpPr>
        <p:spPr>
          <a:xfrm>
            <a:off x="7436511" y="14445861"/>
            <a:ext cx="2710800" cy="0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E50D8DA-5CC7-F074-C0BE-8B9AF144522B}"/>
              </a:ext>
            </a:extLst>
          </p:cNvPr>
          <p:cNvSpPr txBox="1"/>
          <p:nvPr/>
        </p:nvSpPr>
        <p:spPr>
          <a:xfrm>
            <a:off x="10318124" y="1406114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Add Noise</a:t>
            </a:r>
          </a:p>
        </p:txBody>
      </p:sp>
    </p:spTree>
    <p:extLst>
      <p:ext uri="{BB962C8B-B14F-4D97-AF65-F5344CB8AC3E}">
        <p14:creationId xmlns:p14="http://schemas.microsoft.com/office/powerpoint/2010/main" val="244010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 animBg="1"/>
      <p:bldP spid="8" grpId="0"/>
      <p:bldP spid="9" grpId="0" animBg="1"/>
      <p:bldP spid="10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17F60-C5D9-CA86-7324-DFECF9AC0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61A1BE-5906-DEB4-0E8D-9A6BC041BFEB}"/>
              </a:ext>
            </a:extLst>
          </p:cNvPr>
          <p:cNvSpPr txBox="1"/>
          <p:nvPr/>
        </p:nvSpPr>
        <p:spPr>
          <a:xfrm>
            <a:off x="-81868" y="22116234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Shen,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Xiangwei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"Directly aligning the full diffusion trajectory with fine-grained human preference."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 preprint arXiv:2509.06942 (2025).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C084D-2F72-225F-D7E6-BED293D652DC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Direct-Align: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pic>
        <p:nvPicPr>
          <p:cNvPr id="354" name="Picture 353">
            <a:extLst>
              <a:ext uri="{FF2B5EF4-FFF2-40B4-BE49-F238E27FC236}">
                <a16:creationId xmlns:a16="http://schemas.microsoft.com/office/drawing/2014/main" id="{F9CE31B2-E275-62BF-C01E-33CACAD3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204084" y="12585577"/>
            <a:ext cx="3456000" cy="3456000"/>
          </a:xfrm>
          <a:prstGeom prst="rect">
            <a:avLst/>
          </a:prstGeom>
        </p:spPr>
      </p:pic>
      <p:sp>
        <p:nvSpPr>
          <p:cNvPr id="355" name="Oval 354">
            <a:extLst>
              <a:ext uri="{FF2B5EF4-FFF2-40B4-BE49-F238E27FC236}">
                <a16:creationId xmlns:a16="http://schemas.microsoft.com/office/drawing/2014/main" id="{C828A5CE-B5D0-93CF-BFC6-F2AA123622B8}"/>
              </a:ext>
            </a:extLst>
          </p:cNvPr>
          <p:cNvSpPr/>
          <p:nvPr/>
        </p:nvSpPr>
        <p:spPr>
          <a:xfrm>
            <a:off x="32239534" y="1088790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A64A99E9-402C-AFC9-3986-4CAD948D2F15}"/>
                  </a:ext>
                </a:extLst>
              </p:cNvPr>
              <p:cNvSpPr txBox="1"/>
              <p:nvPr/>
            </p:nvSpPr>
            <p:spPr>
              <a:xfrm>
                <a:off x="32403093" y="11125037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A64A99E9-402C-AFC9-3986-4CAD948D2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1125037"/>
                <a:ext cx="1068597" cy="923330"/>
              </a:xfrm>
              <a:prstGeom prst="rect">
                <a:avLst/>
              </a:prstGeom>
              <a:blipFill>
                <a:blip r:embed="rId4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E0AD12FC-2D67-1F83-CF11-1E7FB38940DA}"/>
              </a:ext>
            </a:extLst>
          </p:cNvPr>
          <p:cNvSpPr/>
          <p:nvPr/>
        </p:nvSpPr>
        <p:spPr>
          <a:xfrm>
            <a:off x="9539554" y="822895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51B271-EAD5-776C-BB34-8DE436669075}"/>
                  </a:ext>
                </a:extLst>
              </p:cNvPr>
              <p:cNvSpPr txBox="1"/>
              <p:nvPr/>
            </p:nvSpPr>
            <p:spPr>
              <a:xfrm>
                <a:off x="9703112" y="8466087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51B271-EAD5-776C-BB34-8DE436669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112" y="8466087"/>
                <a:ext cx="1068597" cy="923330"/>
              </a:xfrm>
              <a:prstGeom prst="rect">
                <a:avLst/>
              </a:prstGeom>
              <a:blipFill>
                <a:blip r:embed="rId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AC58EC1-BEA6-6616-C644-9BCA31C6D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8205" y="12585577"/>
            <a:ext cx="3457246" cy="34572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89DACF-CD21-1FE6-7535-E68A8A81ED4D}"/>
                  </a:ext>
                </a:extLst>
              </p:cNvPr>
              <p:cNvSpPr txBox="1"/>
              <p:nvPr/>
            </p:nvSpPr>
            <p:spPr>
              <a:xfrm>
                <a:off x="19827155" y="11091213"/>
                <a:ext cx="1939345" cy="9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𝑔𝑡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89DACF-CD21-1FE6-7535-E68A8A81ED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27155" y="11091213"/>
                <a:ext cx="1939345" cy="990977"/>
              </a:xfrm>
              <a:prstGeom prst="rect">
                <a:avLst/>
              </a:prstGeom>
              <a:blipFill>
                <a:blip r:embed="rId7"/>
                <a:stretch>
                  <a:fillRect b="-15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74569F-E77E-2C95-A74D-D2F4502CFBF3}"/>
              </a:ext>
            </a:extLst>
          </p:cNvPr>
          <p:cNvCxnSpPr>
            <a:cxnSpLocks/>
          </p:cNvCxnSpPr>
          <p:nvPr/>
        </p:nvCxnSpPr>
        <p:spPr>
          <a:xfrm flipV="1">
            <a:off x="10248642" y="6376500"/>
            <a:ext cx="0" cy="179538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C61828-9636-51AC-DE0F-718C10783BB7}"/>
                  </a:ext>
                </a:extLst>
              </p:cNvPr>
              <p:cNvSpPr txBox="1"/>
              <p:nvPr/>
            </p:nvSpPr>
            <p:spPr>
              <a:xfrm>
                <a:off x="8954068" y="5396092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C61828-9636-51AC-DE0F-718C10783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4068" y="5396092"/>
                <a:ext cx="2589148" cy="923330"/>
              </a:xfrm>
              <a:prstGeom prst="rect">
                <a:avLst/>
              </a:prstGeom>
              <a:blipFill>
                <a:blip r:embed="rId8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E639532-8152-FB0D-A4E0-B870137ADE3A}"/>
              </a:ext>
            </a:extLst>
          </p:cNvPr>
          <p:cNvCxnSpPr>
            <a:cxnSpLocks/>
          </p:cNvCxnSpPr>
          <p:nvPr/>
        </p:nvCxnSpPr>
        <p:spPr>
          <a:xfrm>
            <a:off x="10935269" y="8998926"/>
            <a:ext cx="5752531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E78BC44-ED72-6B08-2B15-AC3930E7EB68}"/>
              </a:ext>
            </a:extLst>
          </p:cNvPr>
          <p:cNvSpPr/>
          <p:nvPr/>
        </p:nvSpPr>
        <p:spPr>
          <a:xfrm>
            <a:off x="16687800" y="822895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88C7893-C83F-1254-E154-DCAC718613B7}"/>
                  </a:ext>
                </a:extLst>
              </p:cNvPr>
              <p:cNvSpPr txBox="1"/>
              <p:nvPr/>
            </p:nvSpPr>
            <p:spPr>
              <a:xfrm>
                <a:off x="16851359" y="8466087"/>
                <a:ext cx="1068597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88C7893-C83F-1254-E154-DCAC71861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1359" y="8466087"/>
                <a:ext cx="1068597" cy="950068"/>
              </a:xfrm>
              <a:prstGeom prst="rect">
                <a:avLst/>
              </a:prstGeom>
              <a:blipFill>
                <a:blip r:embed="rId9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>
            <a:extLst>
              <a:ext uri="{FF2B5EF4-FFF2-40B4-BE49-F238E27FC236}">
                <a16:creationId xmlns:a16="http://schemas.microsoft.com/office/drawing/2014/main" id="{2729DDD4-D074-00E0-590C-5D45CBBC23B0}"/>
              </a:ext>
            </a:extLst>
          </p:cNvPr>
          <p:cNvSpPr/>
          <p:nvPr/>
        </p:nvSpPr>
        <p:spPr>
          <a:xfrm rot="12921837">
            <a:off x="9700629" y="5426238"/>
            <a:ext cx="7288073" cy="3131614"/>
          </a:xfrm>
          <a:prstGeom prst="arc">
            <a:avLst>
              <a:gd name="adj1" fmla="val 13520620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15DE78EB-3C9B-E21C-E0A5-DA9AB09AE8B3}"/>
              </a:ext>
            </a:extLst>
          </p:cNvPr>
          <p:cNvSpPr/>
          <p:nvPr/>
        </p:nvSpPr>
        <p:spPr>
          <a:xfrm rot="12197233">
            <a:off x="12855898" y="7846182"/>
            <a:ext cx="11096397" cy="3131614"/>
          </a:xfrm>
          <a:prstGeom prst="arc">
            <a:avLst>
              <a:gd name="adj1" fmla="val 12540975"/>
              <a:gd name="adj2" fmla="val 20568314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7CBAEE-6933-961A-FB9F-C438112A5871}"/>
                  </a:ext>
                </a:extLst>
              </p:cNvPr>
              <p:cNvSpPr txBox="1"/>
              <p:nvPr/>
            </p:nvSpPr>
            <p:spPr>
              <a:xfrm>
                <a:off x="16153217" y="5657845"/>
                <a:ext cx="13136007" cy="1985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𝑔𝑡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CN" sz="5400" i="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7CBAEE-6933-961A-FB9F-C438112A5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3217" y="5657845"/>
                <a:ext cx="13136007" cy="1985031"/>
              </a:xfrm>
              <a:prstGeom prst="rect">
                <a:avLst/>
              </a:prstGeom>
              <a:blipFill>
                <a:blip r:embed="rId10"/>
                <a:stretch>
                  <a:fillRect t="-7643" b="-5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16413A7-CB04-78A1-1722-6DF7445A92C1}"/>
              </a:ext>
            </a:extLst>
          </p:cNvPr>
          <p:cNvSpPr/>
          <p:nvPr/>
        </p:nvSpPr>
        <p:spPr>
          <a:xfrm>
            <a:off x="19556442" y="8319279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2BF7AAF-6F63-B525-58A6-446830A5D0BA}"/>
                  </a:ext>
                </a:extLst>
              </p:cNvPr>
              <p:cNvSpPr txBox="1"/>
              <p:nvPr/>
            </p:nvSpPr>
            <p:spPr>
              <a:xfrm>
                <a:off x="19597232" y="8540402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2BF7AAF-6F63-B525-58A6-446830A5D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7232" y="8540402"/>
                <a:ext cx="2568910" cy="769441"/>
              </a:xfrm>
              <a:prstGeom prst="rect">
                <a:avLst/>
              </a:prstGeom>
              <a:blipFill>
                <a:blip r:embed="rId11"/>
                <a:stretch>
                  <a:fillRect l="-8867" t="-16393" r="-13300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DFD69B4-C677-7FFE-7112-B455814E5E3E}"/>
              </a:ext>
            </a:extLst>
          </p:cNvPr>
          <p:cNvCxnSpPr>
            <a:cxnSpLocks/>
          </p:cNvCxnSpPr>
          <p:nvPr/>
        </p:nvCxnSpPr>
        <p:spPr>
          <a:xfrm flipV="1">
            <a:off x="18083508" y="9161965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CCD4183-4908-EB0F-EDA2-1310865FE62D}"/>
              </a:ext>
            </a:extLst>
          </p:cNvPr>
          <p:cNvSpPr/>
          <p:nvPr/>
        </p:nvSpPr>
        <p:spPr>
          <a:xfrm>
            <a:off x="23681318" y="8319279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E8B855F-AB25-BFB2-8DCE-05E4E1891F1B}"/>
                  </a:ext>
                </a:extLst>
              </p:cNvPr>
              <p:cNvSpPr txBox="1"/>
              <p:nvPr/>
            </p:nvSpPr>
            <p:spPr>
              <a:xfrm>
                <a:off x="23795393" y="8557379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E8B855F-AB25-BFB2-8DCE-05E4E1891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95393" y="8557379"/>
                <a:ext cx="1289538" cy="769441"/>
              </a:xfrm>
              <a:prstGeom prst="rect">
                <a:avLst/>
              </a:prstGeom>
              <a:blipFill>
                <a:blip r:embed="rId12"/>
                <a:stretch>
                  <a:fillRect t="-16129" r="-7767" b="-3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EDE649B-33AE-955E-AA66-7B7FA2DD6A96}"/>
              </a:ext>
            </a:extLst>
          </p:cNvPr>
          <p:cNvCxnSpPr>
            <a:cxnSpLocks/>
          </p:cNvCxnSpPr>
          <p:nvPr/>
        </p:nvCxnSpPr>
        <p:spPr>
          <a:xfrm flipV="1">
            <a:off x="22206932" y="9165785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95636BF-14E7-E1FF-6521-3C20E662BA8C}"/>
              </a:ext>
            </a:extLst>
          </p:cNvPr>
          <p:cNvCxnSpPr>
            <a:cxnSpLocks/>
          </p:cNvCxnSpPr>
          <p:nvPr/>
        </p:nvCxnSpPr>
        <p:spPr>
          <a:xfrm flipH="1">
            <a:off x="22206932" y="8831042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1466882-A6D2-8021-2CBB-599688527C90}"/>
              </a:ext>
            </a:extLst>
          </p:cNvPr>
          <p:cNvCxnSpPr>
            <a:cxnSpLocks/>
          </p:cNvCxnSpPr>
          <p:nvPr/>
        </p:nvCxnSpPr>
        <p:spPr>
          <a:xfrm flipH="1">
            <a:off x="18083515" y="8835629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EC617D-AD1A-4D92-36B2-4783B7355E79}"/>
              </a:ext>
            </a:extLst>
          </p:cNvPr>
          <p:cNvCxnSpPr>
            <a:cxnSpLocks/>
          </p:cNvCxnSpPr>
          <p:nvPr/>
        </p:nvCxnSpPr>
        <p:spPr>
          <a:xfrm flipH="1" flipV="1">
            <a:off x="10761318" y="6376500"/>
            <a:ext cx="5981385" cy="2290422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70BA5900-7E3A-1DDD-6F63-D4CC5CEB98A5}"/>
              </a:ext>
            </a:extLst>
          </p:cNvPr>
          <p:cNvSpPr/>
          <p:nvPr/>
        </p:nvSpPr>
        <p:spPr>
          <a:xfrm>
            <a:off x="9466743" y="5775940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2FF3D3-669E-21DB-7751-EC951F07AA23}"/>
              </a:ext>
            </a:extLst>
          </p:cNvPr>
          <p:cNvSpPr/>
          <p:nvPr/>
        </p:nvSpPr>
        <p:spPr>
          <a:xfrm>
            <a:off x="9536650" y="1352720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1AFB4D0-8C71-737F-7317-F87A59E12FC7}"/>
                  </a:ext>
                </a:extLst>
              </p:cNvPr>
              <p:cNvSpPr txBox="1"/>
              <p:nvPr/>
            </p:nvSpPr>
            <p:spPr>
              <a:xfrm>
                <a:off x="9466743" y="13676787"/>
                <a:ext cx="146562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1AFB4D0-8C71-737F-7317-F87A59E12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6743" y="13676787"/>
                <a:ext cx="1465622" cy="923330"/>
              </a:xfrm>
              <a:prstGeom prst="rect">
                <a:avLst/>
              </a:prstGeom>
              <a:blipFill>
                <a:blip r:embed="rId13"/>
                <a:stretch>
                  <a:fillRect l="-5172" r="-8621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0617B893-5311-FF4D-53D9-92AE63B18279}"/>
              </a:ext>
            </a:extLst>
          </p:cNvPr>
          <p:cNvSpPr txBox="1"/>
          <p:nvPr/>
        </p:nvSpPr>
        <p:spPr>
          <a:xfrm rot="5400000">
            <a:off x="8240650" y="10749359"/>
            <a:ext cx="3993519" cy="1862048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11500">
                <a:latin typeface="Source Sans Pro" panose="020F0502020204030204" pitchFamily="34" charset="0"/>
              </a:rPr>
              <a:t>·</a:t>
            </a:r>
            <a:r>
              <a:rPr lang="en-CN" sz="11500">
                <a:latin typeface="Source Sans Pro" panose="020B0503030403020204" pitchFamily="34" charset="0"/>
              </a:rPr>
              <a:t>··</a:t>
            </a:r>
            <a:r>
              <a:rPr lang="en-US" sz="11500" dirty="0">
                <a:latin typeface="Source Sans Pro" panose="020B0503030403020204" pitchFamily="34" charset="0"/>
              </a:rPr>
              <a:t> </a:t>
            </a:r>
            <a:r>
              <a:rPr lang="en-CN" sz="11500">
                <a:solidFill>
                  <a:prstClr val="black"/>
                </a:solidFill>
                <a:latin typeface="Source Sans Pro" panose="020F0502020204030204" pitchFamily="34" charset="0"/>
              </a:rPr>
              <a:t>·</a:t>
            </a:r>
            <a:r>
              <a:rPr lang="en-CN" sz="11500">
                <a:solidFill>
                  <a:prstClr val="black"/>
                </a:solidFill>
                <a:latin typeface="Source Sans Pro" panose="020B0503030403020204" pitchFamily="34" charset="0"/>
              </a:rPr>
              <a:t>··</a:t>
            </a:r>
            <a:r>
              <a:rPr lang="en-US" sz="6600" dirty="0">
                <a:latin typeface="Source Sans Pro" panose="020B0503030403020204" pitchFamily="34" charset="0"/>
              </a:rPr>
              <a:t> </a:t>
            </a:r>
            <a:endParaRPr lang="en-CN" sz="4000"/>
          </a:p>
        </p:txBody>
      </p:sp>
    </p:spTree>
    <p:extLst>
      <p:ext uri="{BB962C8B-B14F-4D97-AF65-F5344CB8AC3E}">
        <p14:creationId xmlns:p14="http://schemas.microsoft.com/office/powerpoint/2010/main" val="360199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 animBg="1"/>
      <p:bldP spid="23" grpId="0"/>
      <p:bldP spid="24" grpId="0" animBg="1"/>
      <p:bldP spid="28" grpId="0" animBg="1"/>
      <p:bldP spid="29" grpId="0"/>
      <p:bldP spid="32" grpId="0" animBg="1"/>
      <p:bldP spid="33" grpId="0"/>
      <p:bldP spid="35" grpId="0" animBg="1"/>
      <p:bldP spid="36" grpId="0"/>
      <p:bldP spid="45" grpId="0" animBg="1"/>
      <p:bldP spid="46" grpId="0" animBg="1"/>
      <p:bldP spid="47" grpId="0"/>
      <p:bldP spid="4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E5393F-7CF4-39AC-FFAA-0F9B730A2EB7}"/>
              </a:ext>
            </a:extLst>
          </p:cNvPr>
          <p:cNvSpPr txBox="1"/>
          <p:nvPr/>
        </p:nvSpPr>
        <p:spPr>
          <a:xfrm>
            <a:off x="-81868" y="22116234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Shen,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Xiangwei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"Directly aligning the full diffusion trajectory with fine-grained human preference."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 preprint arXiv:2509.06942 (2025).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5607FF-26C2-F8B7-8572-8F72A7E4C54B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Direct-Align: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9250C9-F176-E355-F150-E9F7CDDE6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7175" y="2705772"/>
            <a:ext cx="23978722" cy="16616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C4FCA9-5B74-FE1D-E30D-2255950CB998}"/>
              </a:ext>
            </a:extLst>
          </p:cNvPr>
          <p:cNvSpPr txBox="1"/>
          <p:nvPr/>
        </p:nvSpPr>
        <p:spPr>
          <a:xfrm>
            <a:off x="4007754" y="5611963"/>
            <a:ext cx="7691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One-Step Prediction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18B28F-504C-FEAF-18F2-4B25BA017BEA}"/>
                  </a:ext>
                </a:extLst>
              </p:cNvPr>
              <p:cNvSpPr txBox="1"/>
              <p:nvPr/>
            </p:nvSpPr>
            <p:spPr>
              <a:xfrm>
                <a:off x="4007753" y="9946348"/>
                <a:ext cx="769136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One-Step Prediction </a:t>
                </a:r>
              </a:p>
              <a:p>
                <a:pPr algn="ctr"/>
                <a:r>
                  <a:rPr lang="en-US" sz="6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of Direct-Align </a:t>
                </a:r>
              </a:p>
              <a:p>
                <a:pPr algn="ctr"/>
                <a:r>
                  <a:rPr lang="en-US" sz="6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6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6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sz="6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=0.075)</m:t>
                    </m:r>
                  </m:oMath>
                </a14:m>
                <a:endParaRPr lang="en-US" sz="60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18B28F-504C-FEAF-18F2-4B25BA017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53" y="9946348"/>
                <a:ext cx="7691369" cy="2862322"/>
              </a:xfrm>
              <a:prstGeom prst="rect">
                <a:avLst/>
              </a:prstGeom>
              <a:blipFill>
                <a:blip r:embed="rId4"/>
                <a:stretch>
                  <a:fillRect l="-2471" t="-6637" r="-6425" b="-13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39C04D-3153-E13C-AB76-BC07BC7E4810}"/>
                  </a:ext>
                </a:extLst>
              </p:cNvPr>
              <p:cNvSpPr txBox="1"/>
              <p:nvPr/>
            </p:nvSpPr>
            <p:spPr>
              <a:xfrm>
                <a:off x="4007752" y="15361875"/>
                <a:ext cx="769136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One-Step Prediction </a:t>
                </a:r>
              </a:p>
              <a:p>
                <a:pPr algn="ctr"/>
                <a:r>
                  <a:rPr lang="en-US" sz="6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of Direct-Align </a:t>
                </a:r>
              </a:p>
              <a:p>
                <a:pPr algn="ctr"/>
                <a:r>
                  <a:rPr lang="en-US" sz="6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6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6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sz="6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=0.025)</m:t>
                    </m:r>
                  </m:oMath>
                </a14:m>
                <a:endParaRPr lang="en-US" sz="60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39C04D-3153-E13C-AB76-BC07BC7E4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52" y="15361875"/>
                <a:ext cx="7691369" cy="2862322"/>
              </a:xfrm>
              <a:prstGeom prst="rect">
                <a:avLst/>
              </a:prstGeom>
              <a:blipFill>
                <a:blip r:embed="rId5"/>
                <a:stretch>
                  <a:fillRect l="-2471" t="-6608" r="-6425" b="-13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6899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E55646-0507-9250-ECB3-A4F0604FDE58}"/>
                  </a:ext>
                </a:extLst>
              </p:cNvPr>
              <p:cNvSpPr txBox="1"/>
              <p:nvPr/>
            </p:nvSpPr>
            <p:spPr>
              <a:xfrm>
                <a:off x="9911442" y="6505160"/>
                <a:ext cx="19583400" cy="2621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sz="6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6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US" sz="6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66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66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n-US" sz="66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6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6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6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6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sz="6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6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(−</m:t>
                              </m:r>
                              <m:r>
                                <a:rPr lang="en-US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6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6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6600" i="1" dirty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E55646-0507-9250-ECB3-A4F0604FD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442" y="6505160"/>
                <a:ext cx="19583400" cy="2621230"/>
              </a:xfrm>
              <a:prstGeom prst="rect">
                <a:avLst/>
              </a:prstGeom>
              <a:blipFill>
                <a:blip r:embed="rId3"/>
                <a:stretch>
                  <a:fillRect t="-135749" b="-191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2C7B89F-D637-92FE-532D-E677F930E166}"/>
              </a:ext>
            </a:extLst>
          </p:cNvPr>
          <p:cNvSpPr txBox="1"/>
          <p:nvPr/>
        </p:nvSpPr>
        <p:spPr>
          <a:xfrm>
            <a:off x="4170110" y="17549528"/>
            <a:ext cx="34588173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Gradient terms that capture </a:t>
            </a:r>
            <a:r>
              <a:rPr lang="en-US" sz="88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inter-step interactions </a:t>
            </a:r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are removed 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8FC71-DBE1-077D-C90E-AD08BE2214E6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For </a:t>
            </a:r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DRTune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and Direct-Align: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123AB5-0520-2249-AA53-C533307BD090}"/>
                  </a:ext>
                </a:extLst>
              </p:cNvPr>
              <p:cNvSpPr txBox="1"/>
              <p:nvPr/>
            </p:nvSpPr>
            <p:spPr>
              <a:xfrm>
                <a:off x="12964207" y="4403393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123AB5-0520-2249-AA53-C533307BD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4207" y="4403393"/>
                <a:ext cx="2589148" cy="923330"/>
              </a:xfrm>
              <a:prstGeom prst="rect">
                <a:avLst/>
              </a:prstGeom>
              <a:blipFill>
                <a:blip r:embed="rId4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0A167DA8-0FE2-D031-9238-ABF75B718706}"/>
              </a:ext>
            </a:extLst>
          </p:cNvPr>
          <p:cNvSpPr/>
          <p:nvPr/>
        </p:nvSpPr>
        <p:spPr>
          <a:xfrm>
            <a:off x="17942442" y="415289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0A049ED-E5CB-F11A-32DF-48427F51DA43}"/>
                  </a:ext>
                </a:extLst>
              </p:cNvPr>
              <p:cNvSpPr txBox="1"/>
              <p:nvPr/>
            </p:nvSpPr>
            <p:spPr>
              <a:xfrm>
                <a:off x="18106001" y="4390024"/>
                <a:ext cx="1068597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0A049ED-E5CB-F11A-32DF-48427F51D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6001" y="4390024"/>
                <a:ext cx="1068597" cy="950068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2E6F77E-77FE-F981-EE1D-A7AE3052EA28}"/>
              </a:ext>
            </a:extLst>
          </p:cNvPr>
          <p:cNvSpPr/>
          <p:nvPr/>
        </p:nvSpPr>
        <p:spPr>
          <a:xfrm>
            <a:off x="21029839" y="4222156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3FCC24F-B41F-6830-390F-58F0F7736C82}"/>
                  </a:ext>
                </a:extLst>
              </p:cNvPr>
              <p:cNvSpPr txBox="1"/>
              <p:nvPr/>
            </p:nvSpPr>
            <p:spPr>
              <a:xfrm>
                <a:off x="21070629" y="4443279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3FCC24F-B41F-6830-390F-58F0F7736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629" y="4443279"/>
                <a:ext cx="2568910" cy="769441"/>
              </a:xfrm>
              <a:prstGeom prst="rect">
                <a:avLst/>
              </a:prstGeom>
              <a:blipFill>
                <a:blip r:embed="rId6"/>
                <a:stretch>
                  <a:fillRect l="-8333" t="-16129" r="-13235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EEC839D-C5E9-636F-EF53-E6563A0710FD}"/>
              </a:ext>
            </a:extLst>
          </p:cNvPr>
          <p:cNvSpPr/>
          <p:nvPr/>
        </p:nvSpPr>
        <p:spPr>
          <a:xfrm>
            <a:off x="25154715" y="4222156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877E0F-C156-2C15-1BB0-1A4007DEEB32}"/>
                  </a:ext>
                </a:extLst>
              </p:cNvPr>
              <p:cNvSpPr txBox="1"/>
              <p:nvPr/>
            </p:nvSpPr>
            <p:spPr>
              <a:xfrm>
                <a:off x="25268790" y="4460256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877E0F-C156-2C15-1BB0-1A4007DEE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8790" y="4460256"/>
                <a:ext cx="1289538" cy="769441"/>
              </a:xfrm>
              <a:prstGeom prst="rect">
                <a:avLst/>
              </a:prstGeom>
              <a:blipFill>
                <a:blip r:embed="rId7"/>
                <a:stretch>
                  <a:fillRect t="-16393" r="-776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483184-502C-1396-39E3-C8015D49A4A7}"/>
              </a:ext>
            </a:extLst>
          </p:cNvPr>
          <p:cNvCxnSpPr>
            <a:cxnSpLocks/>
          </p:cNvCxnSpPr>
          <p:nvPr/>
        </p:nvCxnSpPr>
        <p:spPr>
          <a:xfrm flipH="1">
            <a:off x="23680329" y="4851689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5E9D590-C8A2-E2A4-768F-35F41F318448}"/>
              </a:ext>
            </a:extLst>
          </p:cNvPr>
          <p:cNvCxnSpPr>
            <a:cxnSpLocks/>
            <a:stCxn id="11" idx="1"/>
            <a:endCxn id="8" idx="6"/>
          </p:cNvCxnSpPr>
          <p:nvPr/>
        </p:nvCxnSpPr>
        <p:spPr>
          <a:xfrm flipH="1">
            <a:off x="19338157" y="4828000"/>
            <a:ext cx="1732472" cy="23689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69ACBD1-B9B8-466D-B0C2-22D1D3FD4B04}"/>
              </a:ext>
            </a:extLst>
          </p:cNvPr>
          <p:cNvCxnSpPr>
            <a:cxnSpLocks/>
          </p:cNvCxnSpPr>
          <p:nvPr/>
        </p:nvCxnSpPr>
        <p:spPr>
          <a:xfrm flipH="1">
            <a:off x="15297607" y="4865058"/>
            <a:ext cx="2668016" cy="2106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E0A35E-72AB-DB64-7CB6-84B17F8BC9D7}"/>
                  </a:ext>
                </a:extLst>
              </p:cNvPr>
              <p:cNvSpPr txBox="1"/>
              <p:nvPr/>
            </p:nvSpPr>
            <p:spPr>
              <a:xfrm>
                <a:off x="8245968" y="12152849"/>
                <a:ext cx="2589148" cy="102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E0A35E-72AB-DB64-7CB6-84B17F8BC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968" y="12152849"/>
                <a:ext cx="2589148" cy="1027397"/>
              </a:xfrm>
              <a:prstGeom prst="rect">
                <a:avLst/>
              </a:prstGeom>
              <a:blipFill>
                <a:blip r:embed="rId8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194EF298-EDAF-9B8C-E9E1-97859433BC97}"/>
              </a:ext>
            </a:extLst>
          </p:cNvPr>
          <p:cNvSpPr/>
          <p:nvPr/>
        </p:nvSpPr>
        <p:spPr>
          <a:xfrm>
            <a:off x="21485543" y="1193232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050327-4D5F-D183-1B63-BB3F1F607C42}"/>
                  </a:ext>
                </a:extLst>
              </p:cNvPr>
              <p:cNvSpPr txBox="1"/>
              <p:nvPr/>
            </p:nvSpPr>
            <p:spPr>
              <a:xfrm>
                <a:off x="21641151" y="12153551"/>
                <a:ext cx="1068597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050327-4D5F-D183-1B63-BB3F1F607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1151" y="12153551"/>
                <a:ext cx="1068597" cy="950068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80C465F-11CA-B8D1-6C27-D85D2027F824}"/>
              </a:ext>
            </a:extLst>
          </p:cNvPr>
          <p:cNvSpPr/>
          <p:nvPr/>
        </p:nvSpPr>
        <p:spPr>
          <a:xfrm>
            <a:off x="24564989" y="11985683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990000D-2428-939D-B476-E4F506D5EA45}"/>
                  </a:ext>
                </a:extLst>
              </p:cNvPr>
              <p:cNvSpPr txBox="1"/>
              <p:nvPr/>
            </p:nvSpPr>
            <p:spPr>
              <a:xfrm>
                <a:off x="24605779" y="12206806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990000D-2428-939D-B476-E4F506D5E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5779" y="12206806"/>
                <a:ext cx="2568910" cy="769441"/>
              </a:xfrm>
              <a:prstGeom prst="rect">
                <a:avLst/>
              </a:prstGeom>
              <a:blipFill>
                <a:blip r:embed="rId10"/>
                <a:stretch>
                  <a:fillRect l="-8867" t="-14516" r="-13300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760535F-56C9-0135-FCEB-D08B1915FB90}"/>
              </a:ext>
            </a:extLst>
          </p:cNvPr>
          <p:cNvSpPr/>
          <p:nvPr/>
        </p:nvSpPr>
        <p:spPr>
          <a:xfrm>
            <a:off x="28689865" y="11985683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DBA0241-2967-663E-81EA-3B1AB73A4921}"/>
                  </a:ext>
                </a:extLst>
              </p:cNvPr>
              <p:cNvSpPr txBox="1"/>
              <p:nvPr/>
            </p:nvSpPr>
            <p:spPr>
              <a:xfrm>
                <a:off x="28803940" y="12223783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DBA0241-2967-663E-81EA-3B1AB73A4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3940" y="12223783"/>
                <a:ext cx="1289538" cy="769441"/>
              </a:xfrm>
              <a:prstGeom prst="rect">
                <a:avLst/>
              </a:prstGeom>
              <a:blipFill>
                <a:blip r:embed="rId11"/>
                <a:stretch>
                  <a:fillRect t="-16393" r="-784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CC941E1-0505-9196-D2E3-9C0B85713FA4}"/>
              </a:ext>
            </a:extLst>
          </p:cNvPr>
          <p:cNvCxnSpPr>
            <a:cxnSpLocks/>
          </p:cNvCxnSpPr>
          <p:nvPr/>
        </p:nvCxnSpPr>
        <p:spPr>
          <a:xfrm flipH="1">
            <a:off x="27215479" y="12615216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6186341-0E52-35AC-8159-51B25A654FEC}"/>
              </a:ext>
            </a:extLst>
          </p:cNvPr>
          <p:cNvCxnSpPr>
            <a:cxnSpLocks/>
            <a:stCxn id="29" idx="1"/>
            <a:endCxn id="26" idx="6"/>
          </p:cNvCxnSpPr>
          <p:nvPr/>
        </p:nvCxnSpPr>
        <p:spPr>
          <a:xfrm flipH="1">
            <a:off x="22881258" y="12591527"/>
            <a:ext cx="1724521" cy="39591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544F0DD-95B5-CA02-439A-1BF74A292549}"/>
              </a:ext>
            </a:extLst>
          </p:cNvPr>
          <p:cNvCxnSpPr>
            <a:cxnSpLocks/>
          </p:cNvCxnSpPr>
          <p:nvPr/>
        </p:nvCxnSpPr>
        <p:spPr>
          <a:xfrm flipH="1">
            <a:off x="18832757" y="12628585"/>
            <a:ext cx="2668016" cy="2106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ECE7ECAA-154F-7092-8AA0-2D3505BC7075}"/>
              </a:ext>
            </a:extLst>
          </p:cNvPr>
          <p:cNvSpPr/>
          <p:nvPr/>
        </p:nvSpPr>
        <p:spPr>
          <a:xfrm>
            <a:off x="17435590" y="1194822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7365D4-49C3-5895-8B63-E68C61559255}"/>
                  </a:ext>
                </a:extLst>
              </p:cNvPr>
              <p:cNvSpPr txBox="1"/>
              <p:nvPr/>
            </p:nvSpPr>
            <p:spPr>
              <a:xfrm>
                <a:off x="17599149" y="12185355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7365D4-49C3-5895-8B63-E68C61559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9149" y="12185355"/>
                <a:ext cx="1068597" cy="990207"/>
              </a:xfrm>
              <a:prstGeom prst="rect">
                <a:avLst/>
              </a:prstGeom>
              <a:blipFill>
                <a:blip r:embed="rId12"/>
                <a:stretch>
                  <a:fillRect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306D4874-5572-0145-C5CF-590FB0779E90}"/>
              </a:ext>
            </a:extLst>
          </p:cNvPr>
          <p:cNvSpPr/>
          <p:nvPr/>
        </p:nvSpPr>
        <p:spPr>
          <a:xfrm>
            <a:off x="13385637" y="1193232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58369FD-0B64-3FDC-FD4F-CFFB9A751AAA}"/>
                  </a:ext>
                </a:extLst>
              </p:cNvPr>
              <p:cNvSpPr txBox="1"/>
              <p:nvPr/>
            </p:nvSpPr>
            <p:spPr>
              <a:xfrm>
                <a:off x="13404026" y="12169453"/>
                <a:ext cx="1152808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58369FD-0B64-3FDC-FD4F-CFFB9A751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4026" y="12169453"/>
                <a:ext cx="1152808" cy="990207"/>
              </a:xfrm>
              <a:prstGeom prst="rect">
                <a:avLst/>
              </a:prstGeom>
              <a:blipFill>
                <a:blip r:embed="rId13"/>
                <a:stretch>
                  <a:fillRect l="-6522" r="-26087"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AE9453E-1F81-35AA-2342-75E40D60128A}"/>
                  </a:ext>
                </a:extLst>
              </p:cNvPr>
              <p:cNvSpPr txBox="1"/>
              <p:nvPr/>
            </p:nvSpPr>
            <p:spPr>
              <a:xfrm>
                <a:off x="12228898" y="9705047"/>
                <a:ext cx="3709191" cy="1147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AE9453E-1F81-35AA-2342-75E40D601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8898" y="9705047"/>
                <a:ext cx="3709191" cy="1147302"/>
              </a:xfrm>
              <a:prstGeom prst="rect">
                <a:avLst/>
              </a:prstGeom>
              <a:blipFill>
                <a:blip r:embed="rId14"/>
                <a:stretch>
                  <a:fillRect b="-10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F63EE07-1CB8-DCC4-407F-52E9DE4C41F1}"/>
              </a:ext>
            </a:extLst>
          </p:cNvPr>
          <p:cNvCxnSpPr>
            <a:cxnSpLocks/>
          </p:cNvCxnSpPr>
          <p:nvPr/>
        </p:nvCxnSpPr>
        <p:spPr>
          <a:xfrm flipH="1" flipV="1">
            <a:off x="15201202" y="10779860"/>
            <a:ext cx="2214330" cy="1900598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157CE73-F446-5E14-8A05-F964C045CD15}"/>
              </a:ext>
            </a:extLst>
          </p:cNvPr>
          <p:cNvCxnSpPr>
            <a:cxnSpLocks/>
            <a:stCxn id="39" idx="2"/>
            <a:endCxn id="37" idx="0"/>
          </p:cNvCxnSpPr>
          <p:nvPr/>
        </p:nvCxnSpPr>
        <p:spPr>
          <a:xfrm>
            <a:off x="14083494" y="10852349"/>
            <a:ext cx="1" cy="1079975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FF5C21D-F404-873F-8E49-27E35580617C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10731399" y="12631118"/>
            <a:ext cx="2654238" cy="3274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0F68017-8BC8-272F-C5FF-92D4648D4710}"/>
                  </a:ext>
                </a:extLst>
              </p:cNvPr>
              <p:cNvSpPr txBox="1"/>
              <p:nvPr/>
            </p:nvSpPr>
            <p:spPr>
              <a:xfrm>
                <a:off x="9382898" y="14078365"/>
                <a:ext cx="19583400" cy="24619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6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6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f>
                        <m:fPr>
                          <m:ctrlP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6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6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6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6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6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6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6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6600" i="1" dirty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0F68017-8BC8-272F-C5FF-92D4648D4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2898" y="14078365"/>
                <a:ext cx="19583400" cy="2461956"/>
              </a:xfrm>
              <a:prstGeom prst="rect">
                <a:avLst/>
              </a:prstGeom>
              <a:blipFill>
                <a:blip r:embed="rId15"/>
                <a:stretch>
                  <a:fillRect t="-1538" b="-8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005927F-404D-0E93-A262-9DA0083E7E71}"/>
              </a:ext>
            </a:extLst>
          </p:cNvPr>
          <p:cNvCxnSpPr>
            <a:cxnSpLocks/>
          </p:cNvCxnSpPr>
          <p:nvPr/>
        </p:nvCxnSpPr>
        <p:spPr>
          <a:xfrm>
            <a:off x="6858000" y="10195560"/>
            <a:ext cx="25519164" cy="6344761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D271306-5EBB-86FB-4B95-C2D0F05C1A88}"/>
              </a:ext>
            </a:extLst>
          </p:cNvPr>
          <p:cNvCxnSpPr>
            <a:cxnSpLocks/>
          </p:cNvCxnSpPr>
          <p:nvPr/>
        </p:nvCxnSpPr>
        <p:spPr>
          <a:xfrm flipV="1">
            <a:off x="6858000" y="10195560"/>
            <a:ext cx="24825960" cy="6253321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73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5" grpId="0" animBg="1"/>
      <p:bldP spid="36" grpId="0"/>
      <p:bldP spid="37" grpId="0" animBg="1"/>
      <p:bldP spid="38" grpId="0"/>
      <p:bldP spid="39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500E-D184-86A7-F833-90698E06C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0BB87A-83A7-66E8-F03B-FA27F7D1BF24}"/>
              </a:ext>
            </a:extLst>
          </p:cNvPr>
          <p:cNvSpPr txBox="1"/>
          <p:nvPr/>
        </p:nvSpPr>
        <p:spPr>
          <a:xfrm>
            <a:off x="1851138" y="10686445"/>
            <a:ext cx="394062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How to Fine-Tune Early Generation Steps While Preserving the Gradient Terms Capturing </a:t>
            </a:r>
            <a:r>
              <a:rPr lang="en-US" sz="9600" dirty="0">
                <a:solidFill>
                  <a:srgbClr val="FF0000"/>
                </a:solidFill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I</a:t>
            </a:r>
            <a:r>
              <a:rPr lang="en-US" sz="96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nter-Step Interactions?</a:t>
            </a:r>
            <a:endParaRPr lang="en-US" sz="96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424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53534-9AFA-BE87-48E3-3DD49A16C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1FFF368-7926-4E9B-DFBA-46A34FA0BA41}"/>
              </a:ext>
            </a:extLst>
          </p:cNvPr>
          <p:cNvSpPr txBox="1"/>
          <p:nvPr/>
        </p:nvSpPr>
        <p:spPr>
          <a:xfrm rot="-120000">
            <a:off x="16335138" y="700998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58E376DB-6B10-4FF3-E81F-728D74274EA1}"/>
              </a:ext>
            </a:extLst>
          </p:cNvPr>
          <p:cNvSpPr/>
          <p:nvPr/>
        </p:nvSpPr>
        <p:spPr>
          <a:xfrm rot="20300212">
            <a:off x="3215331" y="1075011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E0F9E80B-0BA2-8233-9AC3-036E8FA42630}"/>
              </a:ext>
            </a:extLst>
          </p:cNvPr>
          <p:cNvSpPr/>
          <p:nvPr/>
        </p:nvSpPr>
        <p:spPr>
          <a:xfrm rot="20033653">
            <a:off x="3625404" y="1016960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1E32CC4-20A1-3C5C-9AF8-BD2EDB77AD19}"/>
              </a:ext>
            </a:extLst>
          </p:cNvPr>
          <p:cNvSpPr/>
          <p:nvPr/>
        </p:nvSpPr>
        <p:spPr>
          <a:xfrm rot="20400000">
            <a:off x="6403337" y="8922884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EF96C8F-B19C-C022-9D34-48C7F668C837}"/>
              </a:ext>
            </a:extLst>
          </p:cNvPr>
          <p:cNvSpPr/>
          <p:nvPr/>
        </p:nvSpPr>
        <p:spPr>
          <a:xfrm rot="21152331">
            <a:off x="10792051" y="7903678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AA5E420C-EC0A-2F58-70D3-E1973F5B951F}"/>
              </a:ext>
            </a:extLst>
          </p:cNvPr>
          <p:cNvSpPr/>
          <p:nvPr/>
        </p:nvSpPr>
        <p:spPr>
          <a:xfrm>
            <a:off x="14247353" y="7694436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02C5A4AD-466E-EF53-C0A5-B540994ED3F0}"/>
              </a:ext>
            </a:extLst>
          </p:cNvPr>
          <p:cNvSpPr/>
          <p:nvPr/>
        </p:nvSpPr>
        <p:spPr>
          <a:xfrm rot="441773">
            <a:off x="17405248" y="7931497"/>
            <a:ext cx="8412339" cy="1454464"/>
          </a:xfrm>
          <a:prstGeom prst="arc">
            <a:avLst>
              <a:gd name="adj1" fmla="val 13563127"/>
              <a:gd name="adj2" fmla="val 2041946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BB2CF57-97CE-CD8D-5E38-FAAD507D4FB4}"/>
              </a:ext>
            </a:extLst>
          </p:cNvPr>
          <p:cNvSpPr/>
          <p:nvPr/>
        </p:nvSpPr>
        <p:spPr>
          <a:xfrm>
            <a:off x="3709352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65D4DF-2691-BB12-8701-FD9C39E6E3C3}"/>
                  </a:ext>
                </a:extLst>
              </p:cNvPr>
              <p:cNvSpPr txBox="1"/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965D4DF-2691-BB12-8701-FD9C39E6E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4EDE1DF9-F340-3C6A-84AF-113A57079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84" y="12463249"/>
            <a:ext cx="3457246" cy="345724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C2AE80E-2F72-552E-45FC-923099B04A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2944415" y="12616237"/>
            <a:ext cx="3456000" cy="345600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A4424818-C2BB-F3A1-9D99-5CD711E939E1}"/>
              </a:ext>
            </a:extLst>
          </p:cNvPr>
          <p:cNvSpPr/>
          <p:nvPr/>
        </p:nvSpPr>
        <p:spPr>
          <a:xfrm>
            <a:off x="30867934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AF5EE29-51BF-4959-22D2-03DAC21BED33}"/>
                  </a:ext>
                </a:extLst>
              </p:cNvPr>
              <p:cNvSpPr txBox="1"/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AF5EE29-51BF-4959-22D2-03DAC21BE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1EAC187B-059E-75ED-2F88-F69DE1E937F9}"/>
              </a:ext>
            </a:extLst>
          </p:cNvPr>
          <p:cNvSpPr>
            <a:spLocks noChangeAspect="1"/>
          </p:cNvSpPr>
          <p:nvPr/>
        </p:nvSpPr>
        <p:spPr>
          <a:xfrm>
            <a:off x="12718232" y="742927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A911039-7E1C-1370-D457-1598BF7ED9E6}"/>
              </a:ext>
            </a:extLst>
          </p:cNvPr>
          <p:cNvSpPr txBox="1"/>
          <p:nvPr/>
        </p:nvSpPr>
        <p:spPr>
          <a:xfrm rot="20129383">
            <a:off x="6069294" y="975704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1E0CC69-C9A6-9243-7770-774DF54A7DEE}"/>
              </a:ext>
            </a:extLst>
          </p:cNvPr>
          <p:cNvSpPr/>
          <p:nvPr/>
        </p:nvSpPr>
        <p:spPr>
          <a:xfrm>
            <a:off x="19604071" y="70096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9F30554-99CD-4EF6-0DF9-09A982FF40BA}"/>
              </a:ext>
            </a:extLst>
          </p:cNvPr>
          <p:cNvSpPr/>
          <p:nvPr/>
        </p:nvSpPr>
        <p:spPr>
          <a:xfrm>
            <a:off x="8259845" y="871508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601E83D-3DE2-2849-5984-19606BF38D14}"/>
              </a:ext>
            </a:extLst>
          </p:cNvPr>
          <p:cNvSpPr/>
          <p:nvPr/>
        </p:nvSpPr>
        <p:spPr>
          <a:xfrm>
            <a:off x="23478252" y="770336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7E7CCC8-A261-2BC3-4B0A-C26E89A10406}"/>
                  </a:ext>
                </a:extLst>
              </p:cNvPr>
              <p:cNvSpPr txBox="1"/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7E7CCC8-A261-2BC3-4B0A-C26E89A10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D35EABD-6C92-8647-0439-FA50AC6C0B0C}"/>
                  </a:ext>
                </a:extLst>
              </p:cNvPr>
              <p:cNvSpPr txBox="1"/>
              <p:nvPr/>
            </p:nvSpPr>
            <p:spPr>
              <a:xfrm>
                <a:off x="12639997" y="7603924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D35EABD-6C92-8647-0439-FA50AC6C0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9997" y="7603924"/>
                <a:ext cx="1509102" cy="830997"/>
              </a:xfrm>
              <a:prstGeom prst="rect">
                <a:avLst/>
              </a:prstGeom>
              <a:blipFill>
                <a:blip r:embed="rId8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8B1CA91-2E62-1859-1B45-A564A8812B55}"/>
                  </a:ext>
                </a:extLst>
              </p:cNvPr>
              <p:cNvSpPr txBox="1"/>
              <p:nvPr/>
            </p:nvSpPr>
            <p:spPr>
              <a:xfrm>
                <a:off x="19767630" y="7213351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8B1CA91-2E62-1859-1B45-A564A8812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7630" y="7213351"/>
                <a:ext cx="1068597" cy="923330"/>
              </a:xfrm>
              <a:prstGeom prst="rect">
                <a:avLst/>
              </a:prstGeom>
              <a:blipFill>
                <a:blip r:embed="rId9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809028E-54D9-23D2-EF4B-36F9B4D60741}"/>
                  </a:ext>
                </a:extLst>
              </p:cNvPr>
              <p:cNvSpPr txBox="1"/>
              <p:nvPr/>
            </p:nvSpPr>
            <p:spPr>
              <a:xfrm>
                <a:off x="23443921" y="7956968"/>
                <a:ext cx="143666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809028E-54D9-23D2-EF4B-36F9B4D60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3921" y="7956968"/>
                <a:ext cx="1436665" cy="830997"/>
              </a:xfrm>
              <a:prstGeom prst="rect">
                <a:avLst/>
              </a:prstGeom>
              <a:blipFill>
                <a:blip r:embed="rId10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576441A-C167-D620-79BE-EC4CBF133F75}"/>
              </a:ext>
            </a:extLst>
          </p:cNvPr>
          <p:cNvSpPr/>
          <p:nvPr/>
        </p:nvSpPr>
        <p:spPr>
          <a:xfrm>
            <a:off x="36831476" y="1085590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D694CB3-B036-25D6-7AFC-3080A5077227}"/>
                  </a:ext>
                </a:extLst>
              </p:cNvPr>
              <p:cNvSpPr txBox="1"/>
              <p:nvPr/>
            </p:nvSpPr>
            <p:spPr>
              <a:xfrm>
                <a:off x="19022269" y="4963989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D694CB3-B036-25D6-7AFC-3080A5077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2269" y="4963989"/>
                <a:ext cx="2589148" cy="923330"/>
              </a:xfrm>
              <a:prstGeom prst="rect">
                <a:avLst/>
              </a:prstGeom>
              <a:blipFill>
                <a:blip r:embed="rId11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E63D340D-C611-C083-2504-7C9FC2AD36AC}"/>
              </a:ext>
            </a:extLst>
          </p:cNvPr>
          <p:cNvCxnSpPr>
            <a:cxnSpLocks/>
            <a:stCxn id="55" idx="0"/>
            <a:endCxn id="83" idx="2"/>
          </p:cNvCxnSpPr>
          <p:nvPr/>
        </p:nvCxnSpPr>
        <p:spPr>
          <a:xfrm flipV="1">
            <a:off x="20301929" y="5887319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Arc 84">
            <a:extLst>
              <a:ext uri="{FF2B5EF4-FFF2-40B4-BE49-F238E27FC236}">
                <a16:creationId xmlns:a16="http://schemas.microsoft.com/office/drawing/2014/main" id="{106B8264-07E7-FE7C-B96F-06E7A142900E}"/>
              </a:ext>
            </a:extLst>
          </p:cNvPr>
          <p:cNvSpPr/>
          <p:nvPr/>
        </p:nvSpPr>
        <p:spPr>
          <a:xfrm rot="12795793">
            <a:off x="19862566" y="4920051"/>
            <a:ext cx="6431721" cy="3131614"/>
          </a:xfrm>
          <a:prstGeom prst="arc">
            <a:avLst>
              <a:gd name="adj1" fmla="val 14987635"/>
              <a:gd name="adj2" fmla="val 20137106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AC781C5-15E0-6D2E-9057-A5420A0A2BA1}"/>
              </a:ext>
            </a:extLst>
          </p:cNvPr>
          <p:cNvCxnSpPr>
            <a:cxnSpLocks/>
          </p:cNvCxnSpPr>
          <p:nvPr/>
        </p:nvCxnSpPr>
        <p:spPr>
          <a:xfrm flipV="1">
            <a:off x="35358542" y="1169858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07C895D0-50B2-CB64-6FEE-17EADCAEA308}"/>
              </a:ext>
            </a:extLst>
          </p:cNvPr>
          <p:cNvSpPr/>
          <p:nvPr/>
        </p:nvSpPr>
        <p:spPr>
          <a:xfrm>
            <a:off x="40956352" y="1085590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255DE94-9845-72F7-1135-10B4F21464DF}"/>
              </a:ext>
            </a:extLst>
          </p:cNvPr>
          <p:cNvCxnSpPr>
            <a:cxnSpLocks/>
          </p:cNvCxnSpPr>
          <p:nvPr/>
        </p:nvCxnSpPr>
        <p:spPr>
          <a:xfrm flipV="1">
            <a:off x="39481966" y="1170240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3833B70-4EB9-7E0F-6B31-E85A747ADED1}"/>
              </a:ext>
            </a:extLst>
          </p:cNvPr>
          <p:cNvCxnSpPr>
            <a:cxnSpLocks/>
          </p:cNvCxnSpPr>
          <p:nvPr/>
        </p:nvCxnSpPr>
        <p:spPr>
          <a:xfrm flipH="1">
            <a:off x="39481966" y="1136766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51288DE-977A-972B-136F-CCB1566A3BF4}"/>
              </a:ext>
            </a:extLst>
          </p:cNvPr>
          <p:cNvCxnSpPr>
            <a:cxnSpLocks/>
          </p:cNvCxnSpPr>
          <p:nvPr/>
        </p:nvCxnSpPr>
        <p:spPr>
          <a:xfrm flipH="1">
            <a:off x="35358549" y="1137225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C83718D5-D48D-8A37-CD0E-4D93BF4C0D4D}"/>
              </a:ext>
            </a:extLst>
          </p:cNvPr>
          <p:cNvSpPr/>
          <p:nvPr/>
        </p:nvSpPr>
        <p:spPr>
          <a:xfrm>
            <a:off x="33974558" y="1077730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BA4D096B-14BD-07A3-E953-AA5BFF76A7DB}"/>
                  </a:ext>
                </a:extLst>
              </p:cNvPr>
              <p:cNvSpPr txBox="1"/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BA4D096B-14BD-07A3-E953-AA5BFF76A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blipFill>
                <a:blip r:embed="rId12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F5DA1CA3-EC0F-CEA2-2C9C-AA968244260D}"/>
              </a:ext>
            </a:extLst>
          </p:cNvPr>
          <p:cNvCxnSpPr>
            <a:cxnSpLocks/>
          </p:cNvCxnSpPr>
          <p:nvPr/>
        </p:nvCxnSpPr>
        <p:spPr>
          <a:xfrm>
            <a:off x="32214165" y="11681255"/>
            <a:ext cx="1801957" cy="23781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2689F5E4-6279-65BB-4D6C-98B3230AA914}"/>
              </a:ext>
            </a:extLst>
          </p:cNvPr>
          <p:cNvCxnSpPr>
            <a:cxnSpLocks/>
          </p:cNvCxnSpPr>
          <p:nvPr/>
        </p:nvCxnSpPr>
        <p:spPr>
          <a:xfrm flipH="1">
            <a:off x="13510975" y="14426125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DDA4D666-A2C3-3B2A-F312-DCFB1D8A0312}"/>
              </a:ext>
            </a:extLst>
          </p:cNvPr>
          <p:cNvSpPr txBox="1"/>
          <p:nvPr/>
        </p:nvSpPr>
        <p:spPr>
          <a:xfrm>
            <a:off x="16392588" y="14041406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D046196B-8D33-A99C-3D1B-2D9F20942A1F}"/>
              </a:ext>
            </a:extLst>
          </p:cNvPr>
          <p:cNvCxnSpPr>
            <a:cxnSpLocks/>
          </p:cNvCxnSpPr>
          <p:nvPr/>
        </p:nvCxnSpPr>
        <p:spPr>
          <a:xfrm>
            <a:off x="13510672" y="12034535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5A1733CC-840E-5959-DBB9-E7A7F2178348}"/>
              </a:ext>
            </a:extLst>
          </p:cNvPr>
          <p:cNvSpPr txBox="1"/>
          <p:nvPr/>
        </p:nvSpPr>
        <p:spPr>
          <a:xfrm>
            <a:off x="16392588" y="11649815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04A847F0-75E9-5800-4E5A-39591EE96632}"/>
              </a:ext>
            </a:extLst>
          </p:cNvPr>
          <p:cNvCxnSpPr>
            <a:cxnSpLocks/>
          </p:cNvCxnSpPr>
          <p:nvPr/>
        </p:nvCxnSpPr>
        <p:spPr>
          <a:xfrm>
            <a:off x="13510672" y="13228187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7B30E96-AC21-6FC3-0F5B-581DBAD7876E}"/>
                  </a:ext>
                </a:extLst>
              </p:cNvPr>
              <p:cNvSpPr txBox="1"/>
              <p:nvPr/>
            </p:nvSpPr>
            <p:spPr>
              <a:xfrm>
                <a:off x="16392588" y="12843467"/>
                <a:ext cx="93901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or reward model</a:t>
                </a: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7B30E96-AC21-6FC3-0F5B-581DBAD78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2588" y="12843467"/>
                <a:ext cx="9390108" cy="923330"/>
              </a:xfrm>
              <a:prstGeom prst="rect">
                <a:avLst/>
              </a:prstGeom>
              <a:blipFill>
                <a:blip r:embed="rId13"/>
                <a:stretch>
                  <a:fillRect l="-3378" t="-17808" b="-38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2" name="Graphic 131">
            <a:extLst>
              <a:ext uri="{FF2B5EF4-FFF2-40B4-BE49-F238E27FC236}">
                <a16:creationId xmlns:a16="http://schemas.microsoft.com/office/drawing/2014/main" id="{264B5AE6-6A6A-71B2-80CD-CAC5288CE5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390130" y="15172484"/>
            <a:ext cx="952490" cy="952490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575321E5-CE15-847A-EEB1-0C373061EDB3}"/>
              </a:ext>
            </a:extLst>
          </p:cNvPr>
          <p:cNvSpPr txBox="1"/>
          <p:nvPr/>
        </p:nvSpPr>
        <p:spPr>
          <a:xfrm>
            <a:off x="16392587" y="15264008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FBBD0404-F13E-B7BD-F80C-D2DE41146C44}"/>
                  </a:ext>
                </a:extLst>
              </p:cNvPr>
              <p:cNvSpPr txBox="1"/>
              <p:nvPr/>
            </p:nvSpPr>
            <p:spPr>
              <a:xfrm>
                <a:off x="30145314" y="8587071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FBBD0404-F13E-B7BD-F80C-D2DE41146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5314" y="8587071"/>
                <a:ext cx="2589148" cy="923330"/>
              </a:xfrm>
              <a:prstGeom prst="rect">
                <a:avLst/>
              </a:prstGeom>
              <a:blipFill>
                <a:blip r:embed="rId15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Arc 142">
            <a:extLst>
              <a:ext uri="{FF2B5EF4-FFF2-40B4-BE49-F238E27FC236}">
                <a16:creationId xmlns:a16="http://schemas.microsoft.com/office/drawing/2014/main" id="{E5DD8C71-9253-8A83-B8A9-840C5FAD354E}"/>
              </a:ext>
            </a:extLst>
          </p:cNvPr>
          <p:cNvSpPr/>
          <p:nvPr/>
        </p:nvSpPr>
        <p:spPr>
          <a:xfrm rot="12731579">
            <a:off x="30921389" y="9618984"/>
            <a:ext cx="8169503" cy="2687867"/>
          </a:xfrm>
          <a:prstGeom prst="arc">
            <a:avLst>
              <a:gd name="adj1" fmla="val 17973777"/>
              <a:gd name="adj2" fmla="val 2097580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25DFE6E4-565F-8CC7-95D4-0EC23DF2B079}"/>
              </a:ext>
            </a:extLst>
          </p:cNvPr>
          <p:cNvCxnSpPr>
            <a:cxnSpLocks/>
            <a:stCxn id="115" idx="2"/>
          </p:cNvCxnSpPr>
          <p:nvPr/>
        </p:nvCxnSpPr>
        <p:spPr>
          <a:xfrm flipH="1" flipV="1">
            <a:off x="31717628" y="9431504"/>
            <a:ext cx="2256930" cy="204459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" name="Oval 169">
            <a:extLst>
              <a:ext uri="{FF2B5EF4-FFF2-40B4-BE49-F238E27FC236}">
                <a16:creationId xmlns:a16="http://schemas.microsoft.com/office/drawing/2014/main" id="{034162A8-F357-D122-5421-B4B9CF33C44A}"/>
              </a:ext>
            </a:extLst>
          </p:cNvPr>
          <p:cNvSpPr/>
          <p:nvPr/>
        </p:nvSpPr>
        <p:spPr>
          <a:xfrm>
            <a:off x="30746122" y="9002130"/>
            <a:ext cx="486193" cy="5082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D13E04-7750-409E-6ED9-2F0AC6D55DA8}"/>
              </a:ext>
            </a:extLst>
          </p:cNvPr>
          <p:cNvSpPr txBox="1"/>
          <p:nvPr/>
        </p:nvSpPr>
        <p:spPr>
          <a:xfrm>
            <a:off x="-81868" y="22116234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Prabhudesai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Mihir, et al. "Aligning text-to-image diffusion models with reward backpropagation." (2023).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0F293-FF80-AF81-C22A-B686C46A7EE8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AlignProp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AF3E65-4FD4-064C-F993-89D3D9CE7F18}"/>
              </a:ext>
            </a:extLst>
          </p:cNvPr>
          <p:cNvCxnSpPr>
            <a:cxnSpLocks/>
          </p:cNvCxnSpPr>
          <p:nvPr/>
        </p:nvCxnSpPr>
        <p:spPr>
          <a:xfrm flipV="1">
            <a:off x="31640742" y="9704476"/>
            <a:ext cx="0" cy="106110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9BD8080D-8052-71F7-C1C6-ED0C80E9299C}"/>
              </a:ext>
            </a:extLst>
          </p:cNvPr>
          <p:cNvSpPr/>
          <p:nvPr/>
        </p:nvSpPr>
        <p:spPr>
          <a:xfrm>
            <a:off x="27213703" y="888563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ABFDCA-65AB-D4B1-1DB7-6F8A98FF06B7}"/>
                  </a:ext>
                </a:extLst>
              </p:cNvPr>
              <p:cNvSpPr txBox="1"/>
              <p:nvPr/>
            </p:nvSpPr>
            <p:spPr>
              <a:xfrm>
                <a:off x="27377262" y="9122763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ABFDCA-65AB-D4B1-1DB7-6F8A98FF0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7262" y="9122763"/>
                <a:ext cx="1068597" cy="923330"/>
              </a:xfrm>
              <a:prstGeom prst="rect">
                <a:avLst/>
              </a:prstGeom>
              <a:blipFill>
                <a:blip r:embed="rId1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>
            <a:extLst>
              <a:ext uri="{FF2B5EF4-FFF2-40B4-BE49-F238E27FC236}">
                <a16:creationId xmlns:a16="http://schemas.microsoft.com/office/drawing/2014/main" id="{8FF9801E-A2D7-3F0A-2CFB-A040A0082C94}"/>
              </a:ext>
            </a:extLst>
          </p:cNvPr>
          <p:cNvSpPr/>
          <p:nvPr/>
        </p:nvSpPr>
        <p:spPr>
          <a:xfrm rot="1046389">
            <a:off x="21099190" y="8768888"/>
            <a:ext cx="8412339" cy="1454464"/>
          </a:xfrm>
          <a:prstGeom prst="arc">
            <a:avLst>
              <a:gd name="adj1" fmla="val 13563127"/>
              <a:gd name="adj2" fmla="val 2041946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434C277B-4569-A3C8-3D08-186E53FE2CF7}"/>
              </a:ext>
            </a:extLst>
          </p:cNvPr>
          <p:cNvSpPr/>
          <p:nvPr/>
        </p:nvSpPr>
        <p:spPr>
          <a:xfrm rot="1515262">
            <a:off x="24709497" y="10150440"/>
            <a:ext cx="8412339" cy="1454464"/>
          </a:xfrm>
          <a:prstGeom prst="arc">
            <a:avLst>
              <a:gd name="adj1" fmla="val 13391276"/>
              <a:gd name="adj2" fmla="val 2051694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4FC2ED-F6AA-6F59-EB0E-3209C9E08FA6}"/>
                  </a:ext>
                </a:extLst>
              </p:cNvPr>
              <p:cNvSpPr txBox="1"/>
              <p:nvPr/>
            </p:nvSpPr>
            <p:spPr>
              <a:xfrm>
                <a:off x="22888992" y="5664177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4FC2ED-F6AA-6F59-EB0E-3209C9E08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8992" y="5664177"/>
                <a:ext cx="2589148" cy="923330"/>
              </a:xfrm>
              <a:prstGeom prst="rect">
                <a:avLst/>
              </a:prstGeom>
              <a:blipFill>
                <a:blip r:embed="rId17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08AB840-DC0B-5D16-4E65-16BAB3F4FD48}"/>
              </a:ext>
            </a:extLst>
          </p:cNvPr>
          <p:cNvCxnSpPr>
            <a:cxnSpLocks/>
          </p:cNvCxnSpPr>
          <p:nvPr/>
        </p:nvCxnSpPr>
        <p:spPr>
          <a:xfrm flipV="1">
            <a:off x="24168652" y="6581020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Arc 24">
            <a:extLst>
              <a:ext uri="{FF2B5EF4-FFF2-40B4-BE49-F238E27FC236}">
                <a16:creationId xmlns:a16="http://schemas.microsoft.com/office/drawing/2014/main" id="{8BBDC4C5-4B8C-30D1-5C56-D9787AFD3CCF}"/>
              </a:ext>
            </a:extLst>
          </p:cNvPr>
          <p:cNvSpPr/>
          <p:nvPr/>
        </p:nvSpPr>
        <p:spPr>
          <a:xfrm rot="13086714">
            <a:off x="23614550" y="5945154"/>
            <a:ext cx="7084547" cy="3341549"/>
          </a:xfrm>
          <a:prstGeom prst="arc">
            <a:avLst>
              <a:gd name="adj1" fmla="val 15753364"/>
              <a:gd name="adj2" fmla="val 2042565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190088-3580-89D7-DC66-F6626D160C87}"/>
                  </a:ext>
                </a:extLst>
              </p:cNvPr>
              <p:cNvSpPr txBox="1"/>
              <p:nvPr/>
            </p:nvSpPr>
            <p:spPr>
              <a:xfrm>
                <a:off x="26629316" y="6840466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190088-3580-89D7-DC66-F6626D160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9316" y="6840466"/>
                <a:ext cx="2589148" cy="923330"/>
              </a:xfrm>
              <a:prstGeom prst="rect">
                <a:avLst/>
              </a:prstGeom>
              <a:blipFill>
                <a:blip r:embed="rId18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1F5E7C-0BCB-5B47-0C34-AFAA0AA0B966}"/>
              </a:ext>
            </a:extLst>
          </p:cNvPr>
          <p:cNvCxnSpPr>
            <a:cxnSpLocks/>
          </p:cNvCxnSpPr>
          <p:nvPr/>
        </p:nvCxnSpPr>
        <p:spPr>
          <a:xfrm flipV="1">
            <a:off x="27908976" y="7757309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Arc 27">
            <a:extLst>
              <a:ext uri="{FF2B5EF4-FFF2-40B4-BE49-F238E27FC236}">
                <a16:creationId xmlns:a16="http://schemas.microsoft.com/office/drawing/2014/main" id="{F1156DF2-915B-BF5A-1CF4-473F6F7F7822}"/>
              </a:ext>
            </a:extLst>
          </p:cNvPr>
          <p:cNvSpPr/>
          <p:nvPr/>
        </p:nvSpPr>
        <p:spPr>
          <a:xfrm rot="13086714">
            <a:off x="27303032" y="7427139"/>
            <a:ext cx="8508100" cy="3802397"/>
          </a:xfrm>
          <a:prstGeom prst="arc">
            <a:avLst>
              <a:gd name="adj1" fmla="val 16384429"/>
              <a:gd name="adj2" fmla="val 20807319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350509-6E19-B7CA-5C87-B1D57489B2C0}"/>
              </a:ext>
            </a:extLst>
          </p:cNvPr>
          <p:cNvSpPr txBox="1"/>
          <p:nvPr/>
        </p:nvSpPr>
        <p:spPr>
          <a:xfrm>
            <a:off x="15218086" y="9895258"/>
            <a:ext cx="6613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Randomly Truncate</a:t>
            </a:r>
            <a:endParaRPr lang="en-CN" sz="5400" dirty="0">
              <a:solidFill>
                <a:srgbClr val="FF0000"/>
              </a:solidFill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E8FFE23-C44B-9C97-5B87-78EE755F80F9}"/>
              </a:ext>
            </a:extLst>
          </p:cNvPr>
          <p:cNvCxnSpPr>
            <a:cxnSpLocks/>
            <a:stCxn id="115" idx="2"/>
            <a:endCxn id="41" idx="6"/>
          </p:cNvCxnSpPr>
          <p:nvPr/>
        </p:nvCxnSpPr>
        <p:spPr>
          <a:xfrm flipH="1" flipV="1">
            <a:off x="32263649" y="11464374"/>
            <a:ext cx="1710909" cy="1172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E8FF867-8FDF-9912-0DA8-25A5D157809D}"/>
              </a:ext>
            </a:extLst>
          </p:cNvPr>
          <p:cNvCxnSpPr>
            <a:cxnSpLocks/>
          </p:cNvCxnSpPr>
          <p:nvPr/>
        </p:nvCxnSpPr>
        <p:spPr>
          <a:xfrm>
            <a:off x="31370243" y="9635426"/>
            <a:ext cx="0" cy="117190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C056600-2460-D312-68CD-E0D3D14C1D34}"/>
              </a:ext>
            </a:extLst>
          </p:cNvPr>
          <p:cNvCxnSpPr>
            <a:cxnSpLocks/>
          </p:cNvCxnSpPr>
          <p:nvPr/>
        </p:nvCxnSpPr>
        <p:spPr>
          <a:xfrm flipH="1" flipV="1">
            <a:off x="28602158" y="9650662"/>
            <a:ext cx="2452944" cy="1303569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C536100-9CA6-B219-625F-7BB5D4035D1D}"/>
              </a:ext>
            </a:extLst>
          </p:cNvPr>
          <p:cNvCxnSpPr>
            <a:cxnSpLocks/>
          </p:cNvCxnSpPr>
          <p:nvPr/>
        </p:nvCxnSpPr>
        <p:spPr>
          <a:xfrm>
            <a:off x="23929897" y="6559163"/>
            <a:ext cx="0" cy="1204633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04550EE-7ED6-29EA-B12F-AFBAE874049E}"/>
              </a:ext>
            </a:extLst>
          </p:cNvPr>
          <p:cNvCxnSpPr>
            <a:cxnSpLocks/>
          </p:cNvCxnSpPr>
          <p:nvPr/>
        </p:nvCxnSpPr>
        <p:spPr>
          <a:xfrm flipH="1" flipV="1">
            <a:off x="24369609" y="6558715"/>
            <a:ext cx="2893918" cy="271786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B515C1C-B879-4EC5-6EE1-480525591DCD}"/>
                  </a:ext>
                </a:extLst>
              </p:cNvPr>
              <p:cNvSpPr txBox="1"/>
              <p:nvPr/>
            </p:nvSpPr>
            <p:spPr>
              <a:xfrm>
                <a:off x="36877688" y="11086330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B515C1C-B879-4EC5-6EE1-480525591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7688" y="11086330"/>
                <a:ext cx="2568910" cy="769441"/>
              </a:xfrm>
              <a:prstGeom prst="rect">
                <a:avLst/>
              </a:prstGeom>
              <a:blipFill>
                <a:blip r:embed="rId19"/>
                <a:stretch>
                  <a:fillRect l="-8824" t="-16393" r="-12745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ABCD1D-BF25-4B48-4B1B-30E24B4B142F}"/>
                  </a:ext>
                </a:extLst>
              </p:cNvPr>
              <p:cNvSpPr txBox="1"/>
              <p:nvPr/>
            </p:nvSpPr>
            <p:spPr>
              <a:xfrm>
                <a:off x="41067717" y="11085513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ABCD1D-BF25-4B48-4B1B-30E24B4B1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7717" y="11085513"/>
                <a:ext cx="1289538" cy="769441"/>
              </a:xfrm>
              <a:prstGeom prst="rect">
                <a:avLst/>
              </a:prstGeom>
              <a:blipFill>
                <a:blip r:embed="rId20"/>
                <a:stretch>
                  <a:fillRect t="-14516" r="-7767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367705FA-1A98-D04B-7654-2B61E1B630F1}"/>
              </a:ext>
            </a:extLst>
          </p:cNvPr>
          <p:cNvSpPr/>
          <p:nvPr/>
        </p:nvSpPr>
        <p:spPr>
          <a:xfrm>
            <a:off x="23455853" y="6055960"/>
            <a:ext cx="486193" cy="5082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47EA83-4C7B-820F-10EA-92D21F4CF79D}"/>
                  </a:ext>
                </a:extLst>
              </p:cNvPr>
              <p:cNvSpPr txBox="1"/>
              <p:nvPr/>
            </p:nvSpPr>
            <p:spPr>
              <a:xfrm>
                <a:off x="7670712" y="6639892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47EA83-4C7B-820F-10EA-92D21F4CF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712" y="6639892"/>
                <a:ext cx="2589148" cy="923330"/>
              </a:xfrm>
              <a:prstGeom prst="rect">
                <a:avLst/>
              </a:prstGeom>
              <a:blipFill>
                <a:blip r:embed="rId21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8B45BA-92A8-245F-94C7-F81599E6EEB1}"/>
              </a:ext>
            </a:extLst>
          </p:cNvPr>
          <p:cNvCxnSpPr>
            <a:cxnSpLocks/>
          </p:cNvCxnSpPr>
          <p:nvPr/>
        </p:nvCxnSpPr>
        <p:spPr>
          <a:xfrm flipV="1">
            <a:off x="8950372" y="7585219"/>
            <a:ext cx="14914" cy="112234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3AB89850-8432-261F-355F-BDAFB82EA2D3}"/>
              </a:ext>
            </a:extLst>
          </p:cNvPr>
          <p:cNvSpPr/>
          <p:nvPr/>
        </p:nvSpPr>
        <p:spPr>
          <a:xfrm rot="12324833">
            <a:off x="8485181" y="6059010"/>
            <a:ext cx="6431721" cy="3131614"/>
          </a:xfrm>
          <a:prstGeom prst="arc">
            <a:avLst>
              <a:gd name="adj1" fmla="val 17255616"/>
              <a:gd name="adj2" fmla="val 20137106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0" name="Graphic 159">
            <a:extLst>
              <a:ext uri="{FF2B5EF4-FFF2-40B4-BE49-F238E27FC236}">
                <a16:creationId xmlns:a16="http://schemas.microsoft.com/office/drawing/2014/main" id="{826ABC09-9D5C-7872-0A91-27358C9A7B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0576716" y="6312412"/>
            <a:ext cx="902523" cy="902523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D714997-7684-35C7-73CD-CAD1000771B5}"/>
              </a:ext>
            </a:extLst>
          </p:cNvPr>
          <p:cNvCxnSpPr>
            <a:cxnSpLocks/>
            <a:endCxn id="61" idx="3"/>
          </p:cNvCxnSpPr>
          <p:nvPr/>
        </p:nvCxnSpPr>
        <p:spPr>
          <a:xfrm flipH="1" flipV="1">
            <a:off x="24880586" y="8372467"/>
            <a:ext cx="2320297" cy="82358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Graphic 30">
            <a:extLst>
              <a:ext uri="{FF2B5EF4-FFF2-40B4-BE49-F238E27FC236}">
                <a16:creationId xmlns:a16="http://schemas.microsoft.com/office/drawing/2014/main" id="{D296CAA2-AF0C-6618-C84F-514AD2397B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398616" y="8753996"/>
            <a:ext cx="902523" cy="902523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9348D21-D74E-8A57-633D-138474AB297C}"/>
              </a:ext>
            </a:extLst>
          </p:cNvPr>
          <p:cNvCxnSpPr>
            <a:cxnSpLocks/>
          </p:cNvCxnSpPr>
          <p:nvPr/>
        </p:nvCxnSpPr>
        <p:spPr>
          <a:xfrm flipH="1" flipV="1">
            <a:off x="20958820" y="7594901"/>
            <a:ext cx="2610834" cy="420978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Arc 43">
            <a:extLst>
              <a:ext uri="{FF2B5EF4-FFF2-40B4-BE49-F238E27FC236}">
                <a16:creationId xmlns:a16="http://schemas.microsoft.com/office/drawing/2014/main" id="{44D3844F-691C-6A97-9084-BAED76E4616E}"/>
              </a:ext>
            </a:extLst>
          </p:cNvPr>
          <p:cNvSpPr/>
          <p:nvPr/>
        </p:nvSpPr>
        <p:spPr>
          <a:xfrm>
            <a:off x="14306354" y="7366562"/>
            <a:ext cx="7881198" cy="1454464"/>
          </a:xfrm>
          <a:prstGeom prst="arc">
            <a:avLst>
              <a:gd name="adj1" fmla="val 13328784"/>
              <a:gd name="adj2" fmla="val 20025215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8E7A756-846D-A998-D3A3-BAE1E2810499}"/>
              </a:ext>
            </a:extLst>
          </p:cNvPr>
          <p:cNvSpPr txBox="1"/>
          <p:nvPr/>
        </p:nvSpPr>
        <p:spPr>
          <a:xfrm rot="21432869">
            <a:off x="16334911" y="6699511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77174BAF-1698-5077-7FB9-3C750AB3E776}"/>
              </a:ext>
            </a:extLst>
          </p:cNvPr>
          <p:cNvSpPr/>
          <p:nvPr/>
        </p:nvSpPr>
        <p:spPr>
          <a:xfrm rot="21129075">
            <a:off x="10655567" y="7613359"/>
            <a:ext cx="7881198" cy="1454464"/>
          </a:xfrm>
          <a:prstGeom prst="arc">
            <a:avLst>
              <a:gd name="adj1" fmla="val 14131730"/>
              <a:gd name="adj2" fmla="val 20347625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A4510FF-5FC3-937B-8EC6-96AA84CABBDA}"/>
              </a:ext>
            </a:extLst>
          </p:cNvPr>
          <p:cNvCxnSpPr>
            <a:cxnSpLocks/>
            <a:stCxn id="59" idx="1"/>
            <a:endCxn id="18" idx="2"/>
          </p:cNvCxnSpPr>
          <p:nvPr/>
        </p:nvCxnSpPr>
        <p:spPr>
          <a:xfrm flipH="1" flipV="1">
            <a:off x="9117092" y="7578256"/>
            <a:ext cx="3522905" cy="44116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0DACC79-85A3-0A43-B217-C92442236ED4}"/>
              </a:ext>
            </a:extLst>
          </p:cNvPr>
          <p:cNvCxnSpPr>
            <a:cxnSpLocks/>
            <a:stCxn id="59" idx="1"/>
          </p:cNvCxnSpPr>
          <p:nvPr/>
        </p:nvCxnSpPr>
        <p:spPr>
          <a:xfrm flipH="1">
            <a:off x="9433743" y="8019423"/>
            <a:ext cx="3206254" cy="932791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4BE94F7-CA80-4FE7-E345-D48D714BA3C6}"/>
              </a:ext>
            </a:extLst>
          </p:cNvPr>
          <p:cNvCxnSpPr>
            <a:cxnSpLocks/>
          </p:cNvCxnSpPr>
          <p:nvPr/>
        </p:nvCxnSpPr>
        <p:spPr>
          <a:xfrm>
            <a:off x="8659194" y="7594901"/>
            <a:ext cx="23487" cy="1120184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Arc 69">
            <a:extLst>
              <a:ext uri="{FF2B5EF4-FFF2-40B4-BE49-F238E27FC236}">
                <a16:creationId xmlns:a16="http://schemas.microsoft.com/office/drawing/2014/main" id="{8435A9B8-40E3-A8C2-D449-7327A1BABE1A}"/>
              </a:ext>
            </a:extLst>
          </p:cNvPr>
          <p:cNvSpPr/>
          <p:nvPr/>
        </p:nvSpPr>
        <p:spPr>
          <a:xfrm rot="20033653">
            <a:off x="3554640" y="9902140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solidFill>
              <a:srgbClr val="7030A1"/>
            </a:solidFill>
            <a:headEnd type="arrow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CAF2BA8-C72F-03E9-24EB-D7F9C3861D81}"/>
              </a:ext>
            </a:extLst>
          </p:cNvPr>
          <p:cNvSpPr txBox="1"/>
          <p:nvPr/>
        </p:nvSpPr>
        <p:spPr>
          <a:xfrm rot="20114711">
            <a:off x="5967270" y="9490436"/>
            <a:ext cx="110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1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1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1"/>
              </a:solidFill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9581922-B8CD-4AFD-A75D-CC7D5B5F15B5}"/>
              </a:ext>
            </a:extLst>
          </p:cNvPr>
          <p:cNvSpPr/>
          <p:nvPr/>
        </p:nvSpPr>
        <p:spPr>
          <a:xfrm>
            <a:off x="8232487" y="7022578"/>
            <a:ext cx="486193" cy="5082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41" grpId="0" animBg="1"/>
      <p:bldP spid="42" grpId="0"/>
      <p:bldP spid="4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3" grpId="0" animBg="1"/>
      <p:bldP spid="83" grpId="0"/>
      <p:bldP spid="85" grpId="0" animBg="1"/>
      <p:bldP spid="87" grpId="0" animBg="1"/>
      <p:bldP spid="115" grpId="0" animBg="1"/>
      <p:bldP spid="116" grpId="0"/>
      <p:bldP spid="142" grpId="0"/>
      <p:bldP spid="143" grpId="0" animBg="1"/>
      <p:bldP spid="170" grpId="0" animBg="1"/>
      <p:bldP spid="14" grpId="0" animBg="1"/>
      <p:bldP spid="15" grpId="0"/>
      <p:bldP spid="19" grpId="0" animBg="1"/>
      <p:bldP spid="20" grpId="0" animBg="1"/>
      <p:bldP spid="23" grpId="0"/>
      <p:bldP spid="25" grpId="0" animBg="1"/>
      <p:bldP spid="26" grpId="0"/>
      <p:bldP spid="28" grpId="0" animBg="1"/>
      <p:bldP spid="30" grpId="0"/>
      <p:bldP spid="73" grpId="0"/>
      <p:bldP spid="74" grpId="0"/>
      <p:bldP spid="5" grpId="0" animBg="1"/>
      <p:bldP spid="8" grpId="0"/>
      <p:bldP spid="18" grpId="0" animBg="1"/>
      <p:bldP spid="44" grpId="0" animBg="1"/>
      <p:bldP spid="46" grpId="0"/>
      <p:bldP spid="47" grpId="0" animBg="1"/>
      <p:bldP spid="70" grpId="0" animBg="1"/>
      <p:bldP spid="72" grpId="0"/>
      <p:bldP spid="7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506FA-0167-BD87-6ACC-6D3BF108C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B1C36933-27F7-A5C5-0FF4-2A9F3A4C7627}"/>
              </a:ext>
            </a:extLst>
          </p:cNvPr>
          <p:cNvCxnSpPr>
            <a:cxnSpLocks/>
          </p:cNvCxnSpPr>
          <p:nvPr/>
        </p:nvCxnSpPr>
        <p:spPr>
          <a:xfrm>
            <a:off x="13510672" y="14295883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80C0572-BBF3-DE4D-2DC6-65F1FB03B039}"/>
                  </a:ext>
                </a:extLst>
              </p:cNvPr>
              <p:cNvSpPr txBox="1"/>
              <p:nvPr/>
            </p:nvSpPr>
            <p:spPr>
              <a:xfrm>
                <a:off x="16392588" y="13831336"/>
                <a:ext cx="115693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distill</m:t>
                        </m:r>
                      </m:sub>
                    </m:sSub>
                    <m:r>
                      <a:rPr lang="en-US" altLang="zh-CN" sz="5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or reward model</a:t>
                </a: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80C0572-BBF3-DE4D-2DC6-65F1FB03B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2588" y="13831336"/>
                <a:ext cx="11569348" cy="923330"/>
              </a:xfrm>
              <a:prstGeom prst="rect">
                <a:avLst/>
              </a:prstGeom>
              <a:blipFill>
                <a:blip r:embed="rId3"/>
                <a:stretch>
                  <a:fillRect l="-2741" t="-17808" b="-38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8F8BBF1E-5E10-7729-6CA0-1221174C0F67}"/>
              </a:ext>
            </a:extLst>
          </p:cNvPr>
          <p:cNvSpPr txBox="1"/>
          <p:nvPr/>
        </p:nvSpPr>
        <p:spPr>
          <a:xfrm rot="20129383">
            <a:off x="6069294" y="9757040"/>
            <a:ext cx="1105200" cy="144655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8CB36260-7955-1CA9-754D-E9782918B0FE}"/>
              </a:ext>
            </a:extLst>
          </p:cNvPr>
          <p:cNvSpPr txBox="1"/>
          <p:nvPr/>
        </p:nvSpPr>
        <p:spPr>
          <a:xfrm rot="20129383">
            <a:off x="5900513" y="9382318"/>
            <a:ext cx="1105200" cy="144655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rgbClr val="7030A0"/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rgbClr val="7030A0"/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A26507-B605-60E6-B2C9-631CCD632A45}"/>
              </a:ext>
            </a:extLst>
          </p:cNvPr>
          <p:cNvSpPr txBox="1"/>
          <p:nvPr/>
        </p:nvSpPr>
        <p:spPr>
          <a:xfrm>
            <a:off x="-81868" y="22116234"/>
            <a:ext cx="4310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Guo, </a:t>
            </a:r>
            <a:r>
              <a:rPr lang="en-US" sz="40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Xiefan</a:t>
            </a:r>
            <a:r>
              <a:rPr lang="en-US" sz="40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</a:t>
            </a:r>
            <a:r>
              <a:rPr lang="en-US" sz="40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ShortFT</a:t>
            </a:r>
            <a:r>
              <a:rPr lang="en-US" sz="40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: Diffusion model alignment via shortcut-based fine-tuning." 2025 IEEE/CVF International Conference on Computer Vision (ICCV). IEEE, 2025.</a:t>
            </a:r>
            <a:endParaRPr lang="en-US" sz="40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1F0B48-DBA9-6ED1-5093-6B1C515314B1}"/>
              </a:ext>
            </a:extLst>
          </p:cNvPr>
          <p:cNvSpPr txBox="1"/>
          <p:nvPr/>
        </p:nvSpPr>
        <p:spPr>
          <a:xfrm>
            <a:off x="0" y="-16475"/>
            <a:ext cx="39406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ShortFT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: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B861E08-FF6B-27F4-D3D9-F8A798CD78BA}"/>
              </a:ext>
            </a:extLst>
          </p:cNvPr>
          <p:cNvSpPr/>
          <p:nvPr/>
        </p:nvSpPr>
        <p:spPr>
          <a:xfrm>
            <a:off x="36831476" y="1085590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C8EAF27-F400-FB9E-9F4C-94E58F114B47}"/>
              </a:ext>
            </a:extLst>
          </p:cNvPr>
          <p:cNvSpPr/>
          <p:nvPr/>
        </p:nvSpPr>
        <p:spPr>
          <a:xfrm>
            <a:off x="40956352" y="1085590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4619C8A-8551-F0E0-C2AB-E8E728FF60E7}"/>
                  </a:ext>
                </a:extLst>
              </p:cNvPr>
              <p:cNvSpPr txBox="1"/>
              <p:nvPr/>
            </p:nvSpPr>
            <p:spPr>
              <a:xfrm>
                <a:off x="36872266" y="11077024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4619C8A-8551-F0E0-C2AB-E8E728FF6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72266" y="11077024"/>
                <a:ext cx="2568910" cy="769441"/>
              </a:xfrm>
              <a:prstGeom prst="rect">
                <a:avLst/>
              </a:prstGeom>
              <a:blipFill>
                <a:blip r:embed="rId4"/>
                <a:stretch>
                  <a:fillRect l="-8867" t="-16393" r="-13300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C1EC0F-2576-F57C-FC69-E42845A8C3AA}"/>
                  </a:ext>
                </a:extLst>
              </p:cNvPr>
              <p:cNvSpPr txBox="1"/>
              <p:nvPr/>
            </p:nvSpPr>
            <p:spPr>
              <a:xfrm>
                <a:off x="41067717" y="11086554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C1EC0F-2576-F57C-FC69-E42845A8C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7717" y="11086554"/>
                <a:ext cx="1289538" cy="769441"/>
              </a:xfrm>
              <a:prstGeom prst="rect">
                <a:avLst/>
              </a:prstGeom>
              <a:blipFill>
                <a:blip r:embed="rId5"/>
                <a:stretch>
                  <a:fillRect t="-16393" r="-776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47DF6AAD-C14D-763A-327A-2FD9DD996BDB}"/>
              </a:ext>
            </a:extLst>
          </p:cNvPr>
          <p:cNvSpPr txBox="1"/>
          <p:nvPr/>
        </p:nvSpPr>
        <p:spPr>
          <a:xfrm rot="206550">
            <a:off x="18358930" y="6983096"/>
            <a:ext cx="1105200" cy="1446550"/>
          </a:xfrm>
          <a:prstGeom prst="rect">
            <a:avLst/>
          </a:prstGeom>
          <a:solidFill>
            <a:schemeClr val="bg1">
              <a:alpha val="5019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chemeClr val="tx1">
                    <a:alpha val="25000"/>
                  </a:schemeClr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chemeClr val="tx1">
                    <a:alpha val="25000"/>
                  </a:schemeClr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75DFBFC8-9048-ABC6-1D84-F8ABCC275477}"/>
              </a:ext>
            </a:extLst>
          </p:cNvPr>
          <p:cNvSpPr/>
          <p:nvPr/>
        </p:nvSpPr>
        <p:spPr>
          <a:xfrm rot="20300212">
            <a:off x="3215331" y="1075011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67C45162-590A-FA60-8CCC-D771A3C663F1}"/>
              </a:ext>
            </a:extLst>
          </p:cNvPr>
          <p:cNvSpPr/>
          <p:nvPr/>
        </p:nvSpPr>
        <p:spPr>
          <a:xfrm rot="20033653">
            <a:off x="3625404" y="1016960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6AEDAFAD-2EAF-D912-CBEE-909AE9F9B83F}"/>
              </a:ext>
            </a:extLst>
          </p:cNvPr>
          <p:cNvSpPr/>
          <p:nvPr/>
        </p:nvSpPr>
        <p:spPr>
          <a:xfrm rot="20400000">
            <a:off x="6403337" y="8922884"/>
            <a:ext cx="7881198" cy="1454464"/>
          </a:xfrm>
          <a:prstGeom prst="arc">
            <a:avLst>
              <a:gd name="adj1" fmla="val 14121059"/>
              <a:gd name="adj2" fmla="val 20570149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069C59D-1D42-BAEE-CAC4-7F28B03794FD}"/>
              </a:ext>
            </a:extLst>
          </p:cNvPr>
          <p:cNvSpPr/>
          <p:nvPr/>
        </p:nvSpPr>
        <p:spPr>
          <a:xfrm rot="21329797">
            <a:off x="11606618" y="6204502"/>
            <a:ext cx="10321981" cy="5157316"/>
          </a:xfrm>
          <a:prstGeom prst="arc">
            <a:avLst>
              <a:gd name="adj1" fmla="val 12131635"/>
              <a:gd name="adj2" fmla="val 209012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1AC1C9DE-0DF6-5C31-F8D9-28E944FBF8A6}"/>
              </a:ext>
            </a:extLst>
          </p:cNvPr>
          <p:cNvSpPr/>
          <p:nvPr/>
        </p:nvSpPr>
        <p:spPr>
          <a:xfrm rot="1098480">
            <a:off x="21124594" y="8947028"/>
            <a:ext cx="9940999" cy="1454464"/>
          </a:xfrm>
          <a:prstGeom prst="arc">
            <a:avLst>
              <a:gd name="adj1" fmla="val 13777039"/>
              <a:gd name="adj2" fmla="val 20031972"/>
            </a:avLst>
          </a:prstGeom>
          <a:ln w="63500">
            <a:solidFill>
              <a:schemeClr val="dk1">
                <a:alpha val="25000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AFC3210C-CF11-AE24-2430-9EC8404F7292}"/>
              </a:ext>
            </a:extLst>
          </p:cNvPr>
          <p:cNvSpPr/>
          <p:nvPr/>
        </p:nvSpPr>
        <p:spPr>
          <a:xfrm rot="1530346">
            <a:off x="25018319" y="9738206"/>
            <a:ext cx="6684295" cy="1462593"/>
          </a:xfrm>
          <a:prstGeom prst="arc">
            <a:avLst>
              <a:gd name="adj1" fmla="val 17001147"/>
              <a:gd name="adj2" fmla="val 20997969"/>
            </a:avLst>
          </a:prstGeom>
          <a:ln w="63500">
            <a:solidFill>
              <a:schemeClr val="dk1">
                <a:alpha val="25000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FCD3EE9-81EA-E4EE-15A8-D38C5BA8FC23}"/>
              </a:ext>
            </a:extLst>
          </p:cNvPr>
          <p:cNvSpPr/>
          <p:nvPr/>
        </p:nvSpPr>
        <p:spPr>
          <a:xfrm>
            <a:off x="3709352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421BFF7-66F7-C2C5-80A5-CEE46459A9FF}"/>
                  </a:ext>
                </a:extLst>
              </p:cNvPr>
              <p:cNvSpPr txBox="1"/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421BFF7-66F7-C2C5-80A5-CEE46459A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911" y="11002709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>
            <a:extLst>
              <a:ext uri="{FF2B5EF4-FFF2-40B4-BE49-F238E27FC236}">
                <a16:creationId xmlns:a16="http://schemas.microsoft.com/office/drawing/2014/main" id="{BA2CF73D-3631-DFA1-8792-ECD352299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584" y="12463249"/>
            <a:ext cx="3457246" cy="345724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599C494-C818-4554-E622-1775B9417B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2944415" y="12616237"/>
            <a:ext cx="3456000" cy="3456000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5F0CD60-7FCC-5FBD-EDEE-6E20408CED18}"/>
              </a:ext>
            </a:extLst>
          </p:cNvPr>
          <p:cNvSpPr/>
          <p:nvPr/>
        </p:nvSpPr>
        <p:spPr>
          <a:xfrm>
            <a:off x="30867934" y="1076558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7CE94BC-CF8D-1588-FBF4-43389B2BF1E7}"/>
                  </a:ext>
                </a:extLst>
              </p:cNvPr>
              <p:cNvSpPr txBox="1"/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7CE94BC-CF8D-1588-FBF4-43389B2BF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1493" y="11002709"/>
                <a:ext cx="1068597" cy="923330"/>
              </a:xfrm>
              <a:prstGeom prst="rect">
                <a:avLst/>
              </a:prstGeom>
              <a:blipFill>
                <a:blip r:embed="rId9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Oval 52">
            <a:extLst>
              <a:ext uri="{FF2B5EF4-FFF2-40B4-BE49-F238E27FC236}">
                <a16:creationId xmlns:a16="http://schemas.microsoft.com/office/drawing/2014/main" id="{9A9AE45A-E839-1DB6-1FA7-B451495B15C0}"/>
              </a:ext>
            </a:extLst>
          </p:cNvPr>
          <p:cNvSpPr>
            <a:spLocks noChangeAspect="1"/>
          </p:cNvSpPr>
          <p:nvPr/>
        </p:nvSpPr>
        <p:spPr>
          <a:xfrm>
            <a:off x="12034530" y="746379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5541396-6A81-57AB-EEF0-EAF0050EEE38}"/>
              </a:ext>
            </a:extLst>
          </p:cNvPr>
          <p:cNvSpPr/>
          <p:nvPr/>
        </p:nvSpPr>
        <p:spPr>
          <a:xfrm>
            <a:off x="21218043" y="723641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2A04C80-0496-2344-581D-513DB5F885E0}"/>
              </a:ext>
            </a:extLst>
          </p:cNvPr>
          <p:cNvSpPr/>
          <p:nvPr/>
        </p:nvSpPr>
        <p:spPr>
          <a:xfrm>
            <a:off x="8259845" y="871508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D968059-6051-0BA4-47EB-C3C19454E466}"/>
                  </a:ext>
                </a:extLst>
              </p:cNvPr>
              <p:cNvSpPr txBox="1"/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D968059-6051-0BA4-47EB-C3C19454E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404" y="8952214"/>
                <a:ext cx="1068597" cy="923330"/>
              </a:xfrm>
              <a:prstGeom prst="rect">
                <a:avLst/>
              </a:prstGeom>
              <a:blipFill>
                <a:blip r:embed="rId10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069A236-FFA4-FD63-F048-E0807198F9BB}"/>
                  </a:ext>
                </a:extLst>
              </p:cNvPr>
              <p:cNvSpPr txBox="1"/>
              <p:nvPr/>
            </p:nvSpPr>
            <p:spPr>
              <a:xfrm>
                <a:off x="11956295" y="7638443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069A236-FFA4-FD63-F048-E0807198F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6295" y="7638443"/>
                <a:ext cx="1509102" cy="830997"/>
              </a:xfrm>
              <a:prstGeom prst="rect">
                <a:avLst/>
              </a:prstGeom>
              <a:blipFill>
                <a:blip r:embed="rId11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626B371-D86B-2045-0B28-8A921631A1B6}"/>
                  </a:ext>
                </a:extLst>
              </p:cNvPr>
              <p:cNvSpPr txBox="1"/>
              <p:nvPr/>
            </p:nvSpPr>
            <p:spPr>
              <a:xfrm>
                <a:off x="21381602" y="7440107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626B371-D86B-2045-0B28-8A921631A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1602" y="7440107"/>
                <a:ext cx="1068597" cy="990207"/>
              </a:xfrm>
              <a:prstGeom prst="rect">
                <a:avLst/>
              </a:prstGeom>
              <a:blipFill>
                <a:blip r:embed="rId12"/>
                <a:stretch>
                  <a:fillRect b="-17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7012C341-5A2C-C5B1-3A04-0D403561C5F6}"/>
              </a:ext>
            </a:extLst>
          </p:cNvPr>
          <p:cNvSpPr txBox="1"/>
          <p:nvPr/>
        </p:nvSpPr>
        <p:spPr>
          <a:xfrm rot="1272068">
            <a:off x="27710861" y="898120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chemeClr val="tx1">
                    <a:alpha val="24737"/>
                  </a:schemeClr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chemeClr val="tx1">
                    <a:alpha val="24737"/>
                  </a:schemeClr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chemeClr val="tx1">
                  <a:alpha val="24737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14EA2FC-3334-6122-68A1-063727D2503A}"/>
                  </a:ext>
                </a:extLst>
              </p:cNvPr>
              <p:cNvSpPr txBox="1"/>
              <p:nvPr/>
            </p:nvSpPr>
            <p:spPr>
              <a:xfrm>
                <a:off x="7663128" y="6114622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14EA2FC-3334-6122-68A1-063727D25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128" y="6114622"/>
                <a:ext cx="2589148" cy="923330"/>
              </a:xfrm>
              <a:prstGeom prst="rect">
                <a:avLst/>
              </a:prstGeom>
              <a:blipFill>
                <a:blip r:embed="rId1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294CCF8-7C16-8533-4DB6-DDB7B90491F4}"/>
              </a:ext>
            </a:extLst>
          </p:cNvPr>
          <p:cNvCxnSpPr>
            <a:cxnSpLocks/>
            <a:stCxn id="65" idx="0"/>
          </p:cNvCxnSpPr>
          <p:nvPr/>
        </p:nvCxnSpPr>
        <p:spPr>
          <a:xfrm flipV="1">
            <a:off x="8957703" y="7054361"/>
            <a:ext cx="0" cy="16607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Arc 77">
            <a:extLst>
              <a:ext uri="{FF2B5EF4-FFF2-40B4-BE49-F238E27FC236}">
                <a16:creationId xmlns:a16="http://schemas.microsoft.com/office/drawing/2014/main" id="{201FA9C9-01DF-5C40-94D9-F89CB31599AD}"/>
              </a:ext>
            </a:extLst>
          </p:cNvPr>
          <p:cNvSpPr/>
          <p:nvPr/>
        </p:nvSpPr>
        <p:spPr>
          <a:xfrm rot="13643898">
            <a:off x="7300519" y="4823203"/>
            <a:ext cx="6431721" cy="3131614"/>
          </a:xfrm>
          <a:prstGeom prst="arc">
            <a:avLst>
              <a:gd name="adj1" fmla="val 12694723"/>
              <a:gd name="adj2" fmla="val 17236975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77DCA20D-0A78-F980-FFE3-A83911D2BC58}"/>
              </a:ext>
            </a:extLst>
          </p:cNvPr>
          <p:cNvCxnSpPr>
            <a:cxnSpLocks/>
          </p:cNvCxnSpPr>
          <p:nvPr/>
        </p:nvCxnSpPr>
        <p:spPr>
          <a:xfrm flipV="1">
            <a:off x="35358542" y="1169858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59C51EE-E935-17BF-B3B6-2AD744BCF037}"/>
              </a:ext>
            </a:extLst>
          </p:cNvPr>
          <p:cNvCxnSpPr>
            <a:cxnSpLocks/>
          </p:cNvCxnSpPr>
          <p:nvPr/>
        </p:nvCxnSpPr>
        <p:spPr>
          <a:xfrm flipV="1">
            <a:off x="39481966" y="1170240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0894333C-2C9B-829D-B9CE-9481A3306E08}"/>
              </a:ext>
            </a:extLst>
          </p:cNvPr>
          <p:cNvCxnSpPr>
            <a:cxnSpLocks/>
          </p:cNvCxnSpPr>
          <p:nvPr/>
        </p:nvCxnSpPr>
        <p:spPr>
          <a:xfrm flipH="1">
            <a:off x="39481966" y="1136766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C6033B5-D3DC-EDE2-254A-C66475E4BF3F}"/>
              </a:ext>
            </a:extLst>
          </p:cNvPr>
          <p:cNvCxnSpPr>
            <a:cxnSpLocks/>
          </p:cNvCxnSpPr>
          <p:nvPr/>
        </p:nvCxnSpPr>
        <p:spPr>
          <a:xfrm flipH="1">
            <a:off x="35358549" y="1137225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B9D32203-7CA0-B17C-B812-C566FFA1A1CC}"/>
              </a:ext>
            </a:extLst>
          </p:cNvPr>
          <p:cNvSpPr/>
          <p:nvPr/>
        </p:nvSpPr>
        <p:spPr>
          <a:xfrm>
            <a:off x="33974558" y="1077730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2341C0E-6485-DE33-2481-2B79EC60D942}"/>
                  </a:ext>
                </a:extLst>
              </p:cNvPr>
              <p:cNvSpPr txBox="1"/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2341C0E-6485-DE33-2481-2B79EC60D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8117" y="11014429"/>
                <a:ext cx="1068597" cy="923330"/>
              </a:xfrm>
              <a:prstGeom prst="rect">
                <a:avLst/>
              </a:prstGeom>
              <a:blipFill>
                <a:blip r:embed="rId14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0BC77C7-34A4-D114-E489-F9959078FF98}"/>
              </a:ext>
            </a:extLst>
          </p:cNvPr>
          <p:cNvCxnSpPr>
            <a:cxnSpLocks/>
          </p:cNvCxnSpPr>
          <p:nvPr/>
        </p:nvCxnSpPr>
        <p:spPr>
          <a:xfrm>
            <a:off x="32214165" y="11681255"/>
            <a:ext cx="1801957" cy="23781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5AC4302A-FFFF-4467-9FA0-EFDA106F5C43}"/>
              </a:ext>
            </a:extLst>
          </p:cNvPr>
          <p:cNvCxnSpPr>
            <a:cxnSpLocks/>
          </p:cNvCxnSpPr>
          <p:nvPr/>
        </p:nvCxnSpPr>
        <p:spPr>
          <a:xfrm flipH="1">
            <a:off x="13510975" y="15482840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4DD60318-FD66-0968-FB5C-5C354D49B5AD}"/>
              </a:ext>
            </a:extLst>
          </p:cNvPr>
          <p:cNvSpPr txBox="1"/>
          <p:nvPr/>
        </p:nvSpPr>
        <p:spPr>
          <a:xfrm>
            <a:off x="16392588" y="15020935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DB88677-466A-3173-D0BB-ACCBDB7DA67C}"/>
              </a:ext>
            </a:extLst>
          </p:cNvPr>
          <p:cNvCxnSpPr>
            <a:cxnSpLocks/>
          </p:cNvCxnSpPr>
          <p:nvPr/>
        </p:nvCxnSpPr>
        <p:spPr>
          <a:xfrm>
            <a:off x="13510672" y="13102231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7348FAE9-9EA1-F4C5-D268-2661A1448C74}"/>
              </a:ext>
            </a:extLst>
          </p:cNvPr>
          <p:cNvSpPr txBox="1"/>
          <p:nvPr/>
        </p:nvSpPr>
        <p:spPr>
          <a:xfrm>
            <a:off x="16392588" y="12637278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941E561-ED68-C1C1-A80A-FF97CB5B18A3}"/>
                  </a:ext>
                </a:extLst>
              </p:cNvPr>
              <p:cNvSpPr txBox="1"/>
              <p:nvPr/>
            </p:nvSpPr>
            <p:spPr>
              <a:xfrm>
                <a:off x="30271217" y="7883538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941E561-ED68-C1C1-A80A-FF97CB5B1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1217" y="7883538"/>
                <a:ext cx="2589148" cy="923330"/>
              </a:xfrm>
              <a:prstGeom prst="rect">
                <a:avLst/>
              </a:prstGeom>
              <a:blipFill>
                <a:blip r:embed="rId1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D4E7CC96-33B2-F041-B347-776948431FB5}"/>
              </a:ext>
            </a:extLst>
          </p:cNvPr>
          <p:cNvCxnSpPr>
            <a:cxnSpLocks/>
            <a:stCxn id="94" idx="2"/>
          </p:cNvCxnSpPr>
          <p:nvPr/>
        </p:nvCxnSpPr>
        <p:spPr>
          <a:xfrm flipH="1" flipV="1">
            <a:off x="31867216" y="8806868"/>
            <a:ext cx="2107342" cy="266922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259C8D5F-6254-4929-BD61-752C4270B00C}"/>
              </a:ext>
            </a:extLst>
          </p:cNvPr>
          <p:cNvCxnSpPr>
            <a:cxnSpLocks/>
          </p:cNvCxnSpPr>
          <p:nvPr/>
        </p:nvCxnSpPr>
        <p:spPr>
          <a:xfrm flipV="1">
            <a:off x="31422723" y="8794880"/>
            <a:ext cx="0" cy="198242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Oval 150">
            <a:extLst>
              <a:ext uri="{FF2B5EF4-FFF2-40B4-BE49-F238E27FC236}">
                <a16:creationId xmlns:a16="http://schemas.microsoft.com/office/drawing/2014/main" id="{13F806DC-8807-42D0-6AED-E24A467271DD}"/>
              </a:ext>
            </a:extLst>
          </p:cNvPr>
          <p:cNvSpPr>
            <a:spLocks noChangeAspect="1"/>
          </p:cNvSpPr>
          <p:nvPr/>
        </p:nvSpPr>
        <p:spPr>
          <a:xfrm>
            <a:off x="15241290" y="702884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1E56B258-D131-F6E3-3378-069142892A22}"/>
                  </a:ext>
                </a:extLst>
              </p:cNvPr>
              <p:cNvSpPr txBox="1"/>
              <p:nvPr/>
            </p:nvSpPr>
            <p:spPr>
              <a:xfrm>
                <a:off x="15163055" y="7203492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CN" sz="4800" dirty="0">
                  <a:solidFill>
                    <a:schemeClr val="tx1">
                      <a:alpha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1E56B258-D131-F6E3-3378-069142892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3055" y="7203492"/>
                <a:ext cx="1509102" cy="830997"/>
              </a:xfrm>
              <a:prstGeom prst="rect">
                <a:avLst/>
              </a:prstGeom>
              <a:blipFill>
                <a:blip r:embed="rId1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Arc 153">
            <a:extLst>
              <a:ext uri="{FF2B5EF4-FFF2-40B4-BE49-F238E27FC236}">
                <a16:creationId xmlns:a16="http://schemas.microsoft.com/office/drawing/2014/main" id="{E744304B-4472-44D6-53A7-44EEE80F9481}"/>
              </a:ext>
            </a:extLst>
          </p:cNvPr>
          <p:cNvSpPr/>
          <p:nvPr/>
        </p:nvSpPr>
        <p:spPr>
          <a:xfrm rot="21157554">
            <a:off x="10103871" y="7886154"/>
            <a:ext cx="9270034" cy="1454464"/>
          </a:xfrm>
          <a:prstGeom prst="arc">
            <a:avLst>
              <a:gd name="adj1" fmla="val 12587944"/>
              <a:gd name="adj2" fmla="val 18570232"/>
            </a:avLst>
          </a:prstGeom>
          <a:ln w="63500">
            <a:solidFill>
              <a:schemeClr val="tx1">
                <a:alpha val="25000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56" name="Arc 155">
            <a:extLst>
              <a:ext uri="{FF2B5EF4-FFF2-40B4-BE49-F238E27FC236}">
                <a16:creationId xmlns:a16="http://schemas.microsoft.com/office/drawing/2014/main" id="{848EE08A-D126-857A-66C2-0CB70E5A03DA}"/>
              </a:ext>
            </a:extLst>
          </p:cNvPr>
          <p:cNvSpPr/>
          <p:nvPr/>
        </p:nvSpPr>
        <p:spPr>
          <a:xfrm>
            <a:off x="13237341" y="7669705"/>
            <a:ext cx="9270034" cy="1454464"/>
          </a:xfrm>
          <a:prstGeom prst="arc">
            <a:avLst>
              <a:gd name="adj1" fmla="val 12587944"/>
              <a:gd name="adj2" fmla="val 18570232"/>
            </a:avLst>
          </a:prstGeom>
          <a:ln w="63500">
            <a:solidFill>
              <a:schemeClr val="tx1">
                <a:alpha val="25000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57" name="Arc 156">
            <a:extLst>
              <a:ext uri="{FF2B5EF4-FFF2-40B4-BE49-F238E27FC236}">
                <a16:creationId xmlns:a16="http://schemas.microsoft.com/office/drawing/2014/main" id="{3BC6F24C-DB4A-F74A-A09F-CB91E1A7E30D}"/>
              </a:ext>
            </a:extLst>
          </p:cNvPr>
          <p:cNvSpPr/>
          <p:nvPr/>
        </p:nvSpPr>
        <p:spPr>
          <a:xfrm rot="428397">
            <a:off x="15886387" y="7829352"/>
            <a:ext cx="9270034" cy="1454464"/>
          </a:xfrm>
          <a:prstGeom prst="arc">
            <a:avLst>
              <a:gd name="adj1" fmla="val 12587944"/>
              <a:gd name="adj2" fmla="val 18570232"/>
            </a:avLst>
          </a:prstGeom>
          <a:ln w="63500">
            <a:solidFill>
              <a:schemeClr val="tx1">
                <a:alpha val="25000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5164B836-2EE0-F90D-7951-8F4ECEA73428}"/>
              </a:ext>
            </a:extLst>
          </p:cNvPr>
          <p:cNvSpPr/>
          <p:nvPr/>
        </p:nvSpPr>
        <p:spPr>
          <a:xfrm>
            <a:off x="24405551" y="779251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8A7F6303-1CCD-8999-0CC3-9DF5398BE243}"/>
                  </a:ext>
                </a:extLst>
              </p:cNvPr>
              <p:cNvSpPr txBox="1"/>
              <p:nvPr/>
            </p:nvSpPr>
            <p:spPr>
              <a:xfrm>
                <a:off x="24430658" y="7965206"/>
                <a:ext cx="1277824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8A7F6303-1CCD-8999-0CC3-9DF5398BE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0658" y="7965206"/>
                <a:ext cx="1277824" cy="990207"/>
              </a:xfrm>
              <a:prstGeom prst="rect">
                <a:avLst/>
              </a:prstGeom>
              <a:blipFill>
                <a:blip r:embed="rId17"/>
                <a:stretch>
                  <a:fillRect l="-5882" r="-13725"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" name="Arc 163">
            <a:extLst>
              <a:ext uri="{FF2B5EF4-FFF2-40B4-BE49-F238E27FC236}">
                <a16:creationId xmlns:a16="http://schemas.microsoft.com/office/drawing/2014/main" id="{219E4DD5-DFE5-0A2B-839F-94674568DCA3}"/>
              </a:ext>
            </a:extLst>
          </p:cNvPr>
          <p:cNvSpPr/>
          <p:nvPr/>
        </p:nvSpPr>
        <p:spPr>
          <a:xfrm rot="725468">
            <a:off x="19032174" y="8300525"/>
            <a:ext cx="9270034" cy="1454464"/>
          </a:xfrm>
          <a:prstGeom prst="arc">
            <a:avLst>
              <a:gd name="adj1" fmla="val 12587944"/>
              <a:gd name="adj2" fmla="val 18570232"/>
            </a:avLst>
          </a:prstGeom>
          <a:ln w="63500">
            <a:solidFill>
              <a:schemeClr val="tx1"/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80899C5-D8F5-E135-9A75-67FEB67AE7D7}"/>
                  </a:ext>
                </a:extLst>
              </p:cNvPr>
              <p:cNvSpPr txBox="1"/>
              <p:nvPr/>
            </p:nvSpPr>
            <p:spPr>
              <a:xfrm>
                <a:off x="20621911" y="4626031"/>
                <a:ext cx="2589148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80899C5-D8F5-E135-9A75-67FEB67AE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1911" y="4626031"/>
                <a:ext cx="2589148" cy="1049646"/>
              </a:xfrm>
              <a:prstGeom prst="rect">
                <a:avLst/>
              </a:prstGeom>
              <a:blipFill>
                <a:blip r:embed="rId18"/>
                <a:stretch>
                  <a:fillRect b="-16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7FB8D9C4-F259-8687-B3A6-15FCB514A967}"/>
              </a:ext>
            </a:extLst>
          </p:cNvPr>
          <p:cNvCxnSpPr>
            <a:cxnSpLocks/>
          </p:cNvCxnSpPr>
          <p:nvPr/>
        </p:nvCxnSpPr>
        <p:spPr>
          <a:xfrm flipV="1">
            <a:off x="21916486" y="5565770"/>
            <a:ext cx="0" cy="16607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Arc 166">
            <a:extLst>
              <a:ext uri="{FF2B5EF4-FFF2-40B4-BE49-F238E27FC236}">
                <a16:creationId xmlns:a16="http://schemas.microsoft.com/office/drawing/2014/main" id="{07B55DCE-44D6-8F71-0C91-76DE94CEB07D}"/>
              </a:ext>
            </a:extLst>
          </p:cNvPr>
          <p:cNvSpPr/>
          <p:nvPr/>
        </p:nvSpPr>
        <p:spPr>
          <a:xfrm rot="14646999">
            <a:off x="20195051" y="4278249"/>
            <a:ext cx="7346051" cy="3131614"/>
          </a:xfrm>
          <a:prstGeom prst="arc">
            <a:avLst>
              <a:gd name="adj1" fmla="val 12694723"/>
              <a:gd name="adj2" fmla="val 18246675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6024CAAF-8B01-0903-D06B-9476E53C10DC}"/>
              </a:ext>
            </a:extLst>
          </p:cNvPr>
          <p:cNvCxnSpPr>
            <a:cxnSpLocks/>
          </p:cNvCxnSpPr>
          <p:nvPr/>
        </p:nvCxnSpPr>
        <p:spPr>
          <a:xfrm flipV="1">
            <a:off x="12687021" y="5244353"/>
            <a:ext cx="0" cy="219575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749BC4CF-F94E-823E-1097-1C146C7D2C42}"/>
                  </a:ext>
                </a:extLst>
              </p:cNvPr>
              <p:cNvSpPr txBox="1"/>
              <p:nvPr/>
            </p:nvSpPr>
            <p:spPr>
              <a:xfrm>
                <a:off x="10826662" y="4299824"/>
                <a:ext cx="371483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distill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749BC4CF-F94E-823E-1097-1C146C7D2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6662" y="4299824"/>
                <a:ext cx="3714839" cy="923330"/>
              </a:xfrm>
              <a:prstGeom prst="rect">
                <a:avLst/>
              </a:prstGeom>
              <a:blipFill>
                <a:blip r:embed="rId19"/>
                <a:stretch>
                  <a:fillRect l="-2048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2" name="Arc 171">
            <a:extLst>
              <a:ext uri="{FF2B5EF4-FFF2-40B4-BE49-F238E27FC236}">
                <a16:creationId xmlns:a16="http://schemas.microsoft.com/office/drawing/2014/main" id="{2715953F-0B15-50B2-2E50-9F5DE33F4969}"/>
              </a:ext>
            </a:extLst>
          </p:cNvPr>
          <p:cNvSpPr/>
          <p:nvPr/>
        </p:nvSpPr>
        <p:spPr>
          <a:xfrm rot="12488680">
            <a:off x="10698317" y="2731979"/>
            <a:ext cx="7071014" cy="3131614"/>
          </a:xfrm>
          <a:prstGeom prst="arc">
            <a:avLst>
              <a:gd name="adj1" fmla="val 12803164"/>
              <a:gd name="adj2" fmla="val 17704432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3" name="Arc 172">
            <a:extLst>
              <a:ext uri="{FF2B5EF4-FFF2-40B4-BE49-F238E27FC236}">
                <a16:creationId xmlns:a16="http://schemas.microsoft.com/office/drawing/2014/main" id="{7A4BBD30-445A-3A37-2EAF-66A7AD5ECD6F}"/>
              </a:ext>
            </a:extLst>
          </p:cNvPr>
          <p:cNvSpPr/>
          <p:nvPr/>
        </p:nvSpPr>
        <p:spPr>
          <a:xfrm rot="1352658">
            <a:off x="23031489" y="8005441"/>
            <a:ext cx="8600728" cy="5157316"/>
          </a:xfrm>
          <a:prstGeom prst="arc">
            <a:avLst>
              <a:gd name="adj1" fmla="val 12562917"/>
              <a:gd name="adj2" fmla="val 2047584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33EE3B00-3A8B-0F44-D823-1A49183BA3DC}"/>
              </a:ext>
            </a:extLst>
          </p:cNvPr>
          <p:cNvCxnSpPr>
            <a:cxnSpLocks/>
          </p:cNvCxnSpPr>
          <p:nvPr/>
        </p:nvCxnSpPr>
        <p:spPr>
          <a:xfrm flipV="1">
            <a:off x="25108170" y="5596756"/>
            <a:ext cx="0" cy="219575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C7916E09-D155-0798-5C8E-AC8CD227D746}"/>
                  </a:ext>
                </a:extLst>
              </p:cNvPr>
              <p:cNvSpPr txBox="1"/>
              <p:nvPr/>
            </p:nvSpPr>
            <p:spPr>
              <a:xfrm>
                <a:off x="23211059" y="4606874"/>
                <a:ext cx="3776315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distill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C7916E09-D155-0798-5C8E-AC8CD227D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1059" y="4606874"/>
                <a:ext cx="3776315" cy="1049646"/>
              </a:xfrm>
              <a:prstGeom prst="rect">
                <a:avLst/>
              </a:prstGeom>
              <a:blipFill>
                <a:blip r:embed="rId20"/>
                <a:stretch>
                  <a:fillRect l="-2013" b="-15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Arc 175">
            <a:extLst>
              <a:ext uri="{FF2B5EF4-FFF2-40B4-BE49-F238E27FC236}">
                <a16:creationId xmlns:a16="http://schemas.microsoft.com/office/drawing/2014/main" id="{72CEBC27-BDEB-474A-B3E6-307F6D535754}"/>
              </a:ext>
            </a:extLst>
          </p:cNvPr>
          <p:cNvSpPr/>
          <p:nvPr/>
        </p:nvSpPr>
        <p:spPr>
          <a:xfrm rot="13741413">
            <a:off x="22055884" y="3764677"/>
            <a:ext cx="9828539" cy="3131614"/>
          </a:xfrm>
          <a:prstGeom prst="arc">
            <a:avLst>
              <a:gd name="adj1" fmla="val 12803164"/>
              <a:gd name="adj2" fmla="val 18140703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9" name="Arc 178">
            <a:extLst>
              <a:ext uri="{FF2B5EF4-FFF2-40B4-BE49-F238E27FC236}">
                <a16:creationId xmlns:a16="http://schemas.microsoft.com/office/drawing/2014/main" id="{0733B1F6-52E2-6808-554F-61E42C1A60F2}"/>
              </a:ext>
            </a:extLst>
          </p:cNvPr>
          <p:cNvSpPr/>
          <p:nvPr/>
        </p:nvSpPr>
        <p:spPr>
          <a:xfrm rot="14646999">
            <a:off x="29731185" y="7618500"/>
            <a:ext cx="7694064" cy="3131614"/>
          </a:xfrm>
          <a:prstGeom prst="arc">
            <a:avLst>
              <a:gd name="adj1" fmla="val 12636274"/>
              <a:gd name="adj2" fmla="val 18463890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861AB48B-0323-6AFD-817B-F05681709BA6}"/>
              </a:ext>
            </a:extLst>
          </p:cNvPr>
          <p:cNvCxnSpPr>
            <a:cxnSpLocks/>
            <a:stCxn id="94" idx="2"/>
            <a:endCxn id="50" idx="6"/>
          </p:cNvCxnSpPr>
          <p:nvPr/>
        </p:nvCxnSpPr>
        <p:spPr>
          <a:xfrm flipH="1" flipV="1">
            <a:off x="32263649" y="11464374"/>
            <a:ext cx="1710909" cy="1172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AB064C6E-6AB6-9ABB-17E1-3A6DFD069164}"/>
              </a:ext>
            </a:extLst>
          </p:cNvPr>
          <p:cNvCxnSpPr>
            <a:cxnSpLocks/>
          </p:cNvCxnSpPr>
          <p:nvPr/>
        </p:nvCxnSpPr>
        <p:spPr>
          <a:xfrm>
            <a:off x="31648004" y="8775003"/>
            <a:ext cx="30863" cy="201868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5" name="Arc 194">
            <a:extLst>
              <a:ext uri="{FF2B5EF4-FFF2-40B4-BE49-F238E27FC236}">
                <a16:creationId xmlns:a16="http://schemas.microsoft.com/office/drawing/2014/main" id="{F3F6EFBB-2A2D-8868-9C8A-D9507840C5BA}"/>
              </a:ext>
            </a:extLst>
          </p:cNvPr>
          <p:cNvSpPr/>
          <p:nvPr/>
        </p:nvSpPr>
        <p:spPr>
          <a:xfrm rot="1669454">
            <a:off x="22727032" y="8459196"/>
            <a:ext cx="9078434" cy="5239588"/>
          </a:xfrm>
          <a:prstGeom prst="arc">
            <a:avLst>
              <a:gd name="adj1" fmla="val 12764931"/>
              <a:gd name="adj2" fmla="val 19872772"/>
            </a:avLst>
          </a:prstGeom>
          <a:ln w="63500">
            <a:solidFill>
              <a:srgbClr val="7030A0"/>
            </a:solidFill>
            <a:headEnd type="arrow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96" name="Arc 195">
            <a:extLst>
              <a:ext uri="{FF2B5EF4-FFF2-40B4-BE49-F238E27FC236}">
                <a16:creationId xmlns:a16="http://schemas.microsoft.com/office/drawing/2014/main" id="{57919D80-AA22-1AEC-BD72-B30ADBB1A3EC}"/>
              </a:ext>
            </a:extLst>
          </p:cNvPr>
          <p:cNvSpPr/>
          <p:nvPr/>
        </p:nvSpPr>
        <p:spPr>
          <a:xfrm rot="13522066">
            <a:off x="21699282" y="4602855"/>
            <a:ext cx="12699983" cy="3131614"/>
          </a:xfrm>
          <a:prstGeom prst="arc">
            <a:avLst>
              <a:gd name="adj1" fmla="val 12740678"/>
              <a:gd name="adj2" fmla="val 19614316"/>
            </a:avLst>
          </a:prstGeom>
          <a:ln w="63500">
            <a:solidFill>
              <a:srgbClr val="7030A0"/>
            </a:solidFill>
            <a:headEnd type="none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BE94DC0C-70FE-D46E-94D9-87CC4833082A}"/>
              </a:ext>
            </a:extLst>
          </p:cNvPr>
          <p:cNvCxnSpPr>
            <a:cxnSpLocks/>
          </p:cNvCxnSpPr>
          <p:nvPr/>
        </p:nvCxnSpPr>
        <p:spPr>
          <a:xfrm>
            <a:off x="24794906" y="5653551"/>
            <a:ext cx="0" cy="222998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1" name="Arc 200">
            <a:extLst>
              <a:ext uri="{FF2B5EF4-FFF2-40B4-BE49-F238E27FC236}">
                <a16:creationId xmlns:a16="http://schemas.microsoft.com/office/drawing/2014/main" id="{00F8D180-D788-F0BA-8BAD-BC7748D40024}"/>
              </a:ext>
            </a:extLst>
          </p:cNvPr>
          <p:cNvSpPr/>
          <p:nvPr/>
        </p:nvSpPr>
        <p:spPr>
          <a:xfrm rot="725468">
            <a:off x="19032174" y="8042060"/>
            <a:ext cx="9270034" cy="1454464"/>
          </a:xfrm>
          <a:prstGeom prst="arc">
            <a:avLst>
              <a:gd name="adj1" fmla="val 12587944"/>
              <a:gd name="adj2" fmla="val 18704971"/>
            </a:avLst>
          </a:prstGeom>
          <a:ln w="63500">
            <a:solidFill>
              <a:srgbClr val="7030A0"/>
            </a:solidFill>
            <a:headEnd type="arrow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F8CFC151-A89D-168F-7359-2865E62EDEAD}"/>
              </a:ext>
            </a:extLst>
          </p:cNvPr>
          <p:cNvCxnSpPr>
            <a:cxnSpLocks/>
            <a:stCxn id="201" idx="2"/>
          </p:cNvCxnSpPr>
          <p:nvPr/>
        </p:nvCxnSpPr>
        <p:spPr>
          <a:xfrm flipH="1" flipV="1">
            <a:off x="22239959" y="5685598"/>
            <a:ext cx="2206627" cy="2514111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AD4F3409-6F2C-897D-9349-DDFC50674BFD}"/>
              </a:ext>
            </a:extLst>
          </p:cNvPr>
          <p:cNvCxnSpPr>
            <a:cxnSpLocks/>
          </p:cNvCxnSpPr>
          <p:nvPr/>
        </p:nvCxnSpPr>
        <p:spPr>
          <a:xfrm flipH="1">
            <a:off x="21606496" y="5607413"/>
            <a:ext cx="20848" cy="171839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Arc 209">
            <a:extLst>
              <a:ext uri="{FF2B5EF4-FFF2-40B4-BE49-F238E27FC236}">
                <a16:creationId xmlns:a16="http://schemas.microsoft.com/office/drawing/2014/main" id="{F4DD45D1-2047-D53B-80BE-3C3163C95A9B}"/>
              </a:ext>
            </a:extLst>
          </p:cNvPr>
          <p:cNvSpPr/>
          <p:nvPr/>
        </p:nvSpPr>
        <p:spPr>
          <a:xfrm rot="21426959">
            <a:off x="11696571" y="6531188"/>
            <a:ext cx="10321981" cy="5157316"/>
          </a:xfrm>
          <a:prstGeom prst="arc">
            <a:avLst>
              <a:gd name="adj1" fmla="val 12290931"/>
              <a:gd name="adj2" fmla="val 20663563"/>
            </a:avLst>
          </a:prstGeom>
          <a:ln w="63500">
            <a:solidFill>
              <a:srgbClr val="7030A0"/>
            </a:solidFill>
            <a:headEnd type="arrow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11" name="Arc 210">
            <a:extLst>
              <a:ext uri="{FF2B5EF4-FFF2-40B4-BE49-F238E27FC236}">
                <a16:creationId xmlns:a16="http://schemas.microsoft.com/office/drawing/2014/main" id="{5085EE80-F1D0-E8F2-7304-C6C8086FFCAA}"/>
              </a:ext>
            </a:extLst>
          </p:cNvPr>
          <p:cNvSpPr/>
          <p:nvPr/>
        </p:nvSpPr>
        <p:spPr>
          <a:xfrm rot="11853409">
            <a:off x="9397761" y="2942873"/>
            <a:ext cx="12699983" cy="3131614"/>
          </a:xfrm>
          <a:prstGeom prst="arc">
            <a:avLst>
              <a:gd name="adj1" fmla="val 13015987"/>
              <a:gd name="adj2" fmla="val 19622299"/>
            </a:avLst>
          </a:prstGeom>
          <a:ln w="63500">
            <a:solidFill>
              <a:srgbClr val="7030A0"/>
            </a:solidFill>
            <a:headEnd type="none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4F179586-5AA0-2E1C-6D5D-5B38B0ECBCD0}"/>
              </a:ext>
            </a:extLst>
          </p:cNvPr>
          <p:cNvCxnSpPr>
            <a:cxnSpLocks/>
          </p:cNvCxnSpPr>
          <p:nvPr/>
        </p:nvCxnSpPr>
        <p:spPr>
          <a:xfrm flipH="1">
            <a:off x="12410103" y="5265317"/>
            <a:ext cx="4693" cy="2311519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" name="Arc 214">
            <a:extLst>
              <a:ext uri="{FF2B5EF4-FFF2-40B4-BE49-F238E27FC236}">
                <a16:creationId xmlns:a16="http://schemas.microsoft.com/office/drawing/2014/main" id="{DDC7DB4B-7373-94ED-3F5C-AF53697B18B9}"/>
              </a:ext>
            </a:extLst>
          </p:cNvPr>
          <p:cNvSpPr/>
          <p:nvPr/>
        </p:nvSpPr>
        <p:spPr>
          <a:xfrm rot="20430672">
            <a:off x="6274670" y="8669865"/>
            <a:ext cx="7881198" cy="1473590"/>
          </a:xfrm>
          <a:prstGeom prst="arc">
            <a:avLst>
              <a:gd name="adj1" fmla="val 13963341"/>
              <a:gd name="adj2" fmla="val 20632723"/>
            </a:avLst>
          </a:prstGeom>
          <a:ln w="63500">
            <a:solidFill>
              <a:srgbClr val="7030A0"/>
            </a:solidFill>
            <a:headEnd type="arrow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AA831C6E-81F3-1CC0-9FCF-C8F9933A092F}"/>
              </a:ext>
            </a:extLst>
          </p:cNvPr>
          <p:cNvCxnSpPr>
            <a:cxnSpLocks/>
          </p:cNvCxnSpPr>
          <p:nvPr/>
        </p:nvCxnSpPr>
        <p:spPr>
          <a:xfrm flipH="1" flipV="1">
            <a:off x="9128198" y="7013008"/>
            <a:ext cx="2924592" cy="110192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001DB1F3-6FD7-46A1-E50E-C0ED7899BB40}"/>
              </a:ext>
            </a:extLst>
          </p:cNvPr>
          <p:cNvCxnSpPr>
            <a:cxnSpLocks/>
          </p:cNvCxnSpPr>
          <p:nvPr/>
        </p:nvCxnSpPr>
        <p:spPr>
          <a:xfrm>
            <a:off x="8700085" y="6980134"/>
            <a:ext cx="0" cy="1798694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3" name="Arc 222">
            <a:extLst>
              <a:ext uri="{FF2B5EF4-FFF2-40B4-BE49-F238E27FC236}">
                <a16:creationId xmlns:a16="http://schemas.microsoft.com/office/drawing/2014/main" id="{6D0CCC56-5FF0-535F-336F-7DD1D7D4BF55}"/>
              </a:ext>
            </a:extLst>
          </p:cNvPr>
          <p:cNvSpPr/>
          <p:nvPr/>
        </p:nvSpPr>
        <p:spPr>
          <a:xfrm rot="19916865">
            <a:off x="2729590" y="10096337"/>
            <a:ext cx="7881198" cy="1473590"/>
          </a:xfrm>
          <a:prstGeom prst="arc">
            <a:avLst>
              <a:gd name="adj1" fmla="val 18612947"/>
              <a:gd name="adj2" fmla="val 20632723"/>
            </a:avLst>
          </a:prstGeom>
          <a:ln w="63500">
            <a:solidFill>
              <a:srgbClr val="7030A0"/>
            </a:solidFill>
            <a:headEnd type="arrow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0A535C16-DAF5-BF36-74E9-DC4BFAC54476}"/>
              </a:ext>
            </a:extLst>
          </p:cNvPr>
          <p:cNvSpPr/>
          <p:nvPr/>
        </p:nvSpPr>
        <p:spPr>
          <a:xfrm>
            <a:off x="21251355" y="5096799"/>
            <a:ext cx="468971" cy="4689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6D8B9082-73C6-85A4-92A2-5EA0AABEC17F}"/>
              </a:ext>
            </a:extLst>
          </p:cNvPr>
          <p:cNvSpPr/>
          <p:nvPr/>
        </p:nvSpPr>
        <p:spPr>
          <a:xfrm>
            <a:off x="30873694" y="8287076"/>
            <a:ext cx="468971" cy="4689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04911AAB-BACA-215B-AE90-070A49CCE5FC}"/>
              </a:ext>
            </a:extLst>
          </p:cNvPr>
          <p:cNvSpPr/>
          <p:nvPr/>
        </p:nvSpPr>
        <p:spPr>
          <a:xfrm>
            <a:off x="8252193" y="6535937"/>
            <a:ext cx="468971" cy="4689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3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224" grpId="0" animBg="1"/>
      <p:bldP spid="2" grpId="0" animBg="1"/>
      <p:bldP spid="5" grpId="0" animBg="1"/>
      <p:bldP spid="8" grpId="0"/>
      <p:bldP spid="13" grpId="0"/>
      <p:bldP spid="18" grpId="0" animBg="1"/>
      <p:bldP spid="21" grpId="0" animBg="1"/>
      <p:bldP spid="22" grpId="0" animBg="1"/>
      <p:bldP spid="29" grpId="0" animBg="1"/>
      <p:bldP spid="35" grpId="0" animBg="1"/>
      <p:bldP spid="37" grpId="0" animBg="1"/>
      <p:bldP spid="38" grpId="0" animBg="1"/>
      <p:bldP spid="50" grpId="0" animBg="1"/>
      <p:bldP spid="52" grpId="0"/>
      <p:bldP spid="53" grpId="0" animBg="1"/>
      <p:bldP spid="64" grpId="0" animBg="1"/>
      <p:bldP spid="65" grpId="0" animBg="1"/>
      <p:bldP spid="67" grpId="0"/>
      <p:bldP spid="68" grpId="0"/>
      <p:bldP spid="70" grpId="0"/>
      <p:bldP spid="75" grpId="0" animBg="1"/>
      <p:bldP spid="76" grpId="0"/>
      <p:bldP spid="78" grpId="0" animBg="1"/>
      <p:bldP spid="94" grpId="0" animBg="1"/>
      <p:bldP spid="95" grpId="0"/>
      <p:bldP spid="110" grpId="0"/>
      <p:bldP spid="151" grpId="0" animBg="1"/>
      <p:bldP spid="152" grpId="0"/>
      <p:bldP spid="154" grpId="0" animBg="1"/>
      <p:bldP spid="156" grpId="0" animBg="1"/>
      <p:bldP spid="157" grpId="0" animBg="1"/>
      <p:bldP spid="161" grpId="0" animBg="1"/>
      <p:bldP spid="162" grpId="0"/>
      <p:bldP spid="164" grpId="0" animBg="1"/>
      <p:bldP spid="165" grpId="0"/>
      <p:bldP spid="167" grpId="0" animBg="1"/>
      <p:bldP spid="171" grpId="0"/>
      <p:bldP spid="172" grpId="0" animBg="1"/>
      <p:bldP spid="173" grpId="0" animBg="1"/>
      <p:bldP spid="175" grpId="0"/>
      <p:bldP spid="176" grpId="0" animBg="1"/>
      <p:bldP spid="179" grpId="0" animBg="1"/>
      <p:bldP spid="195" grpId="0" animBg="1"/>
      <p:bldP spid="196" grpId="0" animBg="1"/>
      <p:bldP spid="201" grpId="1" animBg="1"/>
      <p:bldP spid="210" grpId="0" animBg="1"/>
      <p:bldP spid="211" grpId="0" animBg="1"/>
      <p:bldP spid="215" grpId="1" animBg="1"/>
      <p:bldP spid="223" grpId="1" animBg="1"/>
      <p:bldP spid="226" grpId="0" animBg="1"/>
      <p:bldP spid="227" grpId="0" animBg="1"/>
      <p:bldP spid="228" grpId="0" animBg="1"/>
      <p:bldP spid="228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540C85-5FDA-2291-9015-662D6278EA4D}"/>
              </a:ext>
            </a:extLst>
          </p:cNvPr>
          <p:cNvSpPr txBox="1"/>
          <p:nvPr/>
        </p:nvSpPr>
        <p:spPr>
          <a:xfrm rot="-120000">
            <a:off x="15423872" y="950636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212369B2-F1F8-BF1B-6349-D73C7091A111}"/>
              </a:ext>
            </a:extLst>
          </p:cNvPr>
          <p:cNvSpPr/>
          <p:nvPr/>
        </p:nvSpPr>
        <p:spPr>
          <a:xfrm rot="20300212">
            <a:off x="2304065" y="13246493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6F35FEDD-59D3-9669-13F7-F214DA95E91F}"/>
              </a:ext>
            </a:extLst>
          </p:cNvPr>
          <p:cNvSpPr/>
          <p:nvPr/>
        </p:nvSpPr>
        <p:spPr>
          <a:xfrm rot="20033653">
            <a:off x="2714138" y="12665980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7F7A87FB-F9A6-FC91-3404-2D0FE359A27B}"/>
              </a:ext>
            </a:extLst>
          </p:cNvPr>
          <p:cNvSpPr/>
          <p:nvPr/>
        </p:nvSpPr>
        <p:spPr>
          <a:xfrm rot="20400000">
            <a:off x="5492071" y="11419263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887F6A5E-03E1-8AFD-A80C-A3B078E8F981}"/>
              </a:ext>
            </a:extLst>
          </p:cNvPr>
          <p:cNvSpPr/>
          <p:nvPr/>
        </p:nvSpPr>
        <p:spPr>
          <a:xfrm rot="21152331">
            <a:off x="9880785" y="10400057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77CD6AE8-0D32-7E3E-964C-233D762CC0A2}"/>
              </a:ext>
            </a:extLst>
          </p:cNvPr>
          <p:cNvSpPr/>
          <p:nvPr/>
        </p:nvSpPr>
        <p:spPr>
          <a:xfrm>
            <a:off x="13336087" y="10190815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6BC08A7-3386-A0BC-D747-DF49A54E5925}"/>
              </a:ext>
            </a:extLst>
          </p:cNvPr>
          <p:cNvSpPr/>
          <p:nvPr/>
        </p:nvSpPr>
        <p:spPr>
          <a:xfrm rot="441773">
            <a:off x="16493982" y="10427876"/>
            <a:ext cx="8412339" cy="1454464"/>
          </a:xfrm>
          <a:prstGeom prst="arc">
            <a:avLst>
              <a:gd name="adj1" fmla="val 13563127"/>
              <a:gd name="adj2" fmla="val 21033621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581A697-C568-74CB-C3F4-7D6C8148C8F5}"/>
              </a:ext>
            </a:extLst>
          </p:cNvPr>
          <p:cNvSpPr/>
          <p:nvPr/>
        </p:nvSpPr>
        <p:spPr>
          <a:xfrm rot="1273675">
            <a:off x="20487203" y="11654214"/>
            <a:ext cx="9940999" cy="1454464"/>
          </a:xfrm>
          <a:prstGeom prst="arc">
            <a:avLst>
              <a:gd name="adj1" fmla="val 13777039"/>
              <a:gd name="adj2" fmla="val 20228417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E2067CC-83AE-0960-D1E8-B22B4186C206}"/>
              </a:ext>
            </a:extLst>
          </p:cNvPr>
          <p:cNvSpPr/>
          <p:nvPr/>
        </p:nvSpPr>
        <p:spPr>
          <a:xfrm rot="1340184">
            <a:off x="24906069" y="12768402"/>
            <a:ext cx="6482448" cy="1454464"/>
          </a:xfrm>
          <a:prstGeom prst="arc">
            <a:avLst>
              <a:gd name="adj1" fmla="val 15448598"/>
              <a:gd name="adj2" fmla="val 2048078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78E9154-AC3F-02E0-919C-51576397040F}"/>
              </a:ext>
            </a:extLst>
          </p:cNvPr>
          <p:cNvSpPr/>
          <p:nvPr/>
        </p:nvSpPr>
        <p:spPr>
          <a:xfrm>
            <a:off x="2798086" y="132619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848303-12BA-FE00-BE7E-4CD92E34DCB4}"/>
                  </a:ext>
                </a:extLst>
              </p:cNvPr>
              <p:cNvSpPr txBox="1"/>
              <p:nvPr/>
            </p:nvSpPr>
            <p:spPr>
              <a:xfrm>
                <a:off x="2961645" y="13499088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848303-12BA-FE00-BE7E-4CD92E34D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645" y="13499088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BA57AA51-7455-2D30-9CA8-692E10F3C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318" y="14959628"/>
            <a:ext cx="3457246" cy="34572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D38EDE-2B3E-E51D-A533-CC33C00D6F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921218" y="14959628"/>
            <a:ext cx="3456000" cy="34560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B08F1CE-A566-6237-5590-8399410ABA73}"/>
              </a:ext>
            </a:extLst>
          </p:cNvPr>
          <p:cNvSpPr/>
          <p:nvPr/>
        </p:nvSpPr>
        <p:spPr>
          <a:xfrm>
            <a:off x="29956668" y="132619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5444D19-E6FC-C326-019F-B3A34C9F555A}"/>
                  </a:ext>
                </a:extLst>
              </p:cNvPr>
              <p:cNvSpPr txBox="1"/>
              <p:nvPr/>
            </p:nvSpPr>
            <p:spPr>
              <a:xfrm>
                <a:off x="30120227" y="13499088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5444D19-E6FC-C326-019F-B3A34C9F5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0227" y="13499088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2A8B51EC-FC0F-9514-A18F-90CA0877D62C}"/>
              </a:ext>
            </a:extLst>
          </p:cNvPr>
          <p:cNvSpPr>
            <a:spLocks noChangeAspect="1"/>
          </p:cNvSpPr>
          <p:nvPr/>
        </p:nvSpPr>
        <p:spPr>
          <a:xfrm>
            <a:off x="11806966" y="992565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996A86-1A64-EB52-288E-5A70EA6FAA7C}"/>
              </a:ext>
            </a:extLst>
          </p:cNvPr>
          <p:cNvSpPr txBox="1"/>
          <p:nvPr/>
        </p:nvSpPr>
        <p:spPr>
          <a:xfrm rot="20129383">
            <a:off x="5158028" y="12253419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25C015-6E97-99C0-8146-37C36261CD0A}"/>
              </a:ext>
            </a:extLst>
          </p:cNvPr>
          <p:cNvCxnSpPr>
            <a:cxnSpLocks/>
          </p:cNvCxnSpPr>
          <p:nvPr/>
        </p:nvCxnSpPr>
        <p:spPr>
          <a:xfrm flipV="1">
            <a:off x="8661202" y="7118633"/>
            <a:ext cx="9396477" cy="4472529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97679D61-837B-E012-ADCF-D84CD1203F13}"/>
              </a:ext>
            </a:extLst>
          </p:cNvPr>
          <p:cNvSpPr/>
          <p:nvPr/>
        </p:nvSpPr>
        <p:spPr>
          <a:xfrm>
            <a:off x="18692805" y="950603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2CA4D1C-81F0-ECFF-469A-94079314A873}"/>
              </a:ext>
            </a:extLst>
          </p:cNvPr>
          <p:cNvSpPr/>
          <p:nvPr/>
        </p:nvSpPr>
        <p:spPr>
          <a:xfrm>
            <a:off x="7348579" y="1121146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B83B8C2-8D27-8CAB-7F2B-FEF3D283FBC6}"/>
              </a:ext>
            </a:extLst>
          </p:cNvPr>
          <p:cNvSpPr/>
          <p:nvPr/>
        </p:nvSpPr>
        <p:spPr>
          <a:xfrm>
            <a:off x="17994948" y="6124313"/>
            <a:ext cx="1395715" cy="1397588"/>
          </a:xfrm>
          <a:prstGeom prst="ellipse">
            <a:avLst/>
          </a:prstGeom>
          <a:solidFill>
            <a:srgbClr val="DCE3EF"/>
          </a:solidFill>
          <a:ln w="15875">
            <a:solidFill>
              <a:srgbClr val="4F95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B3142A0-AB7D-BF27-28E2-10CB962CD939}"/>
              </a:ext>
            </a:extLst>
          </p:cNvPr>
          <p:cNvSpPr/>
          <p:nvPr/>
        </p:nvSpPr>
        <p:spPr>
          <a:xfrm>
            <a:off x="23764005" y="1060103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13A3E47-5E34-0713-6DCE-C4A19CA45877}"/>
              </a:ext>
            </a:extLst>
          </p:cNvPr>
          <p:cNvCxnSpPr>
            <a:cxnSpLocks/>
            <a:stCxn id="22" idx="7"/>
          </p:cNvCxnSpPr>
          <p:nvPr/>
        </p:nvCxnSpPr>
        <p:spPr>
          <a:xfrm>
            <a:off x="19884121" y="9710710"/>
            <a:ext cx="11867526" cy="1171658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5DF79DF-C4A7-F6DB-33BC-A7FB458A4465}"/>
              </a:ext>
            </a:extLst>
          </p:cNvPr>
          <p:cNvSpPr/>
          <p:nvPr/>
        </p:nvSpPr>
        <p:spPr>
          <a:xfrm>
            <a:off x="31376257" y="10807849"/>
            <a:ext cx="1395715" cy="1397588"/>
          </a:xfrm>
          <a:prstGeom prst="ellipse">
            <a:avLst/>
          </a:prstGeom>
          <a:solidFill>
            <a:srgbClr val="DCE3EF"/>
          </a:solidFill>
          <a:ln w="15875">
            <a:solidFill>
              <a:srgbClr val="4F95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559466-69A1-A691-20C3-7AC693671C74}"/>
              </a:ext>
            </a:extLst>
          </p:cNvPr>
          <p:cNvCxnSpPr>
            <a:cxnSpLocks/>
          </p:cNvCxnSpPr>
          <p:nvPr/>
        </p:nvCxnSpPr>
        <p:spPr>
          <a:xfrm>
            <a:off x="18840724" y="7517159"/>
            <a:ext cx="372304" cy="1964816"/>
          </a:xfrm>
          <a:prstGeom prst="straightConnector1">
            <a:avLst/>
          </a:prstGeom>
          <a:ln w="63500">
            <a:solidFill>
              <a:srgbClr val="EF7D2C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62BD309-F378-4E15-DE0B-D20F5D52582E}"/>
              </a:ext>
            </a:extLst>
          </p:cNvPr>
          <p:cNvCxnSpPr>
            <a:cxnSpLocks/>
          </p:cNvCxnSpPr>
          <p:nvPr/>
        </p:nvCxnSpPr>
        <p:spPr>
          <a:xfrm flipH="1">
            <a:off x="31002813" y="12146497"/>
            <a:ext cx="684141" cy="1170877"/>
          </a:xfrm>
          <a:prstGeom prst="straightConnector1">
            <a:avLst/>
          </a:prstGeom>
          <a:ln w="63500">
            <a:solidFill>
              <a:srgbClr val="EF7D2C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1E07213-2FEB-0AF8-83DD-AE152DBEFB10}"/>
              </a:ext>
            </a:extLst>
          </p:cNvPr>
          <p:cNvCxnSpPr>
            <a:cxnSpLocks/>
          </p:cNvCxnSpPr>
          <p:nvPr/>
        </p:nvCxnSpPr>
        <p:spPr>
          <a:xfrm flipV="1">
            <a:off x="31251839" y="12230130"/>
            <a:ext cx="749098" cy="129104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3C8F336-F2E5-822A-A181-670268DAEF35}"/>
              </a:ext>
            </a:extLst>
          </p:cNvPr>
          <p:cNvCxnSpPr>
            <a:cxnSpLocks/>
            <a:stCxn id="27" idx="0"/>
          </p:cNvCxnSpPr>
          <p:nvPr/>
        </p:nvCxnSpPr>
        <p:spPr>
          <a:xfrm flipH="1" flipV="1">
            <a:off x="22855748" y="6964047"/>
            <a:ext cx="9218367" cy="3843802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345D0B3-001C-B077-A196-3BF813132B97}"/>
              </a:ext>
            </a:extLst>
          </p:cNvPr>
          <p:cNvCxnSpPr>
            <a:cxnSpLocks/>
          </p:cNvCxnSpPr>
          <p:nvPr/>
        </p:nvCxnSpPr>
        <p:spPr>
          <a:xfrm flipH="1" flipV="1">
            <a:off x="19099421" y="7425433"/>
            <a:ext cx="427186" cy="2090418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9DC7211-228E-2EFE-E593-1D0C4BE1FFED}"/>
                  </a:ext>
                </a:extLst>
              </p:cNvPr>
              <p:cNvSpPr txBox="1"/>
              <p:nvPr/>
            </p:nvSpPr>
            <p:spPr>
              <a:xfrm>
                <a:off x="7512138" y="11448593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9DC7211-228E-2EFE-E593-1D0C4BE1F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138" y="11448593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40BF84-FD69-0D9D-07F1-4B0BFA53B013}"/>
                  </a:ext>
                </a:extLst>
              </p:cNvPr>
              <p:cNvSpPr txBox="1"/>
              <p:nvPr/>
            </p:nvSpPr>
            <p:spPr>
              <a:xfrm>
                <a:off x="11728731" y="10100303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40BF84-FD69-0D9D-07F1-4B0BFA53B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8731" y="10100303"/>
                <a:ext cx="1509102" cy="830997"/>
              </a:xfrm>
              <a:prstGeom prst="rect">
                <a:avLst/>
              </a:prstGeom>
              <a:blipFill>
                <a:blip r:embed="rId8"/>
                <a:stretch>
                  <a:fillRect l="-3333" r="-750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B999CA2-7599-A8AB-A7FC-A52BB211760C}"/>
                  </a:ext>
                </a:extLst>
              </p:cNvPr>
              <p:cNvSpPr txBox="1"/>
              <p:nvPr/>
            </p:nvSpPr>
            <p:spPr>
              <a:xfrm>
                <a:off x="18856364" y="9709730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B999CA2-7599-A8AB-A7FC-A52BB2117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6364" y="9709730"/>
                <a:ext cx="1068597" cy="990207"/>
              </a:xfrm>
              <a:prstGeom prst="rect">
                <a:avLst/>
              </a:prstGeom>
              <a:blipFill>
                <a:blip r:embed="rId9"/>
                <a:stretch>
                  <a:fillRect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9A78163-FBFA-14BF-C675-5C7CA4B5474D}"/>
                  </a:ext>
                </a:extLst>
              </p:cNvPr>
              <p:cNvSpPr txBox="1"/>
              <p:nvPr/>
            </p:nvSpPr>
            <p:spPr>
              <a:xfrm>
                <a:off x="18070405" y="6324190"/>
                <a:ext cx="1244798" cy="997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9A78163-FBFA-14BF-C675-5C7CA4B54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0405" y="6324190"/>
                <a:ext cx="1244798" cy="997837"/>
              </a:xfrm>
              <a:prstGeom prst="rect">
                <a:avLst/>
              </a:prstGeom>
              <a:blipFill>
                <a:blip r:embed="rId10"/>
                <a:stretch>
                  <a:fillRect l="-6000" t="-10000" r="-2000" b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4981A6-3BAF-A66B-9861-B91BA45BA132}"/>
                  </a:ext>
                </a:extLst>
              </p:cNvPr>
              <p:cNvSpPr txBox="1"/>
              <p:nvPr/>
            </p:nvSpPr>
            <p:spPr>
              <a:xfrm>
                <a:off x="31451714" y="11007726"/>
                <a:ext cx="1244798" cy="997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0|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4981A6-3BAF-A66B-9861-B91BA45BA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1714" y="11007726"/>
                <a:ext cx="1244798" cy="997837"/>
              </a:xfrm>
              <a:prstGeom prst="rect">
                <a:avLst/>
              </a:prstGeom>
              <a:blipFill>
                <a:blip r:embed="rId11"/>
                <a:stretch>
                  <a:fillRect l="-6061" t="-10000" r="-9091" b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B3E5079-BD55-6B78-5B2E-83E5BEC3D12E}"/>
                  </a:ext>
                </a:extLst>
              </p:cNvPr>
              <p:cNvSpPr txBox="1"/>
              <p:nvPr/>
            </p:nvSpPr>
            <p:spPr>
              <a:xfrm>
                <a:off x="23729674" y="10854642"/>
                <a:ext cx="1436665" cy="890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B3E5079-BD55-6B78-5B2E-83E5BEC3D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9674" y="10854642"/>
                <a:ext cx="1436665" cy="890372"/>
              </a:xfrm>
              <a:prstGeom prst="rect">
                <a:avLst/>
              </a:prstGeom>
              <a:blipFill>
                <a:blip r:embed="rId12"/>
                <a:stretch>
                  <a:fillRect l="-4386" r="-5263"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279424B-6EF3-F069-A2D6-A9238EA73CBE}"/>
              </a:ext>
            </a:extLst>
          </p:cNvPr>
          <p:cNvCxnSpPr>
            <a:cxnSpLocks/>
          </p:cNvCxnSpPr>
          <p:nvPr/>
        </p:nvCxnSpPr>
        <p:spPr>
          <a:xfrm>
            <a:off x="12486252" y="13173733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2EB0CDF-4209-BFE4-71E1-5A188B5323FE}"/>
              </a:ext>
            </a:extLst>
          </p:cNvPr>
          <p:cNvCxnSpPr>
            <a:cxnSpLocks/>
          </p:cNvCxnSpPr>
          <p:nvPr/>
        </p:nvCxnSpPr>
        <p:spPr>
          <a:xfrm>
            <a:off x="12486555" y="15561037"/>
            <a:ext cx="2710800" cy="0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55FD557-5CFE-993A-589F-1515C43E6BFB}"/>
              </a:ext>
            </a:extLst>
          </p:cNvPr>
          <p:cNvCxnSpPr>
            <a:cxnSpLocks/>
          </p:cNvCxnSpPr>
          <p:nvPr/>
        </p:nvCxnSpPr>
        <p:spPr>
          <a:xfrm>
            <a:off x="12486555" y="16754689"/>
            <a:ext cx="2710800" cy="0"/>
          </a:xfrm>
          <a:prstGeom prst="straightConnector1">
            <a:avLst/>
          </a:prstGeom>
          <a:ln w="63500">
            <a:solidFill>
              <a:srgbClr val="EF7D2C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4D25EC2-4F56-5851-6B32-2A122680041F}"/>
              </a:ext>
            </a:extLst>
          </p:cNvPr>
          <p:cNvCxnSpPr>
            <a:cxnSpLocks/>
          </p:cNvCxnSpPr>
          <p:nvPr/>
        </p:nvCxnSpPr>
        <p:spPr>
          <a:xfrm flipH="1">
            <a:off x="12486555" y="17948339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F547731-19DB-0308-E60C-9BF9EEC381A4}"/>
              </a:ext>
            </a:extLst>
          </p:cNvPr>
          <p:cNvSpPr txBox="1"/>
          <p:nvPr/>
        </p:nvSpPr>
        <p:spPr>
          <a:xfrm>
            <a:off x="15368168" y="12789013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ODE Sampling Step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59D8B7-2F0B-C0FB-ED4F-2548EBD2B98F}"/>
              </a:ext>
            </a:extLst>
          </p:cNvPr>
          <p:cNvSpPr txBox="1"/>
          <p:nvPr/>
        </p:nvSpPr>
        <p:spPr>
          <a:xfrm>
            <a:off x="15368168" y="15176317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One-Step Prediction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F60BF9-FD4F-FC76-1463-BFE969E3F0C1}"/>
              </a:ext>
            </a:extLst>
          </p:cNvPr>
          <p:cNvSpPr txBox="1"/>
          <p:nvPr/>
        </p:nvSpPr>
        <p:spPr>
          <a:xfrm>
            <a:off x="15368168" y="17563620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08FD99-1553-D768-5588-E2768E711CC7}"/>
              </a:ext>
            </a:extLst>
          </p:cNvPr>
          <p:cNvSpPr txBox="1"/>
          <p:nvPr/>
        </p:nvSpPr>
        <p:spPr>
          <a:xfrm>
            <a:off x="15368168" y="16369969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Latent Connector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51AFB0B-22F2-CFF5-0048-8E3527B8A8B8}"/>
              </a:ext>
            </a:extLst>
          </p:cNvPr>
          <p:cNvSpPr txBox="1"/>
          <p:nvPr/>
        </p:nvSpPr>
        <p:spPr>
          <a:xfrm rot="1320000">
            <a:off x="27162244" y="1180899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1C39706-356A-6C0C-6DDE-E1EFB7448590}"/>
                  </a:ext>
                </a:extLst>
              </p:cNvPr>
              <p:cNvSpPr txBox="1"/>
              <p:nvPr/>
            </p:nvSpPr>
            <p:spPr>
              <a:xfrm>
                <a:off x="7913532" y="6367492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1C39706-356A-6C0C-6DDE-E1EFB7448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532" y="6367492"/>
                <a:ext cx="2589148" cy="923330"/>
              </a:xfrm>
              <a:prstGeom prst="rect">
                <a:avLst/>
              </a:prstGeom>
              <a:blipFill>
                <a:blip r:embed="rId1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60F5F02-B375-B44A-6DCD-FEE5C90BB1D0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0157353" y="6823107"/>
            <a:ext cx="783759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B0AD7F0-B244-9957-7147-49F6AD89C14C}"/>
                  </a:ext>
                </a:extLst>
              </p:cNvPr>
              <p:cNvSpPr txBox="1"/>
              <p:nvPr/>
            </p:nvSpPr>
            <p:spPr>
              <a:xfrm>
                <a:off x="20781925" y="6312137"/>
                <a:ext cx="2187493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B0AD7F0-B244-9957-7147-49F6AD89C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1925" y="6312137"/>
                <a:ext cx="2187493" cy="1049646"/>
              </a:xfrm>
              <a:prstGeom prst="rect">
                <a:avLst/>
              </a:prstGeom>
              <a:blipFill>
                <a:blip r:embed="rId14"/>
                <a:stretch>
                  <a:fillRect l="-173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38E08B1-FECD-91AD-9CDE-1B7580F69404}"/>
              </a:ext>
            </a:extLst>
          </p:cNvPr>
          <p:cNvCxnSpPr>
            <a:cxnSpLocks/>
          </p:cNvCxnSpPr>
          <p:nvPr/>
        </p:nvCxnSpPr>
        <p:spPr>
          <a:xfrm flipH="1">
            <a:off x="19827617" y="7369344"/>
            <a:ext cx="2334641" cy="2301685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Arc 57">
            <a:extLst>
              <a:ext uri="{FF2B5EF4-FFF2-40B4-BE49-F238E27FC236}">
                <a16:creationId xmlns:a16="http://schemas.microsoft.com/office/drawing/2014/main" id="{2656152A-722A-7D37-ED1F-41B6FB0F7936}"/>
              </a:ext>
            </a:extLst>
          </p:cNvPr>
          <p:cNvSpPr/>
          <p:nvPr/>
        </p:nvSpPr>
        <p:spPr>
          <a:xfrm rot="11776459">
            <a:off x="8533193" y="5576746"/>
            <a:ext cx="6941298" cy="3131614"/>
          </a:xfrm>
          <a:prstGeom prst="arc">
            <a:avLst>
              <a:gd name="adj1" fmla="val 11650027"/>
              <a:gd name="adj2" fmla="val 20449583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14232BE-6D80-36E6-75B3-2F571451CD65}"/>
              </a:ext>
            </a:extLst>
          </p:cNvPr>
          <p:cNvCxnSpPr>
            <a:cxnSpLocks/>
            <a:stCxn id="23" idx="0"/>
            <a:endCxn id="58" idx="2"/>
          </p:cNvCxnSpPr>
          <p:nvPr/>
        </p:nvCxnSpPr>
        <p:spPr>
          <a:xfrm flipV="1">
            <a:off x="8046437" y="7289762"/>
            <a:ext cx="1050761" cy="3921702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FB44CA3-3A7A-3C25-1842-C11618421C19}"/>
              </a:ext>
            </a:extLst>
          </p:cNvPr>
          <p:cNvCxnSpPr>
            <a:cxnSpLocks/>
          </p:cNvCxnSpPr>
          <p:nvPr/>
        </p:nvCxnSpPr>
        <p:spPr>
          <a:xfrm flipV="1">
            <a:off x="19619646" y="7336420"/>
            <a:ext cx="2241579" cy="2197566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Arc 60">
            <a:extLst>
              <a:ext uri="{FF2B5EF4-FFF2-40B4-BE49-F238E27FC236}">
                <a16:creationId xmlns:a16="http://schemas.microsoft.com/office/drawing/2014/main" id="{5A9EB719-8CF8-08EC-5702-1E66FC736BFD}"/>
              </a:ext>
            </a:extLst>
          </p:cNvPr>
          <p:cNvSpPr/>
          <p:nvPr/>
        </p:nvSpPr>
        <p:spPr>
          <a:xfrm rot="12656530">
            <a:off x="21404412" y="6569768"/>
            <a:ext cx="8360961" cy="3131614"/>
          </a:xfrm>
          <a:prstGeom prst="arc">
            <a:avLst>
              <a:gd name="adj1" fmla="val 12747127"/>
              <a:gd name="adj2" fmla="val 20536681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DEE2325-F48E-032C-4EAD-AFACEE93FDA2}"/>
              </a:ext>
            </a:extLst>
          </p:cNvPr>
          <p:cNvCxnSpPr>
            <a:cxnSpLocks/>
          </p:cNvCxnSpPr>
          <p:nvPr/>
        </p:nvCxnSpPr>
        <p:spPr>
          <a:xfrm>
            <a:off x="12486252" y="14367385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277299F-428C-DDA6-E0A7-3C3C2E59D684}"/>
              </a:ext>
            </a:extLst>
          </p:cNvPr>
          <p:cNvSpPr txBox="1"/>
          <p:nvPr/>
        </p:nvSpPr>
        <p:spPr>
          <a:xfrm>
            <a:off x="15368168" y="13982665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Input 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F5F7F31-A6C3-4B64-2700-6B740F6B78AF}"/>
                  </a:ext>
                </a:extLst>
              </p:cNvPr>
              <p:cNvSpPr txBox="1"/>
              <p:nvPr/>
            </p:nvSpPr>
            <p:spPr>
              <a:xfrm>
                <a:off x="16821302" y="13856406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F5F7F31-A6C3-4B64-2700-6B740F6B7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1302" y="13856406"/>
                <a:ext cx="2589148" cy="923330"/>
              </a:xfrm>
              <a:prstGeom prst="rect">
                <a:avLst/>
              </a:prstGeom>
              <a:blipFill>
                <a:blip r:embed="rId15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D7B22A8-AB75-7348-4DFD-32D8BE8BF744}"/>
              </a:ext>
            </a:extLst>
          </p:cNvPr>
          <p:cNvCxnSpPr>
            <a:cxnSpLocks/>
          </p:cNvCxnSpPr>
          <p:nvPr/>
        </p:nvCxnSpPr>
        <p:spPr>
          <a:xfrm flipH="1" flipV="1">
            <a:off x="20061856" y="9979567"/>
            <a:ext cx="11389859" cy="1129556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B32C2AB6-6A34-AC6B-4963-E3A5C7FADA36}"/>
              </a:ext>
            </a:extLst>
          </p:cNvPr>
          <p:cNvSpPr/>
          <p:nvPr/>
        </p:nvSpPr>
        <p:spPr>
          <a:xfrm>
            <a:off x="32816936" y="13324747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0D26C3F-D185-4958-4605-0BDF541D8DAC}"/>
              </a:ext>
            </a:extLst>
          </p:cNvPr>
          <p:cNvCxnSpPr>
            <a:cxnSpLocks/>
          </p:cNvCxnSpPr>
          <p:nvPr/>
        </p:nvCxnSpPr>
        <p:spPr>
          <a:xfrm flipV="1">
            <a:off x="31344002" y="14167433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6F7F1F4F-CDF7-6E35-2121-DD531172C92D}"/>
              </a:ext>
            </a:extLst>
          </p:cNvPr>
          <p:cNvSpPr/>
          <p:nvPr/>
        </p:nvSpPr>
        <p:spPr>
          <a:xfrm>
            <a:off x="36941812" y="13324747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888511D-A48E-E9F8-A88C-3A48C193B7B8}"/>
              </a:ext>
            </a:extLst>
          </p:cNvPr>
          <p:cNvCxnSpPr>
            <a:cxnSpLocks/>
          </p:cNvCxnSpPr>
          <p:nvPr/>
        </p:nvCxnSpPr>
        <p:spPr>
          <a:xfrm flipV="1">
            <a:off x="35467426" y="14171253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50DBB0E-4927-2109-B4D4-5EAE73F5C8B5}"/>
              </a:ext>
            </a:extLst>
          </p:cNvPr>
          <p:cNvCxnSpPr>
            <a:cxnSpLocks/>
          </p:cNvCxnSpPr>
          <p:nvPr/>
        </p:nvCxnSpPr>
        <p:spPr>
          <a:xfrm flipH="1">
            <a:off x="35467426" y="13836510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0C2C00E-98B2-F5D8-5F91-B8BD5B4CC379}"/>
              </a:ext>
            </a:extLst>
          </p:cNvPr>
          <p:cNvCxnSpPr>
            <a:cxnSpLocks/>
          </p:cNvCxnSpPr>
          <p:nvPr/>
        </p:nvCxnSpPr>
        <p:spPr>
          <a:xfrm flipH="1">
            <a:off x="31344009" y="13841097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FEF9898-CC75-A690-B146-41ADFAE4B5C3}"/>
                  </a:ext>
                </a:extLst>
              </p:cNvPr>
              <p:cNvSpPr txBox="1"/>
              <p:nvPr/>
            </p:nvSpPr>
            <p:spPr>
              <a:xfrm>
                <a:off x="26556995" y="3585364"/>
                <a:ext cx="12601462" cy="1475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FEF9898-CC75-A690-B146-41ADFAE4B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6995" y="3585364"/>
                <a:ext cx="12601462" cy="1475660"/>
              </a:xfrm>
              <a:prstGeom prst="rect">
                <a:avLst/>
              </a:prstGeom>
              <a:blipFill>
                <a:blip r:embed="rId16"/>
                <a:stretch>
                  <a:fillRect l="-704" t="-15385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3026FC6C-C925-C509-5DD4-3E16D898A060}"/>
              </a:ext>
            </a:extLst>
          </p:cNvPr>
          <p:cNvSpPr txBox="1"/>
          <p:nvPr/>
        </p:nvSpPr>
        <p:spPr>
          <a:xfrm>
            <a:off x="0" y="16861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cs typeface="OPTIMISTIC DM LIGHT 95" pitchFamily="2" charset="0"/>
              </a:rPr>
              <a:t>LeapAlign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41B952D-F78A-3261-8F6C-96DAEBD0AF4C}"/>
              </a:ext>
            </a:extLst>
          </p:cNvPr>
          <p:cNvSpPr txBox="1"/>
          <p:nvPr/>
        </p:nvSpPr>
        <p:spPr>
          <a:xfrm>
            <a:off x="26066766" y="5395499"/>
            <a:ext cx="135819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4472C4"/>
                </a:solidFill>
                <a:latin typeface="OPTIMISTIC DM LIGHT 95" pitchFamily="2" charset="0"/>
                <a:cs typeface="OPTIMISTIC DM LIGHT 95" pitchFamily="2" charset="0"/>
              </a:rPr>
              <a:t>One-Step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B69BD8C-F786-4131-D1E5-D3BBA6B6E6C0}"/>
                  </a:ext>
                </a:extLst>
              </p:cNvPr>
              <p:cNvSpPr txBox="1"/>
              <p:nvPr/>
            </p:nvSpPr>
            <p:spPr>
              <a:xfrm>
                <a:off x="25014967" y="3585364"/>
                <a:ext cx="15872486" cy="1475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8800" b="0" i="0" smtClean="0">
                          <a:latin typeface="Cambria Math" panose="02040503050406030204" pitchFamily="18" charset="0"/>
                        </a:rPr>
                        <m:t>stop_grad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B69BD8C-F786-4131-D1E5-D3BBA6B6E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967" y="3585364"/>
                <a:ext cx="15872486" cy="1475660"/>
              </a:xfrm>
              <a:prstGeom prst="rect">
                <a:avLst/>
              </a:prstGeom>
              <a:blipFill>
                <a:blip r:embed="rId17"/>
                <a:stretch>
                  <a:fillRect t="-15385" r="-560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>
            <a:extLst>
              <a:ext uri="{FF2B5EF4-FFF2-40B4-BE49-F238E27FC236}">
                <a16:creationId xmlns:a16="http://schemas.microsoft.com/office/drawing/2014/main" id="{FB9F3174-5BFB-F625-02E2-B0D893DEC8F2}"/>
              </a:ext>
            </a:extLst>
          </p:cNvPr>
          <p:cNvSpPr txBox="1"/>
          <p:nvPr/>
        </p:nvSpPr>
        <p:spPr>
          <a:xfrm>
            <a:off x="25893194" y="5412073"/>
            <a:ext cx="135819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EF7D2C"/>
                </a:solidFill>
                <a:latin typeface="OPTIMISTIC DM LIGHT 95" pitchFamily="2" charset="0"/>
                <a:cs typeface="OPTIMISTIC DM LIGHT 95" pitchFamily="2" charset="0"/>
              </a:rPr>
              <a:t>Latent Connector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E399CCB-0203-4723-272A-0DACD72C3442}"/>
                  </a:ext>
                </a:extLst>
              </p:cNvPr>
              <p:cNvSpPr txBox="1"/>
              <p:nvPr/>
            </p:nvSpPr>
            <p:spPr>
              <a:xfrm>
                <a:off x="28127319" y="3481551"/>
                <a:ext cx="9379234" cy="1572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8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E399CCB-0203-4723-272A-0DACD72C3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7319" y="3481551"/>
                <a:ext cx="9379234" cy="1572546"/>
              </a:xfrm>
              <a:prstGeom prst="rect">
                <a:avLst/>
              </a:prstGeom>
              <a:blipFill>
                <a:blip r:embed="rId18"/>
                <a:stretch>
                  <a:fillRect l="-1216" t="-8871" b="-23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TextBox 88">
            <a:extLst>
              <a:ext uri="{FF2B5EF4-FFF2-40B4-BE49-F238E27FC236}">
                <a16:creationId xmlns:a16="http://schemas.microsoft.com/office/drawing/2014/main" id="{45066C21-9AAF-00CD-49F4-D11668370955}"/>
              </a:ext>
            </a:extLst>
          </p:cNvPr>
          <p:cNvSpPr txBox="1"/>
          <p:nvPr/>
        </p:nvSpPr>
        <p:spPr>
          <a:xfrm>
            <a:off x="26066766" y="5407471"/>
            <a:ext cx="135819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4472C4"/>
                </a:solidFill>
                <a:latin typeface="OPTIMISTIC DM LIGHT 95" pitchFamily="2" charset="0"/>
                <a:cs typeface="OPTIMISTIC DM LIGHT 95" pitchFamily="2" charset="0"/>
              </a:rPr>
              <a:t>One-Step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59304AC-2DB2-2A73-183D-FAD9F44BC14F}"/>
                  </a:ext>
                </a:extLst>
              </p:cNvPr>
              <p:cNvSpPr txBox="1"/>
              <p:nvPr/>
            </p:nvSpPr>
            <p:spPr>
              <a:xfrm>
                <a:off x="24744860" y="3589876"/>
                <a:ext cx="16412698" cy="1475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8800" b="0" i="0" smtClean="0">
                          <a:latin typeface="Cambria Math" panose="02040503050406030204" pitchFamily="18" charset="0"/>
                        </a:rPr>
                        <m:t>stop_grad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059304AC-2DB2-2A73-183D-FAD9F44BC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4860" y="3589876"/>
                <a:ext cx="16412698" cy="1475660"/>
              </a:xfrm>
              <a:prstGeom prst="rect">
                <a:avLst/>
              </a:prstGeom>
              <a:blipFill>
                <a:blip r:embed="rId19"/>
                <a:stretch>
                  <a:fillRect t="-15385" r="-155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>
            <a:extLst>
              <a:ext uri="{FF2B5EF4-FFF2-40B4-BE49-F238E27FC236}">
                <a16:creationId xmlns:a16="http://schemas.microsoft.com/office/drawing/2014/main" id="{865F23B4-2080-50A0-FBA7-4001EDA60DAA}"/>
              </a:ext>
            </a:extLst>
          </p:cNvPr>
          <p:cNvSpPr txBox="1"/>
          <p:nvPr/>
        </p:nvSpPr>
        <p:spPr>
          <a:xfrm>
            <a:off x="25905552" y="5405367"/>
            <a:ext cx="135819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EF7D2C"/>
                </a:solidFill>
                <a:latin typeface="OPTIMISTIC DM LIGHT 95" pitchFamily="2" charset="0"/>
                <a:cs typeface="OPTIMISTIC DM LIGHT 95" pitchFamily="2" charset="0"/>
              </a:rPr>
              <a:t>Latent Connector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0A9F623-9E45-3ABD-F8FF-C2B0838D9DAA}"/>
              </a:ext>
            </a:extLst>
          </p:cNvPr>
          <p:cNvSpPr/>
          <p:nvPr/>
        </p:nvSpPr>
        <p:spPr>
          <a:xfrm>
            <a:off x="21180558" y="6735058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CF373BFB-CFE1-923B-829E-0965FE0B1664}"/>
              </a:ext>
            </a:extLst>
          </p:cNvPr>
          <p:cNvSpPr/>
          <p:nvPr/>
        </p:nvSpPr>
        <p:spPr>
          <a:xfrm>
            <a:off x="8474945" y="6738473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D564212-3F30-C68D-A1FA-8DDDC6701151}"/>
                  </a:ext>
                </a:extLst>
              </p:cNvPr>
              <p:cNvSpPr txBox="1"/>
              <p:nvPr/>
            </p:nvSpPr>
            <p:spPr>
              <a:xfrm>
                <a:off x="31722764" y="7369344"/>
                <a:ext cx="9039802" cy="29694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8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8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8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8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:=</m:t>
                      </m:r>
                      <m:f>
                        <m:fPr>
                          <m:ctrlPr>
                            <a:rPr lang="en-US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D564212-3F30-C68D-A1FA-8DDDC6701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2764" y="7369344"/>
                <a:ext cx="9039802" cy="2969403"/>
              </a:xfrm>
              <a:prstGeom prst="rect">
                <a:avLst/>
              </a:prstGeom>
              <a:blipFill>
                <a:blip r:embed="rId20"/>
                <a:stretch>
                  <a:fillRect t="-1702" b="-1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0E8E591-7928-502C-75F4-6468440C6FFF}"/>
              </a:ext>
            </a:extLst>
          </p:cNvPr>
          <p:cNvSpPr txBox="1"/>
          <p:nvPr/>
        </p:nvSpPr>
        <p:spPr>
          <a:xfrm>
            <a:off x="-1" y="22119005"/>
            <a:ext cx="435731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Liang,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Zhanhao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, et al. "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LeapAlign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: Post-Training Flow Matching Models at Any Generation Step by Building Two-Step Trajectories."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 preprint arXiv:2604.15311 (2026).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EC0CE47-A65A-9A02-53E2-13738CF87455}"/>
                  </a:ext>
                </a:extLst>
              </p:cNvPr>
              <p:cNvSpPr txBox="1"/>
              <p:nvPr/>
            </p:nvSpPr>
            <p:spPr>
              <a:xfrm>
                <a:off x="32857726" y="13576032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EC0CE47-A65A-9A02-53E2-13738CF87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7726" y="13576032"/>
                <a:ext cx="2568910" cy="769441"/>
              </a:xfrm>
              <a:prstGeom prst="rect">
                <a:avLst/>
              </a:prstGeom>
              <a:blipFill>
                <a:blip r:embed="rId21"/>
                <a:stretch>
                  <a:fillRect l="-8867" t="-16129" r="-13300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983E651-5692-4ABE-F528-2CFD4208CB21}"/>
                  </a:ext>
                </a:extLst>
              </p:cNvPr>
              <p:cNvSpPr txBox="1"/>
              <p:nvPr/>
            </p:nvSpPr>
            <p:spPr>
              <a:xfrm>
                <a:off x="37053177" y="13589004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983E651-5692-4ABE-F528-2CFD4208C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3177" y="13589004"/>
                <a:ext cx="1289538" cy="769441"/>
              </a:xfrm>
              <a:prstGeom prst="rect">
                <a:avLst/>
              </a:prstGeom>
              <a:blipFill>
                <a:blip r:embed="rId22"/>
                <a:stretch>
                  <a:fillRect t="-14516" r="-7767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78A136A-76CB-0DF5-D04A-23FCC8BF7AFB}"/>
                  </a:ext>
                </a:extLst>
              </p:cNvPr>
              <p:cNvSpPr txBox="1"/>
              <p:nvPr/>
            </p:nvSpPr>
            <p:spPr>
              <a:xfrm>
                <a:off x="12070471" y="19726965"/>
                <a:ext cx="13571785" cy="1299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CN" altLang="zh-CN" sz="7200" dirty="0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7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sz="7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7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m:rPr>
                        <m:nor/>
                      </m:rPr>
                      <a:rPr lang="en-US" sz="7200" i="0" dirty="0"/>
                      <m:t> </m:t>
                    </m:r>
                    <m:r>
                      <a:rPr lang="en-US" sz="7200" i="1" dirty="0" smtClean="0">
                        <a:solidFill>
                          <a:srgbClr val="EF7D2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⇢</m:t>
                    </m:r>
                    <m:sSub>
                      <m:sSubPr>
                        <m:ctrlPr>
                          <a:rPr lang="en-US" altLang="zh-CN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7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N" altLang="zh-CN" sz="7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CN" altLang="zh-CN" sz="7200" dirty="0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72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CN" sz="7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7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0|</m:t>
                        </m:r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7200" i="1" dirty="0" smtClean="0">
                        <a:solidFill>
                          <a:srgbClr val="EF7D2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⇢</m:t>
                    </m:r>
                    <m:sSub>
                      <m:sSubPr>
                        <m:ctrlPr>
                          <a:rPr lang="en-US" altLang="zh-CN" sz="7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7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7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7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N" sz="72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78A136A-76CB-0DF5-D04A-23FCC8BF7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471" y="19726965"/>
                <a:ext cx="13571785" cy="1299651"/>
              </a:xfrm>
              <a:prstGeom prst="rect">
                <a:avLst/>
              </a:prstGeom>
              <a:blipFill>
                <a:blip r:embed="rId23"/>
                <a:stretch>
                  <a:fillRect t="-14563" b="-25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960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0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6" grpId="0"/>
      <p:bldP spid="37" grpId="0"/>
      <p:bldP spid="54" grpId="0"/>
      <p:bldP spid="56" grpId="0"/>
      <p:bldP spid="58" grpId="0" animBg="1"/>
      <p:bldP spid="61" grpId="0" animBg="1"/>
      <p:bldP spid="81" grpId="0"/>
      <p:bldP spid="81" grpId="1"/>
      <p:bldP spid="85" grpId="0"/>
      <p:bldP spid="85" grpId="1"/>
      <p:bldP spid="86" grpId="0"/>
      <p:bldP spid="86" grpId="1"/>
      <p:bldP spid="87" grpId="0"/>
      <p:bldP spid="87" grpId="1"/>
      <p:bldP spid="88" grpId="0"/>
      <p:bldP spid="88" grpId="1"/>
      <p:bldP spid="89" grpId="0"/>
      <p:bldP spid="89" grpId="1"/>
      <p:bldP spid="90" grpId="0"/>
      <p:bldP spid="90" grpId="1"/>
      <p:bldP spid="91" grpId="0"/>
      <p:bldP spid="91" grpId="1"/>
      <p:bldP spid="92" grpId="0" animBg="1"/>
      <p:bldP spid="94" grpId="0" animBg="1"/>
      <p:bldP spid="2" grpId="0"/>
      <p:bldP spid="2" grpId="1"/>
      <p:bldP spid="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D590-D62A-FB7A-0D7E-AC0220312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1DCFBD-E015-980B-BCCF-5050F77D0212}"/>
              </a:ext>
            </a:extLst>
          </p:cNvPr>
          <p:cNvSpPr txBox="1"/>
          <p:nvPr/>
        </p:nvSpPr>
        <p:spPr>
          <a:xfrm>
            <a:off x="1262453" y="399863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OPTIMISTIC DM LIGHT 95" pitchFamily="2" charset="0"/>
                <a:cs typeface="OPTIMISTIC DM LIGHT 95" pitchFamily="2" charset="0"/>
              </a:rPr>
              <a:t>LeapAlign</a:t>
            </a:r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: Gradient Discounting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83DC9F-A6F5-F9E9-1C0F-613621E1E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775" y="6156096"/>
            <a:ext cx="19878951" cy="1063035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5B1EA4-8051-B737-2CC9-76AAD64B28E1}"/>
              </a:ext>
            </a:extLst>
          </p:cNvPr>
          <p:cNvCxnSpPr>
            <a:cxnSpLocks/>
          </p:cNvCxnSpPr>
          <p:nvPr/>
        </p:nvCxnSpPr>
        <p:spPr>
          <a:xfrm flipV="1">
            <a:off x="22101438" y="12308414"/>
            <a:ext cx="5149516" cy="1106906"/>
          </a:xfrm>
          <a:prstGeom prst="straightConnector1">
            <a:avLst/>
          </a:prstGeom>
          <a:ln w="12065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953587-0EAB-352D-CB35-7E38A4EF28E7}"/>
              </a:ext>
            </a:extLst>
          </p:cNvPr>
          <p:cNvSpPr txBox="1"/>
          <p:nvPr/>
        </p:nvSpPr>
        <p:spPr>
          <a:xfrm>
            <a:off x="27250954" y="9230648"/>
            <a:ext cx="12886393" cy="615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0" dirty="0">
                <a:latin typeface="OPTIMISTIC DM LIGHT 95" pitchFamily="2" charset="0"/>
                <a:cs typeface="OPTIMISTIC DM LIGHT 95" pitchFamily="2" charset="0"/>
              </a:rPr>
              <a:t>This nested-gradient term may have a large norm.</a:t>
            </a:r>
          </a:p>
          <a:p>
            <a:pPr algn="ctr"/>
            <a:endParaRPr lang="en-US" sz="8000" dirty="0">
              <a:latin typeface="OPTIMISTIC DM LIGHT 95" pitchFamily="2" charset="0"/>
              <a:cs typeface="OPTIMISTIC DM LIGHT 95" pitchFamily="2" charset="0"/>
            </a:endParaRPr>
          </a:p>
          <a:p>
            <a:pPr algn="ctr"/>
            <a:r>
              <a:rPr lang="en-US" sz="8000" dirty="0" err="1">
                <a:latin typeface="OPTIMISTIC DM LIGHT 95" pitchFamily="2" charset="0"/>
                <a:cs typeface="OPTIMISTIC DM LIGHT 95" pitchFamily="2" charset="0"/>
              </a:rPr>
              <a:t>DRTune</a:t>
            </a:r>
            <a:r>
              <a:rPr lang="en-US" sz="8000" dirty="0">
                <a:latin typeface="OPTIMISTIC DM LIGHT 95" pitchFamily="2" charset="0"/>
                <a:cs typeface="OPTIMISTIC DM LIGHT 95" pitchFamily="2" charset="0"/>
              </a:rPr>
              <a:t> removes it to stabilize optimization.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C7243F-52F5-769C-BB34-61B48C1B1ABF}"/>
              </a:ext>
            </a:extLst>
          </p:cNvPr>
          <p:cNvSpPr txBox="1"/>
          <p:nvPr/>
        </p:nvSpPr>
        <p:spPr>
          <a:xfrm>
            <a:off x="-1" y="22119005"/>
            <a:ext cx="43612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Liang,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Zhanhao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, et al. "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LeapAlign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: Post-Training Flow Matching Models at Any Generation Step by Building Two-Step Trajectories."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 preprint arXiv:2604.15311 (2026).</a:t>
            </a:r>
          </a:p>
        </p:txBody>
      </p:sp>
    </p:spTree>
    <p:extLst>
      <p:ext uri="{BB962C8B-B14F-4D97-AF65-F5344CB8AC3E}">
        <p14:creationId xmlns:p14="http://schemas.microsoft.com/office/powerpoint/2010/main" val="1423872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594CF-0700-B7CF-9156-FE51CD24C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5196DB-E660-C672-7564-4CD2D0D959A2}"/>
              </a:ext>
            </a:extLst>
          </p:cNvPr>
          <p:cNvSpPr txBox="1"/>
          <p:nvPr/>
        </p:nvSpPr>
        <p:spPr>
          <a:xfrm>
            <a:off x="1262453" y="399863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OPTIMISTIC DM LIGHT 95" pitchFamily="2" charset="0"/>
                <a:cs typeface="OPTIMISTIC DM LIGHT 95" pitchFamily="2" charset="0"/>
              </a:rPr>
              <a:t>LeapAlign</a:t>
            </a:r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: Gradient Discounting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295AFB-1CAF-F5EF-6BB9-4C9676AE5A78}"/>
                  </a:ext>
                </a:extLst>
              </p:cNvPr>
              <p:cNvSpPr txBox="1"/>
              <p:nvPr/>
            </p:nvSpPr>
            <p:spPr>
              <a:xfrm>
                <a:off x="3928878" y="7273770"/>
                <a:ext cx="35250804" cy="1572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8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8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88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8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8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+(1−</m:t>
                          </m:r>
                          <m:r>
                            <a:rPr lang="en-US" altLang="zh-CN" sz="8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altLang="zh-CN" sz="8800" b="0" i="0" smtClean="0">
                              <a:latin typeface="Cambria Math" panose="02040503050406030204" pitchFamily="18" charset="0"/>
                            </a:rPr>
                            <m:t>stop_gradient</m:t>
                          </m:r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08DB1EB-B810-6A59-7A40-7A918A6B3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878" y="7273770"/>
                <a:ext cx="35250804" cy="1572546"/>
              </a:xfrm>
              <a:prstGeom prst="rect">
                <a:avLst/>
              </a:prstGeom>
              <a:blipFill>
                <a:blip r:embed="rId3"/>
                <a:stretch>
                  <a:fillRect t="-8800" b="-23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240C2C-DCF8-FA5D-99DB-87315922EBBA}"/>
                  </a:ext>
                </a:extLst>
              </p:cNvPr>
              <p:cNvSpPr txBox="1"/>
              <p:nvPr/>
            </p:nvSpPr>
            <p:spPr>
              <a:xfrm>
                <a:off x="23862058" y="4440567"/>
                <a:ext cx="4728474" cy="1354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8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altLang="zh-CN" sz="8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∈[0, 1]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C8CEF0-F268-8549-0FCD-ACA5F78F9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2058" y="4440567"/>
                <a:ext cx="4728474" cy="1354217"/>
              </a:xfrm>
              <a:prstGeom prst="rect">
                <a:avLst/>
              </a:prstGeom>
              <a:blipFill>
                <a:blip r:embed="rId4"/>
                <a:stretch>
                  <a:fillRect l="-2941" t="-926" r="-802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3C7BB84-1EDF-E06C-6943-3BABC5F309C1}"/>
              </a:ext>
            </a:extLst>
          </p:cNvPr>
          <p:cNvSpPr txBox="1"/>
          <p:nvPr/>
        </p:nvSpPr>
        <p:spPr>
          <a:xfrm>
            <a:off x="13860379" y="4401689"/>
            <a:ext cx="96238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OPTIMISTIC DM LIGHT 95" pitchFamily="2" charset="0"/>
                <a:cs typeface="OPTIMISTIC DM LIGHT 95" pitchFamily="2" charset="0"/>
              </a:rPr>
              <a:t>discounting factor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6D229D-A76B-4D8C-6470-EEBA0D8A8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6438" y="10271847"/>
            <a:ext cx="20495685" cy="70146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752BB7-0C9E-E38F-CDAC-040C39394DF7}"/>
              </a:ext>
            </a:extLst>
          </p:cNvPr>
          <p:cNvSpPr txBox="1"/>
          <p:nvPr/>
        </p:nvSpPr>
        <p:spPr>
          <a:xfrm>
            <a:off x="-1" y="22119005"/>
            <a:ext cx="43652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Liang,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Zhanhao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, et al. "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LeapAlign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: Post-Training Flow Matching Models at Any Generation Step by Building Two-Step Trajectories."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 preprint arXiv:2604.15311 (2026).</a:t>
            </a:r>
          </a:p>
        </p:txBody>
      </p:sp>
    </p:spTree>
    <p:extLst>
      <p:ext uri="{BB962C8B-B14F-4D97-AF65-F5344CB8AC3E}">
        <p14:creationId xmlns:p14="http://schemas.microsoft.com/office/powerpoint/2010/main" val="862769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2F1A5-343D-D43A-4873-F195CE125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>
            <a:extLst>
              <a:ext uri="{FF2B5EF4-FFF2-40B4-BE49-F238E27FC236}">
                <a16:creationId xmlns:a16="http://schemas.microsoft.com/office/drawing/2014/main" id="{41A89A38-2193-50B8-A1C0-60EF117A4B25}"/>
              </a:ext>
            </a:extLst>
          </p:cNvPr>
          <p:cNvSpPr txBox="1"/>
          <p:nvPr/>
        </p:nvSpPr>
        <p:spPr>
          <a:xfrm>
            <a:off x="0" y="16861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cs typeface="OPTIMISTIC DM LIGHT 95" pitchFamily="2" charset="0"/>
              </a:rPr>
              <a:t>FlowBP</a:t>
            </a:r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-Lagrange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EC748-8361-A93B-18A0-E0ED2EFC53EF}"/>
              </a:ext>
            </a:extLst>
          </p:cNvPr>
          <p:cNvSpPr txBox="1"/>
          <p:nvPr/>
        </p:nvSpPr>
        <p:spPr>
          <a:xfrm>
            <a:off x="16099441" y="946988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232F756F-7198-0A60-A2F7-5DF58EADA561}"/>
              </a:ext>
            </a:extLst>
          </p:cNvPr>
          <p:cNvSpPr/>
          <p:nvPr/>
        </p:nvSpPr>
        <p:spPr>
          <a:xfrm rot="20300212">
            <a:off x="2304065" y="13246493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750F6AD-0A5A-ABAB-EACB-793D22CAC247}"/>
              </a:ext>
            </a:extLst>
          </p:cNvPr>
          <p:cNvSpPr/>
          <p:nvPr/>
        </p:nvSpPr>
        <p:spPr>
          <a:xfrm rot="20033653">
            <a:off x="2714138" y="12665980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573EBFD-FA36-F5F8-0079-5CBC91BCD6CD}"/>
              </a:ext>
            </a:extLst>
          </p:cNvPr>
          <p:cNvSpPr/>
          <p:nvPr/>
        </p:nvSpPr>
        <p:spPr>
          <a:xfrm rot="21152331">
            <a:off x="10655473" y="10351030"/>
            <a:ext cx="7881198" cy="1454464"/>
          </a:xfrm>
          <a:prstGeom prst="arc">
            <a:avLst>
              <a:gd name="adj1" fmla="val 16087789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D7CB4854-0D15-1A35-B997-6A0FCCD168E3}"/>
              </a:ext>
            </a:extLst>
          </p:cNvPr>
          <p:cNvSpPr/>
          <p:nvPr/>
        </p:nvSpPr>
        <p:spPr>
          <a:xfrm>
            <a:off x="13336087" y="10190815"/>
            <a:ext cx="7881198" cy="1454464"/>
          </a:xfrm>
          <a:prstGeom prst="arc">
            <a:avLst>
              <a:gd name="adj1" fmla="val 15521863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5F4736A-7606-4F3A-5C8B-C208BC6386E5}"/>
              </a:ext>
            </a:extLst>
          </p:cNvPr>
          <p:cNvSpPr/>
          <p:nvPr/>
        </p:nvSpPr>
        <p:spPr>
          <a:xfrm rot="1273675">
            <a:off x="20819711" y="11765050"/>
            <a:ext cx="9940999" cy="1454464"/>
          </a:xfrm>
          <a:prstGeom prst="arc">
            <a:avLst>
              <a:gd name="adj1" fmla="val 15417261"/>
              <a:gd name="adj2" fmla="val 20228417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00BC85A-94C8-9E0E-8DD2-F44D3D710990}"/>
              </a:ext>
            </a:extLst>
          </p:cNvPr>
          <p:cNvSpPr/>
          <p:nvPr/>
        </p:nvSpPr>
        <p:spPr>
          <a:xfrm rot="1340184">
            <a:off x="24906069" y="12768402"/>
            <a:ext cx="6482448" cy="1454464"/>
          </a:xfrm>
          <a:prstGeom prst="arc">
            <a:avLst>
              <a:gd name="adj1" fmla="val 17180422"/>
              <a:gd name="adj2" fmla="val 2048078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4B18DE2-9A4E-D728-5135-2E66C7A8813A}"/>
              </a:ext>
            </a:extLst>
          </p:cNvPr>
          <p:cNvSpPr/>
          <p:nvPr/>
        </p:nvSpPr>
        <p:spPr>
          <a:xfrm>
            <a:off x="2798086" y="132619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4BC171-7CD3-BE7A-C90A-8F6704065639}"/>
                  </a:ext>
                </a:extLst>
              </p:cNvPr>
              <p:cNvSpPr txBox="1"/>
              <p:nvPr/>
            </p:nvSpPr>
            <p:spPr>
              <a:xfrm>
                <a:off x="2961645" y="13499088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5400" dirty="0"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848303-12BA-FE00-BE7E-4CD92E34D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645" y="13499088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B4CF4B1D-F00F-39F9-C34C-CBFBBC226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318" y="14959628"/>
            <a:ext cx="3457246" cy="34572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A3ED20-F818-EC34-94AF-93E0AC6206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921218" y="14959628"/>
            <a:ext cx="3456000" cy="34560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890D9F3B-D7B6-E1F3-D987-8C55378A521F}"/>
              </a:ext>
            </a:extLst>
          </p:cNvPr>
          <p:cNvSpPr/>
          <p:nvPr/>
        </p:nvSpPr>
        <p:spPr>
          <a:xfrm>
            <a:off x="29956668" y="1326195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F167977-4314-0103-EF42-9D365FF6D2FE}"/>
                  </a:ext>
                </a:extLst>
              </p:cNvPr>
              <p:cNvSpPr txBox="1"/>
              <p:nvPr/>
            </p:nvSpPr>
            <p:spPr>
              <a:xfrm>
                <a:off x="30120227" y="13499088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5444D19-E6FC-C326-019F-B3A34C9F5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0227" y="13499088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DC5D1D5E-2E43-3E65-8C40-A82DABBA0046}"/>
              </a:ext>
            </a:extLst>
          </p:cNvPr>
          <p:cNvSpPr>
            <a:spLocks noChangeAspect="1"/>
          </p:cNvSpPr>
          <p:nvPr/>
        </p:nvSpPr>
        <p:spPr>
          <a:xfrm>
            <a:off x="13081584" y="976814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030B1A-DDC0-B098-B056-205FE5DE6928}"/>
              </a:ext>
            </a:extLst>
          </p:cNvPr>
          <p:cNvSpPr txBox="1"/>
          <p:nvPr/>
        </p:nvSpPr>
        <p:spPr>
          <a:xfrm rot="20129383">
            <a:off x="5158028" y="12253419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C39034-4188-CC18-C072-E8833559F777}"/>
              </a:ext>
            </a:extLst>
          </p:cNvPr>
          <p:cNvCxnSpPr>
            <a:cxnSpLocks/>
          </p:cNvCxnSpPr>
          <p:nvPr/>
        </p:nvCxnSpPr>
        <p:spPr>
          <a:xfrm flipV="1">
            <a:off x="8656192" y="8772657"/>
            <a:ext cx="4363847" cy="2837087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C6980DA1-75EB-0588-58BF-44F3027E4502}"/>
              </a:ext>
            </a:extLst>
          </p:cNvPr>
          <p:cNvSpPr/>
          <p:nvPr/>
        </p:nvSpPr>
        <p:spPr>
          <a:xfrm>
            <a:off x="18692805" y="9506038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0F37570-1B35-EB08-B1F2-43593E4D9942}"/>
              </a:ext>
            </a:extLst>
          </p:cNvPr>
          <p:cNvSpPr/>
          <p:nvPr/>
        </p:nvSpPr>
        <p:spPr>
          <a:xfrm>
            <a:off x="7348579" y="11211464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F91C5E-12FF-FBF4-F26A-F23B464DD79C}"/>
              </a:ext>
            </a:extLst>
          </p:cNvPr>
          <p:cNvSpPr/>
          <p:nvPr/>
        </p:nvSpPr>
        <p:spPr>
          <a:xfrm>
            <a:off x="18728222" y="7144310"/>
            <a:ext cx="1395715" cy="1397588"/>
          </a:xfrm>
          <a:prstGeom prst="ellipse">
            <a:avLst/>
          </a:prstGeom>
          <a:solidFill>
            <a:srgbClr val="DCE3EF"/>
          </a:solidFill>
          <a:ln w="15875">
            <a:solidFill>
              <a:srgbClr val="4F95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51CD015-3BC1-EDE3-436F-645801011594}"/>
              </a:ext>
            </a:extLst>
          </p:cNvPr>
          <p:cNvSpPr/>
          <p:nvPr/>
        </p:nvSpPr>
        <p:spPr>
          <a:xfrm>
            <a:off x="24553716" y="10753437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E9C79B-1179-419D-0975-BD1F35035A49}"/>
              </a:ext>
            </a:extLst>
          </p:cNvPr>
          <p:cNvCxnSpPr>
            <a:cxnSpLocks/>
            <a:stCxn id="22" idx="7"/>
          </p:cNvCxnSpPr>
          <p:nvPr/>
        </p:nvCxnSpPr>
        <p:spPr>
          <a:xfrm>
            <a:off x="19884122" y="9710710"/>
            <a:ext cx="5479592" cy="17495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3063F80E-3F8E-D3A7-537C-76714D3E3F3F}"/>
              </a:ext>
            </a:extLst>
          </p:cNvPr>
          <p:cNvSpPr/>
          <p:nvPr/>
        </p:nvSpPr>
        <p:spPr>
          <a:xfrm>
            <a:off x="31376257" y="10807849"/>
            <a:ext cx="1395715" cy="1397588"/>
          </a:xfrm>
          <a:prstGeom prst="ellipse">
            <a:avLst/>
          </a:prstGeom>
          <a:solidFill>
            <a:srgbClr val="DCE3EF"/>
          </a:solidFill>
          <a:ln w="15875">
            <a:solidFill>
              <a:srgbClr val="4F95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4A65038-9A88-9755-7E11-F72131FFB773}"/>
              </a:ext>
            </a:extLst>
          </p:cNvPr>
          <p:cNvCxnSpPr>
            <a:cxnSpLocks/>
          </p:cNvCxnSpPr>
          <p:nvPr/>
        </p:nvCxnSpPr>
        <p:spPr>
          <a:xfrm flipH="1">
            <a:off x="19233873" y="8549665"/>
            <a:ext cx="62648" cy="956373"/>
          </a:xfrm>
          <a:prstGeom prst="straightConnector1">
            <a:avLst/>
          </a:prstGeom>
          <a:ln w="63500">
            <a:solidFill>
              <a:srgbClr val="EF7D2C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16C8EE9-95A6-F59B-D572-EA110891BDD9}"/>
              </a:ext>
            </a:extLst>
          </p:cNvPr>
          <p:cNvCxnSpPr>
            <a:cxnSpLocks/>
          </p:cNvCxnSpPr>
          <p:nvPr/>
        </p:nvCxnSpPr>
        <p:spPr>
          <a:xfrm flipH="1">
            <a:off x="31002813" y="12146497"/>
            <a:ext cx="684141" cy="1170877"/>
          </a:xfrm>
          <a:prstGeom prst="straightConnector1">
            <a:avLst/>
          </a:prstGeom>
          <a:ln w="63500">
            <a:solidFill>
              <a:srgbClr val="EF7D2C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AB667E5-DAC7-7F93-CD49-39532AC5D516}"/>
              </a:ext>
            </a:extLst>
          </p:cNvPr>
          <p:cNvCxnSpPr>
            <a:cxnSpLocks/>
          </p:cNvCxnSpPr>
          <p:nvPr/>
        </p:nvCxnSpPr>
        <p:spPr>
          <a:xfrm flipV="1">
            <a:off x="31251839" y="12230130"/>
            <a:ext cx="749098" cy="129104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42D31D2-5FED-DE57-A172-D3069E4EA055}"/>
              </a:ext>
            </a:extLst>
          </p:cNvPr>
          <p:cNvCxnSpPr>
            <a:cxnSpLocks/>
          </p:cNvCxnSpPr>
          <p:nvPr/>
        </p:nvCxnSpPr>
        <p:spPr>
          <a:xfrm flipV="1">
            <a:off x="19526607" y="8492976"/>
            <a:ext cx="64934" cy="1022875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BD3742-05D4-FEA2-16C1-77FC119D6353}"/>
                  </a:ext>
                </a:extLst>
              </p:cNvPr>
              <p:cNvSpPr txBox="1"/>
              <p:nvPr/>
            </p:nvSpPr>
            <p:spPr>
              <a:xfrm>
                <a:off x="7512138" y="11448593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9DC7211-228E-2EFE-E593-1D0C4BE1F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138" y="11448593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39FB9A-F9DE-AC17-E2D0-BB7954F9C2D3}"/>
                  </a:ext>
                </a:extLst>
              </p:cNvPr>
              <p:cNvSpPr txBox="1"/>
              <p:nvPr/>
            </p:nvSpPr>
            <p:spPr>
              <a:xfrm>
                <a:off x="13073143" y="9994549"/>
                <a:ext cx="1509102" cy="839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4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4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39FB9A-F9DE-AC17-E2D0-BB7954F9C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3143" y="9994549"/>
                <a:ext cx="1509102" cy="839717"/>
              </a:xfrm>
              <a:prstGeom prst="rect">
                <a:avLst/>
              </a:prstGeom>
              <a:blipFill>
                <a:blip r:embed="rId8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9D8F71-3D88-FBF2-4AAF-322D6632BBF8}"/>
                  </a:ext>
                </a:extLst>
              </p:cNvPr>
              <p:cNvSpPr txBox="1"/>
              <p:nvPr/>
            </p:nvSpPr>
            <p:spPr>
              <a:xfrm>
                <a:off x="18856364" y="9709730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B999CA2-7599-A8AB-A7FC-A52BB2117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6364" y="9709730"/>
                <a:ext cx="1068597" cy="990207"/>
              </a:xfrm>
              <a:prstGeom prst="rect">
                <a:avLst/>
              </a:prstGeom>
              <a:blipFill>
                <a:blip r:embed="rId9"/>
                <a:stretch>
                  <a:fillRect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A99448-9EBC-8A0D-0742-F3E37D3A5F0E}"/>
                  </a:ext>
                </a:extLst>
              </p:cNvPr>
              <p:cNvSpPr txBox="1"/>
              <p:nvPr/>
            </p:nvSpPr>
            <p:spPr>
              <a:xfrm>
                <a:off x="18749892" y="7326258"/>
                <a:ext cx="1244798" cy="997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A99448-9EBC-8A0D-0742-F3E37D3A5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9892" y="7326258"/>
                <a:ext cx="1244798" cy="997837"/>
              </a:xfrm>
              <a:prstGeom prst="rect">
                <a:avLst/>
              </a:prstGeom>
              <a:blipFill>
                <a:blip r:embed="rId10"/>
                <a:stretch>
                  <a:fillRect t="-10000" b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9F462C-4CD8-CADD-F95D-111A47D8F9A8}"/>
                  </a:ext>
                </a:extLst>
              </p:cNvPr>
              <p:cNvSpPr txBox="1"/>
              <p:nvPr/>
            </p:nvSpPr>
            <p:spPr>
              <a:xfrm>
                <a:off x="31415856" y="11007726"/>
                <a:ext cx="12447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9F462C-4CD8-CADD-F95D-111A47D8F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5856" y="11007726"/>
                <a:ext cx="1244798" cy="923330"/>
              </a:xfrm>
              <a:prstGeom prst="rect">
                <a:avLst/>
              </a:prstGeom>
              <a:blipFill>
                <a:blip r:embed="rId11"/>
                <a:stretch>
                  <a:fillRect t="-12162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A0DD9D6-B9DE-1786-E877-DABC236BB54A}"/>
                  </a:ext>
                </a:extLst>
              </p:cNvPr>
              <p:cNvSpPr txBox="1"/>
              <p:nvPr/>
            </p:nvSpPr>
            <p:spPr>
              <a:xfrm>
                <a:off x="24519385" y="11007045"/>
                <a:ext cx="143666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4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altLang="zh-CN" sz="4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A0DD9D6-B9DE-1786-E877-DABC236BB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9385" y="11007045"/>
                <a:ext cx="1436665" cy="923330"/>
              </a:xfrm>
              <a:prstGeom prst="rect">
                <a:avLst/>
              </a:prstGeom>
              <a:blipFill>
                <a:blip r:embed="rId12"/>
                <a:stretch>
                  <a:fillRect b="-14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F823EB-0E83-C96A-0FC6-72B4BCE9B9C5}"/>
              </a:ext>
            </a:extLst>
          </p:cNvPr>
          <p:cNvCxnSpPr>
            <a:cxnSpLocks/>
          </p:cNvCxnSpPr>
          <p:nvPr/>
        </p:nvCxnSpPr>
        <p:spPr>
          <a:xfrm>
            <a:off x="12486252" y="14527045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38AE29E-45D1-3881-758D-DAD52280FBC5}"/>
              </a:ext>
            </a:extLst>
          </p:cNvPr>
          <p:cNvCxnSpPr>
            <a:cxnSpLocks/>
          </p:cNvCxnSpPr>
          <p:nvPr/>
        </p:nvCxnSpPr>
        <p:spPr>
          <a:xfrm>
            <a:off x="12486555" y="16914349"/>
            <a:ext cx="2710800" cy="0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4CB9125-F3E6-95A1-65D8-660B61F6B843}"/>
              </a:ext>
            </a:extLst>
          </p:cNvPr>
          <p:cNvCxnSpPr>
            <a:cxnSpLocks/>
          </p:cNvCxnSpPr>
          <p:nvPr/>
        </p:nvCxnSpPr>
        <p:spPr>
          <a:xfrm flipH="1">
            <a:off x="12486555" y="17978228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82228EE-C22D-45C1-5967-DA05D60C4D9F}"/>
              </a:ext>
            </a:extLst>
          </p:cNvPr>
          <p:cNvSpPr txBox="1"/>
          <p:nvPr/>
        </p:nvSpPr>
        <p:spPr>
          <a:xfrm>
            <a:off x="15368168" y="14142325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ODE Sampling Step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BDD63F-9D48-48FE-08AE-11BF9F3B3F02}"/>
              </a:ext>
            </a:extLst>
          </p:cNvPr>
          <p:cNvSpPr txBox="1"/>
          <p:nvPr/>
        </p:nvSpPr>
        <p:spPr>
          <a:xfrm>
            <a:off x="15368168" y="16529629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One-Step Prediction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CBBBC9-8211-1B16-9214-E346C9A805EF}"/>
              </a:ext>
            </a:extLst>
          </p:cNvPr>
          <p:cNvSpPr txBox="1"/>
          <p:nvPr/>
        </p:nvSpPr>
        <p:spPr>
          <a:xfrm>
            <a:off x="15368168" y="17593509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B573C9-50E7-96B1-3D3A-BED4CAB8EF47}"/>
              </a:ext>
            </a:extLst>
          </p:cNvPr>
          <p:cNvSpPr txBox="1"/>
          <p:nvPr/>
        </p:nvSpPr>
        <p:spPr>
          <a:xfrm rot="1320000">
            <a:off x="27494752" y="11919826"/>
            <a:ext cx="1105200" cy="144655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15CF3AE-5CB6-27C5-600B-E49BCD71ECEC}"/>
                  </a:ext>
                </a:extLst>
              </p:cNvPr>
              <p:cNvSpPr txBox="1"/>
              <p:nvPr/>
            </p:nvSpPr>
            <p:spPr>
              <a:xfrm>
                <a:off x="6743635" y="7792194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15CF3AE-5CB6-27C5-600B-E49BCD71E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635" y="7792194"/>
                <a:ext cx="2589148" cy="923330"/>
              </a:xfrm>
              <a:prstGeom prst="rect">
                <a:avLst/>
              </a:prstGeom>
              <a:blipFill>
                <a:blip r:embed="rId1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1362BDE-BBFA-6886-C6E3-F756207F85E4}"/>
                  </a:ext>
                </a:extLst>
              </p:cNvPr>
              <p:cNvSpPr txBox="1"/>
              <p:nvPr/>
            </p:nvSpPr>
            <p:spPr>
              <a:xfrm>
                <a:off x="20781925" y="6312137"/>
                <a:ext cx="2187493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B0AD7F0-B244-9957-7147-49F6AD89C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1925" y="6312137"/>
                <a:ext cx="2187493" cy="1049646"/>
              </a:xfrm>
              <a:prstGeom prst="rect">
                <a:avLst/>
              </a:prstGeom>
              <a:blipFill>
                <a:blip r:embed="rId14"/>
                <a:stretch>
                  <a:fillRect l="-173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9D0AC15-DDE2-D402-E5AE-DBEF0A674319}"/>
              </a:ext>
            </a:extLst>
          </p:cNvPr>
          <p:cNvCxnSpPr>
            <a:cxnSpLocks/>
          </p:cNvCxnSpPr>
          <p:nvPr/>
        </p:nvCxnSpPr>
        <p:spPr>
          <a:xfrm flipH="1">
            <a:off x="19827617" y="7369344"/>
            <a:ext cx="2334641" cy="2301685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Arc 57">
            <a:extLst>
              <a:ext uri="{FF2B5EF4-FFF2-40B4-BE49-F238E27FC236}">
                <a16:creationId xmlns:a16="http://schemas.microsoft.com/office/drawing/2014/main" id="{3C52165A-40CF-CBAE-6605-194E38E77BFA}"/>
              </a:ext>
            </a:extLst>
          </p:cNvPr>
          <p:cNvSpPr/>
          <p:nvPr/>
        </p:nvSpPr>
        <p:spPr>
          <a:xfrm rot="11776459">
            <a:off x="7522158" y="6905797"/>
            <a:ext cx="6941298" cy="3131614"/>
          </a:xfrm>
          <a:prstGeom prst="arc">
            <a:avLst>
              <a:gd name="adj1" fmla="val 15151389"/>
              <a:gd name="adj2" fmla="val 20449583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33E6248-9BED-7ACA-4C5F-34385591375A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8042693" y="8600016"/>
            <a:ext cx="3744" cy="2611448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4663565-F02E-32EE-C74D-F47E3C2C48A3}"/>
              </a:ext>
            </a:extLst>
          </p:cNvPr>
          <p:cNvCxnSpPr>
            <a:cxnSpLocks/>
          </p:cNvCxnSpPr>
          <p:nvPr/>
        </p:nvCxnSpPr>
        <p:spPr>
          <a:xfrm flipV="1">
            <a:off x="19619646" y="7336420"/>
            <a:ext cx="2241579" cy="2197566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Arc 60">
            <a:extLst>
              <a:ext uri="{FF2B5EF4-FFF2-40B4-BE49-F238E27FC236}">
                <a16:creationId xmlns:a16="http://schemas.microsoft.com/office/drawing/2014/main" id="{44F3391C-BFB6-8676-F728-390E1C2858A0}"/>
              </a:ext>
            </a:extLst>
          </p:cNvPr>
          <p:cNvSpPr/>
          <p:nvPr/>
        </p:nvSpPr>
        <p:spPr>
          <a:xfrm rot="19574630">
            <a:off x="24310803" y="11140742"/>
            <a:ext cx="8360961" cy="3132691"/>
          </a:xfrm>
          <a:prstGeom prst="arc">
            <a:avLst>
              <a:gd name="adj1" fmla="val 17560841"/>
              <a:gd name="adj2" fmla="val 19239625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C90A464-65A8-832D-D42B-C9C0BD974621}"/>
              </a:ext>
            </a:extLst>
          </p:cNvPr>
          <p:cNvCxnSpPr>
            <a:cxnSpLocks/>
          </p:cNvCxnSpPr>
          <p:nvPr/>
        </p:nvCxnSpPr>
        <p:spPr>
          <a:xfrm>
            <a:off x="12486252" y="15720697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AE09FC3-5042-0167-5676-708B3A604D66}"/>
              </a:ext>
            </a:extLst>
          </p:cNvPr>
          <p:cNvSpPr txBox="1"/>
          <p:nvPr/>
        </p:nvSpPr>
        <p:spPr>
          <a:xfrm>
            <a:off x="15368168" y="15335977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Input 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428D503-B926-2CEE-8F5E-08166391441B}"/>
                  </a:ext>
                </a:extLst>
              </p:cNvPr>
              <p:cNvSpPr txBox="1"/>
              <p:nvPr/>
            </p:nvSpPr>
            <p:spPr>
              <a:xfrm>
                <a:off x="16821302" y="15209718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428D503-B926-2CEE-8F5E-081663914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1302" y="15209718"/>
                <a:ext cx="2589148" cy="923330"/>
              </a:xfrm>
              <a:prstGeom prst="rect">
                <a:avLst/>
              </a:prstGeom>
              <a:blipFill>
                <a:blip r:embed="rId1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6FB8545C-0D7F-ED59-ECBC-76878DE09E51}"/>
              </a:ext>
            </a:extLst>
          </p:cNvPr>
          <p:cNvSpPr/>
          <p:nvPr/>
        </p:nvSpPr>
        <p:spPr>
          <a:xfrm>
            <a:off x="32816936" y="13324747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7C862CD-D963-C1E8-6A10-14E8FA21C738}"/>
              </a:ext>
            </a:extLst>
          </p:cNvPr>
          <p:cNvCxnSpPr>
            <a:cxnSpLocks/>
          </p:cNvCxnSpPr>
          <p:nvPr/>
        </p:nvCxnSpPr>
        <p:spPr>
          <a:xfrm flipV="1">
            <a:off x="31344002" y="14167433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EAA53DD9-A656-5150-9D2C-25C7B60A7920}"/>
              </a:ext>
            </a:extLst>
          </p:cNvPr>
          <p:cNvSpPr/>
          <p:nvPr/>
        </p:nvSpPr>
        <p:spPr>
          <a:xfrm>
            <a:off x="36941812" y="13324747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A4B4843-5A48-D2C2-F4FB-C112C9319D6B}"/>
              </a:ext>
            </a:extLst>
          </p:cNvPr>
          <p:cNvCxnSpPr>
            <a:cxnSpLocks/>
          </p:cNvCxnSpPr>
          <p:nvPr/>
        </p:nvCxnSpPr>
        <p:spPr>
          <a:xfrm flipV="1">
            <a:off x="35467426" y="14171253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66C7BF4-C434-515D-BAE8-B11F45C07BD3}"/>
              </a:ext>
            </a:extLst>
          </p:cNvPr>
          <p:cNvCxnSpPr>
            <a:cxnSpLocks/>
          </p:cNvCxnSpPr>
          <p:nvPr/>
        </p:nvCxnSpPr>
        <p:spPr>
          <a:xfrm flipH="1">
            <a:off x="35467426" y="13836510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5C21605D-ED87-7490-F81A-51C2982A0100}"/>
              </a:ext>
            </a:extLst>
          </p:cNvPr>
          <p:cNvCxnSpPr>
            <a:cxnSpLocks/>
          </p:cNvCxnSpPr>
          <p:nvPr/>
        </p:nvCxnSpPr>
        <p:spPr>
          <a:xfrm flipH="1">
            <a:off x="31344009" y="13841097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C7FD05E-227C-BEED-D257-4D31FCCA3DA5}"/>
                  </a:ext>
                </a:extLst>
              </p:cNvPr>
              <p:cNvSpPr txBox="1"/>
              <p:nvPr/>
            </p:nvSpPr>
            <p:spPr>
              <a:xfrm>
                <a:off x="20668525" y="1427219"/>
                <a:ext cx="22389334" cy="33114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8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8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altLang="zh-CN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p>
                        <m:e>
                          <m:r>
                            <a:rPr lang="en-US" altLang="zh-CN" sz="8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d>
                          <m:r>
                            <a:rPr lang="en-US" altLang="zh-CN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>
                        <m:sSubPr>
                          <m:ctrlPr>
                            <a:rPr lang="en-US" sz="8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8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8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pre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m:rPr>
                              <m:brk m:alnAt="7"/>
                            </m:rP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}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8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C7FD05E-227C-BEED-D257-4D31FCCA3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8525" y="1427219"/>
                <a:ext cx="22389334" cy="3311484"/>
              </a:xfrm>
              <a:prstGeom prst="rect">
                <a:avLst/>
              </a:prstGeom>
              <a:blipFill>
                <a:blip r:embed="rId16"/>
                <a:stretch>
                  <a:fillRect l="-227" t="-156705" b="-205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DDC5BB3-4D27-5FF0-A405-BD1F4C3438D4}"/>
                  </a:ext>
                </a:extLst>
              </p:cNvPr>
              <p:cNvSpPr txBox="1"/>
              <p:nvPr/>
            </p:nvSpPr>
            <p:spPr>
              <a:xfrm>
                <a:off x="26623059" y="1886602"/>
                <a:ext cx="13977865" cy="1463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8800" b="0" i="0" smtClean="0">
                          <a:latin typeface="Cambria Math" panose="02040503050406030204" pitchFamily="18" charset="0"/>
                        </a:rPr>
                        <m:t>stop_grad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DDC5BB3-4D27-5FF0-A405-BD1F4C343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3059" y="1886602"/>
                <a:ext cx="13977865" cy="1463157"/>
              </a:xfrm>
              <a:prstGeom prst="rect">
                <a:avLst/>
              </a:prstGeom>
              <a:blipFill>
                <a:blip r:embed="rId17"/>
                <a:stretch>
                  <a:fillRect l="-91" t="-15517" r="-181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Oval 91">
            <a:extLst>
              <a:ext uri="{FF2B5EF4-FFF2-40B4-BE49-F238E27FC236}">
                <a16:creationId xmlns:a16="http://schemas.microsoft.com/office/drawing/2014/main" id="{7D2D8EFB-2E3C-6CB5-2860-D968F1F11304}"/>
              </a:ext>
            </a:extLst>
          </p:cNvPr>
          <p:cNvSpPr/>
          <p:nvPr/>
        </p:nvSpPr>
        <p:spPr>
          <a:xfrm>
            <a:off x="21180558" y="6735058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C8F6C67-7BC6-0BCC-B7D4-3591EE982DDC}"/>
              </a:ext>
            </a:extLst>
          </p:cNvPr>
          <p:cNvSpPr/>
          <p:nvPr/>
        </p:nvSpPr>
        <p:spPr>
          <a:xfrm>
            <a:off x="7284032" y="8163462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B82D3E-C220-2BB0-D2E1-76FB7BB68FA5}"/>
              </a:ext>
            </a:extLst>
          </p:cNvPr>
          <p:cNvSpPr txBox="1"/>
          <p:nvPr/>
        </p:nvSpPr>
        <p:spPr>
          <a:xfrm>
            <a:off x="-1" y="22173109"/>
            <a:ext cx="431085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Wang,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Ruoyu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, et al. "Exploring the Design Space of Reward Backpropagation for Flow Matching."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 preprint arXiv:2606.11075 (2026).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02DEB08-9435-2A89-4681-ADE512E4D1C0}"/>
                  </a:ext>
                </a:extLst>
              </p:cNvPr>
              <p:cNvSpPr txBox="1"/>
              <p:nvPr/>
            </p:nvSpPr>
            <p:spPr>
              <a:xfrm>
                <a:off x="32857726" y="13576032"/>
                <a:ext cx="25689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N" sz="440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</a:t>
                </a:r>
                <a:r>
                  <a:rPr lang="en-US" sz="4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4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EC0CE47-A65A-9A02-53E2-13738CF87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7726" y="13576032"/>
                <a:ext cx="2568910" cy="769441"/>
              </a:xfrm>
              <a:prstGeom prst="rect">
                <a:avLst/>
              </a:prstGeom>
              <a:blipFill>
                <a:blip r:embed="rId21"/>
                <a:stretch>
                  <a:fillRect l="-8867" t="-16129" r="-13300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B36304F-8E7B-CE02-E114-29BB4D103934}"/>
                  </a:ext>
                </a:extLst>
              </p:cNvPr>
              <p:cNvSpPr txBox="1"/>
              <p:nvPr/>
            </p:nvSpPr>
            <p:spPr>
              <a:xfrm>
                <a:off x="37053177" y="13589004"/>
                <a:ext cx="128953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altLang="zh-CN" sz="4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CN" sz="4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983E651-5692-4ABE-F528-2CFD4208C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3177" y="13589004"/>
                <a:ext cx="1289538" cy="769441"/>
              </a:xfrm>
              <a:prstGeom prst="rect">
                <a:avLst/>
              </a:prstGeom>
              <a:blipFill>
                <a:blip r:embed="rId22"/>
                <a:stretch>
                  <a:fillRect t="-14516" r="-7767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>
            <a:extLst>
              <a:ext uri="{FF2B5EF4-FFF2-40B4-BE49-F238E27FC236}">
                <a16:creationId xmlns:a16="http://schemas.microsoft.com/office/drawing/2014/main" id="{3DF7E5F6-47A0-1B12-ABDC-2D3DEE7789AF}"/>
              </a:ext>
            </a:extLst>
          </p:cNvPr>
          <p:cNvSpPr/>
          <p:nvPr/>
        </p:nvSpPr>
        <p:spPr>
          <a:xfrm rot="20376681">
            <a:off x="5001021" y="11572299"/>
            <a:ext cx="7881198" cy="1454464"/>
          </a:xfrm>
          <a:prstGeom prst="arc">
            <a:avLst>
              <a:gd name="adj1" fmla="val 16087789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67114BD7-7D69-91B5-E344-3CE686CB47C2}"/>
              </a:ext>
            </a:extLst>
          </p:cNvPr>
          <p:cNvSpPr/>
          <p:nvPr/>
        </p:nvSpPr>
        <p:spPr>
          <a:xfrm rot="20884329">
            <a:off x="7930182" y="10770099"/>
            <a:ext cx="7881198" cy="1454464"/>
          </a:xfrm>
          <a:prstGeom prst="arc">
            <a:avLst>
              <a:gd name="adj1" fmla="val 15521863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3B2EA7-7A4F-9E3D-CCC4-F544DAF2DBBF}"/>
              </a:ext>
            </a:extLst>
          </p:cNvPr>
          <p:cNvSpPr txBox="1"/>
          <p:nvPr/>
        </p:nvSpPr>
        <p:spPr>
          <a:xfrm rot="20850104">
            <a:off x="10367696" y="10243284"/>
            <a:ext cx="1105200" cy="144655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74" name="Arc 73">
            <a:extLst>
              <a:ext uri="{FF2B5EF4-FFF2-40B4-BE49-F238E27FC236}">
                <a16:creationId xmlns:a16="http://schemas.microsoft.com/office/drawing/2014/main" id="{5D326563-9BE7-0D18-DED9-720CFBA70BB2}"/>
              </a:ext>
            </a:extLst>
          </p:cNvPr>
          <p:cNvSpPr/>
          <p:nvPr/>
        </p:nvSpPr>
        <p:spPr>
          <a:xfrm rot="520945">
            <a:off x="15190662" y="10315355"/>
            <a:ext cx="9940999" cy="1454464"/>
          </a:xfrm>
          <a:prstGeom prst="arc">
            <a:avLst>
              <a:gd name="adj1" fmla="val 15417261"/>
              <a:gd name="adj2" fmla="val 20228417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75" name="Arc 74">
            <a:extLst>
              <a:ext uri="{FF2B5EF4-FFF2-40B4-BE49-F238E27FC236}">
                <a16:creationId xmlns:a16="http://schemas.microsoft.com/office/drawing/2014/main" id="{C3E80EBD-A2B7-BA4E-FAE0-63AA1128D788}"/>
              </a:ext>
            </a:extLst>
          </p:cNvPr>
          <p:cNvSpPr/>
          <p:nvPr/>
        </p:nvSpPr>
        <p:spPr>
          <a:xfrm rot="696734">
            <a:off x="19454806" y="10789948"/>
            <a:ext cx="6482448" cy="1454464"/>
          </a:xfrm>
          <a:prstGeom prst="arc">
            <a:avLst>
              <a:gd name="adj1" fmla="val 17180422"/>
              <a:gd name="adj2" fmla="val 20480784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E0829A0-8892-226B-2695-F8656C105AFC}"/>
              </a:ext>
            </a:extLst>
          </p:cNvPr>
          <p:cNvSpPr txBox="1"/>
          <p:nvPr/>
        </p:nvSpPr>
        <p:spPr>
          <a:xfrm rot="721160">
            <a:off x="21908000" y="9993409"/>
            <a:ext cx="1105200" cy="144655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839004C-75F4-7BB4-6A7D-C9585101CE2B}"/>
                  </a:ext>
                </a:extLst>
              </p:cNvPr>
              <p:cNvSpPr txBox="1"/>
              <p:nvPr/>
            </p:nvSpPr>
            <p:spPr>
              <a:xfrm>
                <a:off x="14907824" y="8892127"/>
                <a:ext cx="2589148" cy="933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839004C-75F4-7BB4-6A7D-C9585101C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7824" y="8892127"/>
                <a:ext cx="2589148" cy="933461"/>
              </a:xfrm>
              <a:prstGeom prst="rect">
                <a:avLst/>
              </a:prstGeom>
              <a:blipFill>
                <a:blip r:embed="rId23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A0296A6-30AB-CA76-0EA5-FEF17E789DA2}"/>
              </a:ext>
            </a:extLst>
          </p:cNvPr>
          <p:cNvCxnSpPr>
            <a:cxnSpLocks/>
          </p:cNvCxnSpPr>
          <p:nvPr/>
        </p:nvCxnSpPr>
        <p:spPr>
          <a:xfrm flipV="1">
            <a:off x="14349152" y="9506038"/>
            <a:ext cx="788689" cy="524631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Oval 92">
            <a:extLst>
              <a:ext uri="{FF2B5EF4-FFF2-40B4-BE49-F238E27FC236}">
                <a16:creationId xmlns:a16="http://schemas.microsoft.com/office/drawing/2014/main" id="{93BB3873-E68C-E893-F6C3-0F2923AA3DFE}"/>
              </a:ext>
            </a:extLst>
          </p:cNvPr>
          <p:cNvSpPr/>
          <p:nvPr/>
        </p:nvSpPr>
        <p:spPr>
          <a:xfrm>
            <a:off x="12946515" y="7785159"/>
            <a:ext cx="1395715" cy="1397588"/>
          </a:xfrm>
          <a:prstGeom prst="ellipse">
            <a:avLst/>
          </a:prstGeom>
          <a:solidFill>
            <a:srgbClr val="DCE3EF"/>
          </a:solidFill>
          <a:ln w="15875">
            <a:solidFill>
              <a:srgbClr val="4F95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96380CB-F0CE-5972-9BEE-D84B0467E9DD}"/>
                  </a:ext>
                </a:extLst>
              </p:cNvPr>
              <p:cNvSpPr txBox="1"/>
              <p:nvPr/>
            </p:nvSpPr>
            <p:spPr>
              <a:xfrm>
                <a:off x="12859307" y="7966394"/>
                <a:ext cx="1482922" cy="933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sSup>
                            <m:s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96380CB-F0CE-5972-9BEE-D84B0467E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9307" y="7966394"/>
                <a:ext cx="1482922" cy="933461"/>
              </a:xfrm>
              <a:prstGeom prst="rect">
                <a:avLst/>
              </a:prstGeom>
              <a:blipFill>
                <a:blip r:embed="rId24"/>
                <a:stretch>
                  <a:fillRect t="-12162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77289B9-41FC-2306-636A-E56A82DBFD55}"/>
              </a:ext>
            </a:extLst>
          </p:cNvPr>
          <p:cNvCxnSpPr>
            <a:cxnSpLocks/>
            <a:stCxn id="95" idx="3"/>
          </p:cNvCxnSpPr>
          <p:nvPr/>
        </p:nvCxnSpPr>
        <p:spPr>
          <a:xfrm flipV="1">
            <a:off x="14342229" y="7986253"/>
            <a:ext cx="4391897" cy="446872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1" name="Arc 100">
            <a:extLst>
              <a:ext uri="{FF2B5EF4-FFF2-40B4-BE49-F238E27FC236}">
                <a16:creationId xmlns:a16="http://schemas.microsoft.com/office/drawing/2014/main" id="{D0AE91A5-4BAE-8AE9-C729-B4757F3F2023}"/>
              </a:ext>
            </a:extLst>
          </p:cNvPr>
          <p:cNvSpPr/>
          <p:nvPr/>
        </p:nvSpPr>
        <p:spPr>
          <a:xfrm rot="16838377">
            <a:off x="16209038" y="7837426"/>
            <a:ext cx="2715383" cy="3348483"/>
          </a:xfrm>
          <a:prstGeom prst="arc">
            <a:avLst>
              <a:gd name="adj1" fmla="val 16586242"/>
              <a:gd name="adj2" fmla="val 19666873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438D6B92-C487-7796-1D59-7E4510A2D1BB}"/>
              </a:ext>
            </a:extLst>
          </p:cNvPr>
          <p:cNvSpPr/>
          <p:nvPr/>
        </p:nvSpPr>
        <p:spPr>
          <a:xfrm>
            <a:off x="25346346" y="9001051"/>
            <a:ext cx="1395715" cy="1397588"/>
          </a:xfrm>
          <a:prstGeom prst="ellipse">
            <a:avLst/>
          </a:prstGeom>
          <a:solidFill>
            <a:srgbClr val="DCE3EF"/>
          </a:solidFill>
          <a:ln w="15875">
            <a:solidFill>
              <a:srgbClr val="4F95D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79B74E36-455B-BC1B-5016-D285A9F00066}"/>
                  </a:ext>
                </a:extLst>
              </p:cNvPr>
              <p:cNvSpPr txBox="1"/>
              <p:nvPr/>
            </p:nvSpPr>
            <p:spPr>
              <a:xfrm>
                <a:off x="25378261" y="9157386"/>
                <a:ext cx="1244798" cy="1035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sSup>
                            <m:s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79B74E36-455B-BC1B-5016-D285A9F00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8261" y="9157386"/>
                <a:ext cx="1244798" cy="1035155"/>
              </a:xfrm>
              <a:prstGeom prst="rect">
                <a:avLst/>
              </a:prstGeom>
              <a:blipFill>
                <a:blip r:embed="rId25"/>
                <a:stretch>
                  <a:fillRect t="-9639" b="-15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D5FE529E-C332-60AA-46D7-1D640E526530}"/>
                  </a:ext>
                </a:extLst>
              </p:cNvPr>
              <p:cNvSpPr txBox="1"/>
              <p:nvPr/>
            </p:nvSpPr>
            <p:spPr>
              <a:xfrm>
                <a:off x="27088208" y="10948941"/>
                <a:ext cx="2589148" cy="108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D5FE529E-C332-60AA-46D7-1D640E526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8208" y="10948941"/>
                <a:ext cx="2589148" cy="1086964"/>
              </a:xfrm>
              <a:prstGeom prst="rect">
                <a:avLst/>
              </a:prstGeom>
              <a:blipFill>
                <a:blip r:embed="rId26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4B4B0AEC-AC26-C561-C2A8-764B9457CE6F}"/>
              </a:ext>
            </a:extLst>
          </p:cNvPr>
          <p:cNvCxnSpPr>
            <a:cxnSpLocks/>
            <a:stCxn id="38" idx="3"/>
            <a:endCxn id="116" idx="1"/>
          </p:cNvCxnSpPr>
          <p:nvPr/>
        </p:nvCxnSpPr>
        <p:spPr>
          <a:xfrm>
            <a:off x="25956050" y="11468710"/>
            <a:ext cx="1132158" cy="23713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Arc 120">
            <a:extLst>
              <a:ext uri="{FF2B5EF4-FFF2-40B4-BE49-F238E27FC236}">
                <a16:creationId xmlns:a16="http://schemas.microsoft.com/office/drawing/2014/main" id="{A99A96D8-7BDA-24F2-6E54-2FCEB4B29F52}"/>
              </a:ext>
            </a:extLst>
          </p:cNvPr>
          <p:cNvSpPr/>
          <p:nvPr/>
        </p:nvSpPr>
        <p:spPr>
          <a:xfrm rot="13744683">
            <a:off x="20891561" y="7538324"/>
            <a:ext cx="8360961" cy="3131614"/>
          </a:xfrm>
          <a:prstGeom prst="arc">
            <a:avLst>
              <a:gd name="adj1" fmla="val 17310131"/>
              <a:gd name="adj2" fmla="val 20536681"/>
            </a:avLst>
          </a:prstGeom>
          <a:ln w="635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D35265D2-8AEE-91CE-0E35-DFA5D6805687}"/>
              </a:ext>
            </a:extLst>
          </p:cNvPr>
          <p:cNvCxnSpPr>
            <a:cxnSpLocks/>
          </p:cNvCxnSpPr>
          <p:nvPr/>
        </p:nvCxnSpPr>
        <p:spPr>
          <a:xfrm>
            <a:off x="26712756" y="9896992"/>
            <a:ext cx="4738958" cy="1290638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4" name="Graphic 123">
            <a:extLst>
              <a:ext uri="{FF2B5EF4-FFF2-40B4-BE49-F238E27FC236}">
                <a16:creationId xmlns:a16="http://schemas.microsoft.com/office/drawing/2014/main" id="{F0E0401E-9620-197F-23D8-9A152389F8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3275592" y="18662613"/>
            <a:ext cx="952490" cy="952490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2E453BEA-F47A-4234-5546-5471511AA7C9}"/>
              </a:ext>
            </a:extLst>
          </p:cNvPr>
          <p:cNvSpPr txBox="1"/>
          <p:nvPr/>
        </p:nvSpPr>
        <p:spPr>
          <a:xfrm>
            <a:off x="15278049" y="18754137"/>
            <a:ext cx="7691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pic>
        <p:nvPicPr>
          <p:cNvPr id="127" name="Graphic 126">
            <a:extLst>
              <a:ext uri="{FF2B5EF4-FFF2-40B4-BE49-F238E27FC236}">
                <a16:creationId xmlns:a16="http://schemas.microsoft.com/office/drawing/2014/main" id="{0CB2C210-856D-9482-9697-4E8BADF6B2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5862616" y="11042587"/>
            <a:ext cx="952490" cy="952490"/>
          </a:xfrm>
          <a:prstGeom prst="rect">
            <a:avLst/>
          </a:prstGeom>
        </p:spPr>
      </p:pic>
      <p:sp>
        <p:nvSpPr>
          <p:cNvPr id="128" name="Oval 127">
            <a:extLst>
              <a:ext uri="{FF2B5EF4-FFF2-40B4-BE49-F238E27FC236}">
                <a16:creationId xmlns:a16="http://schemas.microsoft.com/office/drawing/2014/main" id="{D7C8673E-E322-19A4-D44A-0EC7D3B46273}"/>
              </a:ext>
            </a:extLst>
          </p:cNvPr>
          <p:cNvSpPr/>
          <p:nvPr/>
        </p:nvSpPr>
        <p:spPr>
          <a:xfrm>
            <a:off x="27526054" y="11399389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1AC75FB2-BEFD-8D22-B5EA-6B53A3CC8A81}"/>
              </a:ext>
            </a:extLst>
          </p:cNvPr>
          <p:cNvCxnSpPr>
            <a:cxnSpLocks/>
          </p:cNvCxnSpPr>
          <p:nvPr/>
        </p:nvCxnSpPr>
        <p:spPr>
          <a:xfrm flipH="1" flipV="1">
            <a:off x="26708536" y="9497082"/>
            <a:ext cx="4924908" cy="1462642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5D106FD4-24A9-6C1F-804E-A158EFB77976}"/>
              </a:ext>
            </a:extLst>
          </p:cNvPr>
          <p:cNvCxnSpPr>
            <a:cxnSpLocks/>
            <a:endCxn id="116" idx="3"/>
          </p:cNvCxnSpPr>
          <p:nvPr/>
        </p:nvCxnSpPr>
        <p:spPr>
          <a:xfrm flipH="1">
            <a:off x="29677356" y="11425542"/>
            <a:ext cx="1691975" cy="66881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FB6E4F0A-C667-82F9-B770-35C89888767A}"/>
              </a:ext>
            </a:extLst>
          </p:cNvPr>
          <p:cNvCxnSpPr>
            <a:cxnSpLocks/>
            <a:stCxn id="112" idx="1"/>
          </p:cNvCxnSpPr>
          <p:nvPr/>
        </p:nvCxnSpPr>
        <p:spPr>
          <a:xfrm flipH="1" flipV="1">
            <a:off x="22329824" y="7337442"/>
            <a:ext cx="3048437" cy="2337522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01B7D7DD-5A3A-7CAF-DED9-0061E7A3BA7B}"/>
              </a:ext>
            </a:extLst>
          </p:cNvPr>
          <p:cNvCxnSpPr>
            <a:cxnSpLocks/>
          </p:cNvCxnSpPr>
          <p:nvPr/>
        </p:nvCxnSpPr>
        <p:spPr>
          <a:xfrm flipH="1">
            <a:off x="20040755" y="9987052"/>
            <a:ext cx="5396353" cy="7497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511A815C-F42C-F6C4-62BD-75EE03A007F7}"/>
              </a:ext>
            </a:extLst>
          </p:cNvPr>
          <p:cNvCxnSpPr>
            <a:cxnSpLocks/>
          </p:cNvCxnSpPr>
          <p:nvPr/>
        </p:nvCxnSpPr>
        <p:spPr>
          <a:xfrm flipH="1">
            <a:off x="14274800" y="7713828"/>
            <a:ext cx="4453422" cy="540031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5" name="Graphic 144">
            <a:extLst>
              <a:ext uri="{FF2B5EF4-FFF2-40B4-BE49-F238E27FC236}">
                <a16:creationId xmlns:a16="http://schemas.microsoft.com/office/drawing/2014/main" id="{739907B5-D744-A4DA-5289-B2C1C6B74B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19541102">
            <a:off x="14143596" y="9469805"/>
            <a:ext cx="952490" cy="952490"/>
          </a:xfrm>
          <a:prstGeom prst="rect">
            <a:avLst/>
          </a:prstGeom>
        </p:spPr>
      </p:pic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B74BECB7-4E6E-13B9-A976-AC80847F7039}"/>
              </a:ext>
            </a:extLst>
          </p:cNvPr>
          <p:cNvCxnSpPr>
            <a:cxnSpLocks/>
          </p:cNvCxnSpPr>
          <p:nvPr/>
        </p:nvCxnSpPr>
        <p:spPr>
          <a:xfrm flipH="1">
            <a:off x="17033500" y="8260867"/>
            <a:ext cx="1835119" cy="772498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A848C7E9-0476-A1CF-605F-E6609B91041D}"/>
              </a:ext>
            </a:extLst>
          </p:cNvPr>
          <p:cNvCxnSpPr>
            <a:cxnSpLocks/>
            <a:endCxn id="54" idx="3"/>
          </p:cNvCxnSpPr>
          <p:nvPr/>
        </p:nvCxnSpPr>
        <p:spPr>
          <a:xfrm flipH="1" flipV="1">
            <a:off x="9332783" y="8253859"/>
            <a:ext cx="3661426" cy="439714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Oval 150">
            <a:extLst>
              <a:ext uri="{FF2B5EF4-FFF2-40B4-BE49-F238E27FC236}">
                <a16:creationId xmlns:a16="http://schemas.microsoft.com/office/drawing/2014/main" id="{0D1D5186-C557-70A2-02F4-104A390CE1D4}"/>
              </a:ext>
            </a:extLst>
          </p:cNvPr>
          <p:cNvSpPr/>
          <p:nvPr/>
        </p:nvSpPr>
        <p:spPr>
          <a:xfrm>
            <a:off x="15349521" y="9279803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3C43B8B-57AB-7BC6-013E-4BA095211885}"/>
                  </a:ext>
                </a:extLst>
              </p:cNvPr>
              <p:cNvSpPr txBox="1"/>
              <p:nvPr/>
            </p:nvSpPr>
            <p:spPr>
              <a:xfrm>
                <a:off x="25842799" y="1445213"/>
                <a:ext cx="13858345" cy="33027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8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8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8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8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𝒮</m:t>
                              </m:r>
                            </m:e>
                            <m:sub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8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en-US" sz="8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ost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sz="8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m:rPr>
                              <m:brk m:alnAt="7"/>
                            </m:rP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}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8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93C43B8B-57AB-7BC6-013E-4BA095211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2799" y="1445213"/>
                <a:ext cx="13858345" cy="3302764"/>
              </a:xfrm>
              <a:prstGeom prst="rect">
                <a:avLst/>
              </a:prstGeom>
              <a:blipFill>
                <a:blip r:embed="rId28"/>
                <a:stretch>
                  <a:fillRect l="-640" t="-134483" b="-176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004A0D3A-2AB5-EA87-FF54-C0DC0FF9F398}"/>
                  </a:ext>
                </a:extLst>
              </p:cNvPr>
              <p:cNvSpPr txBox="1"/>
              <p:nvPr/>
            </p:nvSpPr>
            <p:spPr>
              <a:xfrm>
                <a:off x="25790210" y="1928521"/>
                <a:ext cx="14755706" cy="1354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8800" b="0" i="0" smtClean="0">
                          <a:latin typeface="Cambria Math" panose="02040503050406030204" pitchFamily="18" charset="0"/>
                        </a:rPr>
                        <m:t>stop_grad</m:t>
                      </m:r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8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8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8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8800" dirty="0"/>
              </a:p>
            </p:txBody>
          </p:sp>
        </mc:Choice>
        <mc:Fallback xmlns="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004A0D3A-2AB5-EA87-FF54-C0DC0FF9F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0210" y="1928521"/>
                <a:ext cx="14755706" cy="1354217"/>
              </a:xfrm>
              <a:prstGeom prst="rect">
                <a:avLst/>
              </a:prstGeom>
              <a:blipFill>
                <a:blip r:embed="rId29"/>
                <a:stretch>
                  <a:fillRect t="-18519" r="-1290" b="-32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94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6" grpId="0"/>
      <p:bldP spid="37" grpId="0"/>
      <p:bldP spid="54" grpId="0"/>
      <p:bldP spid="56" grpId="0"/>
      <p:bldP spid="58" grpId="0" animBg="1"/>
      <p:bldP spid="61" grpId="0" animBg="1"/>
      <p:bldP spid="81" grpId="0"/>
      <p:bldP spid="81" grpId="1"/>
      <p:bldP spid="90" grpId="0"/>
      <p:bldP spid="90" grpId="1"/>
      <p:bldP spid="92" grpId="0" animBg="1"/>
      <p:bldP spid="94" grpId="0" animBg="1"/>
      <p:bldP spid="79" grpId="0"/>
      <p:bldP spid="93" grpId="0" animBg="1"/>
      <p:bldP spid="95" grpId="0"/>
      <p:bldP spid="101" grpId="0" animBg="1"/>
      <p:bldP spid="111" grpId="0" animBg="1"/>
      <p:bldP spid="112" grpId="0"/>
      <p:bldP spid="116" grpId="0"/>
      <p:bldP spid="121" grpId="0" animBg="1"/>
      <p:bldP spid="128" grpId="0" animBg="1"/>
      <p:bldP spid="128" grpId="1" animBg="1"/>
      <p:bldP spid="151" grpId="0" animBg="1"/>
      <p:bldP spid="153" grpId="0"/>
      <p:bldP spid="153" grpId="1"/>
      <p:bldP spid="154" grpId="0"/>
      <p:bldP spid="15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F475BA6-77F6-8D5D-4DC7-F6DC585D11B8}"/>
                  </a:ext>
                </a:extLst>
              </p:cNvPr>
              <p:cNvSpPr txBox="1"/>
              <p:nvPr/>
            </p:nvSpPr>
            <p:spPr>
              <a:xfrm>
                <a:off x="4333787" y="8769894"/>
                <a:ext cx="34440987" cy="5402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6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Directly backpropagating the reward gradient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9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96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9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9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96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improves training efficiency but also makes optimization more susceptible to </a:t>
                </a:r>
                <a:r>
                  <a:rPr lang="en-US" sz="9600" dirty="0">
                    <a:solidFill>
                      <a:srgbClr val="FF0000"/>
                    </a:solidFill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 hacking</a:t>
                </a:r>
                <a:r>
                  <a:rPr lang="en-US" sz="96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F475BA6-77F6-8D5D-4DC7-F6DC585D1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787" y="8769894"/>
                <a:ext cx="34440987" cy="5402761"/>
              </a:xfrm>
              <a:prstGeom prst="rect">
                <a:avLst/>
              </a:prstGeom>
              <a:blipFill>
                <a:blip r:embed="rId3"/>
                <a:stretch>
                  <a:fillRect b="-11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204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A989A-4F3A-E0BE-4BBF-CB493D8A3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AD5F8E-E1C3-7A87-B63F-64402D9267A6}"/>
              </a:ext>
            </a:extLst>
          </p:cNvPr>
          <p:cNvSpPr txBox="1"/>
          <p:nvPr/>
        </p:nvSpPr>
        <p:spPr>
          <a:xfrm>
            <a:off x="1851138" y="10686445"/>
            <a:ext cx="394062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How to</a:t>
            </a:r>
            <a:r>
              <a:rPr lang="zh-CN" altLang="en-US" sz="138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138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Mitigate Reward Hacking</a:t>
            </a:r>
            <a:r>
              <a:rPr lang="en-US" sz="138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?</a:t>
            </a:r>
            <a:endParaRPr lang="en-US" sz="13800" dirty="0">
              <a:latin typeface="OPTIMISTIC DM LIGHT 95" pitchFamily="2" charset="0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08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52545-7FA4-4C2E-515C-5B980AE1C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4215CB-C595-3D5F-185A-2F30A1270098}"/>
              </a:ext>
            </a:extLst>
          </p:cNvPr>
          <p:cNvSpPr txBox="1"/>
          <p:nvPr/>
        </p:nvSpPr>
        <p:spPr>
          <a:xfrm>
            <a:off x="0" y="16861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Hinge-Style 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D7E71C-C6B6-D08E-F02B-9AEE470F02B6}"/>
                  </a:ext>
                </a:extLst>
              </p:cNvPr>
              <p:cNvSpPr txBox="1"/>
              <p:nvPr/>
            </p:nvSpPr>
            <p:spPr>
              <a:xfrm>
                <a:off x="11499415" y="4181751"/>
                <a:ext cx="2010973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8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reward</m:t>
                          </m:r>
                        </m:sub>
                      </m:sSub>
                      <m:r>
                        <a:rPr lang="en-US" sz="8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8000" i="0"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US" sz="8000" i="1">
                          <a:latin typeface="Cambria Math" panose="02040503050406030204" pitchFamily="18" charset="0"/>
                        </a:rPr>
                        <m:t>(0, </m:t>
                      </m:r>
                      <m:r>
                        <a:rPr lang="en-US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8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8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CN" sz="8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D7E71C-C6B6-D08E-F02B-9AEE470F0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9415" y="4181751"/>
                <a:ext cx="20109730" cy="1323439"/>
              </a:xfrm>
              <a:prstGeom prst="rect">
                <a:avLst/>
              </a:prstGeom>
              <a:blipFill>
                <a:blip r:embed="rId3"/>
                <a:stretch>
                  <a:fillRect b="-2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066957C-50A2-595E-4771-99661AB84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4213" y="7363028"/>
            <a:ext cx="21060135" cy="137535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33D867-6653-CD5D-0F94-07A2961FCA74}"/>
                  </a:ext>
                </a:extLst>
              </p:cNvPr>
              <p:cNvSpPr txBox="1"/>
              <p:nvPr/>
            </p:nvSpPr>
            <p:spPr>
              <a:xfrm>
                <a:off x="22643374" y="15023147"/>
                <a:ext cx="2010973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reward at or above </a:t>
                </a:r>
                <a14:m>
                  <m:oMath xmlns:m="http://schemas.openxmlformats.org/officeDocument/2006/math"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80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has zero loss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33D867-6653-CD5D-0F94-07A2961FC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3374" y="15023147"/>
                <a:ext cx="20109730" cy="1323439"/>
              </a:xfrm>
              <a:prstGeom prst="rect">
                <a:avLst/>
              </a:prstGeom>
              <a:blipFill>
                <a:blip r:embed="rId5"/>
                <a:stretch>
                  <a:fillRect t="-18868" b="-405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671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6A74FE-776C-212A-6933-81D9B9A0FD6A}"/>
              </a:ext>
            </a:extLst>
          </p:cNvPr>
          <p:cNvSpPr txBox="1"/>
          <p:nvPr/>
        </p:nvSpPr>
        <p:spPr>
          <a:xfrm>
            <a:off x="0" y="16861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Pretraining Loss as Regularization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D66720-A094-5A1D-4A2A-13795B2E69C7}"/>
                  </a:ext>
                </a:extLst>
              </p:cNvPr>
              <p:cNvSpPr txBox="1"/>
              <p:nvPr/>
            </p:nvSpPr>
            <p:spPr>
              <a:xfrm>
                <a:off x="11499416" y="6631750"/>
                <a:ext cx="2010973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altLang="zh-CN" sz="8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r>
                        <a:rPr lang="en-US" altLang="zh-CN" sz="8000" b="0" i="1" smtClean="0">
                          <a:latin typeface="Cambria Math" panose="02040503050406030204" pitchFamily="18" charset="0"/>
                        </a:rPr>
                        <m:t>={</m:t>
                      </m:r>
                      <m:d>
                        <m:dPr>
                          <m:ctrlPr>
                            <a:rPr lang="en-US" altLang="zh-CN" sz="8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80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8000">
                                  <a:latin typeface="Cambria Math" panose="02040503050406030204" pitchFamily="18" charset="0"/>
                                </a:rPr>
                                <m:t>txt</m:t>
                              </m:r>
                            </m:e>
                            <m:sub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80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800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8000" smtClean="0">
                                  <a:latin typeface="Cambria Math" panose="02040503050406030204" pitchFamily="18" charset="0"/>
                                </a:rPr>
                                <m:t>img</m:t>
                              </m:r>
                            </m:e>
                            <m:sub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8000" b="0" i="1" smtClean="0">
                          <a:latin typeface="Cambria Math" panose="02040503050406030204" pitchFamily="18" charset="0"/>
                        </a:rPr>
                        <m:t>,…,</m:t>
                      </m:r>
                      <m:d>
                        <m:dPr>
                          <m:ctrlPr>
                            <a:rPr lang="en-US" altLang="zh-CN" sz="8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80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8000">
                                  <a:latin typeface="Cambria Math" panose="02040503050406030204" pitchFamily="18" charset="0"/>
                                </a:rPr>
                                <m:t>txt</m:t>
                              </m:r>
                            </m:e>
                            <m:sub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80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80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8000">
                                  <a:latin typeface="Cambria Math" panose="02040503050406030204" pitchFamily="18" charset="0"/>
                                </a:rPr>
                                <m:t>img</m:t>
                              </m:r>
                            </m:e>
                            <m:sub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sz="80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CN" sz="8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D66720-A094-5A1D-4A2A-13795B2E6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9416" y="6631750"/>
                <a:ext cx="20109730" cy="1323439"/>
              </a:xfrm>
              <a:prstGeom prst="rect">
                <a:avLst/>
              </a:prstGeom>
              <a:blipFill>
                <a:blip r:embed="rId3"/>
                <a:stretch>
                  <a:fillRect b="-2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A6633-8253-4F60-A659-5A0E03B9184F}"/>
                  </a:ext>
                </a:extLst>
              </p:cNvPr>
              <p:cNvSpPr txBox="1"/>
              <p:nvPr/>
            </p:nvSpPr>
            <p:spPr>
              <a:xfrm>
                <a:off x="10438086" y="9990805"/>
                <a:ext cx="22232390" cy="14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pre</m:t>
                              </m:r>
                            </m:sub>
                          </m:sSub>
                          <m: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</m:t>
                                  </m:r>
                                  <m:sSub>
                                    <m:sSubPr>
                                      <m:ctrlPr>
                                        <a:rPr lang="en-US" altLang="zh-CN" sz="8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8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8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sub>
                          </m:sSub>
                          <m:d>
                            <m:dPr>
                              <m:begChr m:val="‖"/>
                              <m:endChr m:val="‖"/>
                              <m:ctrlPr>
                                <a:rPr lang="en-US" sz="8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8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sz="8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8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8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altLang="zh-CN" sz="8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8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N" sz="8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A6633-8253-4F60-A659-5A0E03B91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8086" y="9990805"/>
                <a:ext cx="22232390" cy="1480470"/>
              </a:xfrm>
              <a:prstGeom prst="rect">
                <a:avLst/>
              </a:prstGeom>
              <a:blipFill>
                <a:blip r:embed="rId4"/>
                <a:stretch>
                  <a:fillRect b="-20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F70369-FAC1-ACC7-8EB2-955F827FB6F5}"/>
                  </a:ext>
                </a:extLst>
              </p:cNvPr>
              <p:cNvSpPr txBox="1"/>
              <p:nvPr/>
            </p:nvSpPr>
            <p:spPr>
              <a:xfrm>
                <a:off x="10438086" y="13506891"/>
                <a:ext cx="22232390" cy="1433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8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altLang="zh-CN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8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reward</m:t>
                          </m:r>
                        </m:sub>
                      </m:sSub>
                      <m:r>
                        <a:rPr lang="en-US" altLang="zh-CN" sz="8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8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8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pre</m:t>
                          </m:r>
                        </m:sub>
                      </m:sSub>
                    </m:oMath>
                  </m:oMathPara>
                </a14:m>
                <a:endParaRPr lang="en-CN" sz="8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F70369-FAC1-ACC7-8EB2-955F827FB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8086" y="13506891"/>
                <a:ext cx="22232390" cy="1433085"/>
              </a:xfrm>
              <a:prstGeom prst="rect">
                <a:avLst/>
              </a:prstGeom>
              <a:blipFill>
                <a:blip r:embed="rId5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8673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601BFA-D1E0-B396-46E7-E493319DBF17}"/>
              </a:ext>
            </a:extLst>
          </p:cNvPr>
          <p:cNvSpPr txBox="1"/>
          <p:nvPr/>
        </p:nvSpPr>
        <p:spPr>
          <a:xfrm>
            <a:off x="0" y="16861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OPTIMISTIC DM LIGHT 95" pitchFamily="2" charset="0"/>
                <a:cs typeface="OPTIMISTIC DM LIGHT 95" pitchFamily="2" charset="0"/>
              </a:rPr>
              <a:t>ImageReFL</a:t>
            </a: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A4B2E6-B78E-8BFE-B5D7-3AD29F875044}"/>
              </a:ext>
            </a:extLst>
          </p:cNvPr>
          <p:cNvCxnSpPr>
            <a:cxnSpLocks/>
          </p:cNvCxnSpPr>
          <p:nvPr/>
        </p:nvCxnSpPr>
        <p:spPr>
          <a:xfrm flipH="1">
            <a:off x="14703671" y="16945460"/>
            <a:ext cx="2710800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234ED6-598D-C8E8-DB0B-81314C1304B0}"/>
              </a:ext>
            </a:extLst>
          </p:cNvPr>
          <p:cNvSpPr txBox="1"/>
          <p:nvPr/>
        </p:nvSpPr>
        <p:spPr>
          <a:xfrm>
            <a:off x="17585284" y="1656074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Backpropagation Path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89E874-98DD-96AA-BE89-696242195549}"/>
              </a:ext>
            </a:extLst>
          </p:cNvPr>
          <p:cNvSpPr txBox="1"/>
          <p:nvPr/>
        </p:nvSpPr>
        <p:spPr>
          <a:xfrm rot="-120000">
            <a:off x="17706738" y="9624071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latin typeface="Source Sans Pro" panose="020F0502020204030204" pitchFamily="34" charset="0"/>
              </a:rPr>
              <a:t>·</a:t>
            </a:r>
            <a:r>
              <a:rPr lang="en-CN" sz="8800" dirty="0">
                <a:latin typeface="Source Sans Pro" panose="020B0503030403020204" pitchFamily="34" charset="0"/>
              </a:rPr>
              <a:t>··</a:t>
            </a:r>
            <a:endParaRPr lang="en-CN" sz="5400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9B3672F8-94B1-6FA5-C63E-C18A2AC29CB4}"/>
              </a:ext>
            </a:extLst>
          </p:cNvPr>
          <p:cNvSpPr/>
          <p:nvPr/>
        </p:nvSpPr>
        <p:spPr>
          <a:xfrm rot="20300212">
            <a:off x="4586931" y="13364204"/>
            <a:ext cx="5943410" cy="1454464"/>
          </a:xfrm>
          <a:prstGeom prst="arc">
            <a:avLst>
              <a:gd name="adj1" fmla="val 13012655"/>
              <a:gd name="adj2" fmla="val 17071866"/>
            </a:avLst>
          </a:prstGeom>
          <a:ln w="63500">
            <a:solidFill>
              <a:schemeClr val="dk1">
                <a:alpha val="24564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271EAD9F-DC02-365D-88C4-4F375C0869E8}"/>
              </a:ext>
            </a:extLst>
          </p:cNvPr>
          <p:cNvSpPr/>
          <p:nvPr/>
        </p:nvSpPr>
        <p:spPr>
          <a:xfrm rot="20033653">
            <a:off x="4997004" y="12783691"/>
            <a:ext cx="7631944" cy="1454464"/>
          </a:xfrm>
          <a:prstGeom prst="arc">
            <a:avLst>
              <a:gd name="adj1" fmla="val 15826442"/>
              <a:gd name="adj2" fmla="val 19950142"/>
            </a:avLst>
          </a:prstGeom>
          <a:ln w="63500">
            <a:solidFill>
              <a:schemeClr val="dk1">
                <a:alpha val="24564"/>
              </a:schemeClr>
            </a:solidFill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1ABC4754-C888-2817-872C-466233CD1616}"/>
              </a:ext>
            </a:extLst>
          </p:cNvPr>
          <p:cNvSpPr/>
          <p:nvPr/>
        </p:nvSpPr>
        <p:spPr>
          <a:xfrm rot="20400000">
            <a:off x="7774937" y="11536974"/>
            <a:ext cx="7881198" cy="1454464"/>
          </a:xfrm>
          <a:prstGeom prst="arc">
            <a:avLst>
              <a:gd name="adj1" fmla="val 14196186"/>
              <a:gd name="adj2" fmla="val 20933802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F325306-CBE4-2A1C-EAA0-1578CDA5EDA0}"/>
              </a:ext>
            </a:extLst>
          </p:cNvPr>
          <p:cNvSpPr/>
          <p:nvPr/>
        </p:nvSpPr>
        <p:spPr>
          <a:xfrm rot="21152331">
            <a:off x="12163651" y="10517768"/>
            <a:ext cx="7881198" cy="1454464"/>
          </a:xfrm>
          <a:prstGeom prst="arc">
            <a:avLst>
              <a:gd name="adj1" fmla="val 14131730"/>
              <a:gd name="adj2" fmla="val 20317673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F78B414-FDCD-FE1A-E019-0C8D79E9E74F}"/>
              </a:ext>
            </a:extLst>
          </p:cNvPr>
          <p:cNvSpPr/>
          <p:nvPr/>
        </p:nvSpPr>
        <p:spPr>
          <a:xfrm>
            <a:off x="15618953" y="10308526"/>
            <a:ext cx="7881198" cy="1454464"/>
          </a:xfrm>
          <a:prstGeom prst="arc">
            <a:avLst>
              <a:gd name="adj1" fmla="val 13573685"/>
              <a:gd name="adj2" fmla="val 20025215"/>
            </a:avLst>
          </a:prstGeom>
          <a:ln w="63500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2E6597B-3B8E-2E07-A5BE-FC1609136E9F}"/>
              </a:ext>
            </a:extLst>
          </p:cNvPr>
          <p:cNvSpPr/>
          <p:nvPr/>
        </p:nvSpPr>
        <p:spPr>
          <a:xfrm>
            <a:off x="5080952" y="13379670"/>
            <a:ext cx="1395715" cy="1397588"/>
          </a:xfrm>
          <a:prstGeom prst="ellipse">
            <a:avLst/>
          </a:prstGeom>
          <a:solidFill>
            <a:srgbClr val="EDEEEC">
              <a:alpha val="25024"/>
            </a:srgbClr>
          </a:solidFill>
          <a:ln w="15875">
            <a:solidFill>
              <a:srgbClr val="777777">
                <a:alpha val="24888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F188382-D4AE-9343-CA71-B85E21620EBB}"/>
                  </a:ext>
                </a:extLst>
              </p:cNvPr>
              <p:cNvSpPr txBox="1"/>
              <p:nvPr/>
            </p:nvSpPr>
            <p:spPr>
              <a:xfrm>
                <a:off x="5244511" y="1361679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5400" i="1">
                              <a:solidFill>
                                <a:schemeClr val="tx1">
                                  <a:alpha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en-US" sz="5400" dirty="0">
                  <a:solidFill>
                    <a:schemeClr val="tx1">
                      <a:alpha val="25000"/>
                    </a:schemeClr>
                  </a:solidFill>
                  <a:latin typeface="Chalkboard" panose="03050602040202020205" pitchFamily="66" charset="77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F188382-D4AE-9343-CA71-B85E21620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511" y="13616799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0DA909A-B059-4B29-9410-99D605555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448" y="18092246"/>
            <a:ext cx="3457246" cy="34572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710787-152A-86B7-1CC4-4B78CBFCA2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204084" y="15077339"/>
            <a:ext cx="3456000" cy="34560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4D164F48-941D-B518-3B1D-2DF30C089F2B}"/>
              </a:ext>
            </a:extLst>
          </p:cNvPr>
          <p:cNvSpPr/>
          <p:nvPr/>
        </p:nvSpPr>
        <p:spPr>
          <a:xfrm>
            <a:off x="32239534" y="13379670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16CD225-4DC5-D5F9-ACD4-690EABAF717F}"/>
                  </a:ext>
                </a:extLst>
              </p:cNvPr>
              <p:cNvSpPr txBox="1"/>
              <p:nvPr/>
            </p:nvSpPr>
            <p:spPr>
              <a:xfrm>
                <a:off x="32403093" y="13616799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16CD225-4DC5-D5F9-ACD4-690EABAF7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3093" y="13616799"/>
                <a:ext cx="1068597" cy="923330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2F3A1CC-12D5-841A-5B38-AAF8D3570E9C}"/>
              </a:ext>
            </a:extLst>
          </p:cNvPr>
          <p:cNvSpPr>
            <a:spLocks noChangeAspect="1"/>
          </p:cNvSpPr>
          <p:nvPr/>
        </p:nvSpPr>
        <p:spPr>
          <a:xfrm>
            <a:off x="14089832" y="10043366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429FE3-7409-52EE-B3C6-6A06034A1C77}"/>
              </a:ext>
            </a:extLst>
          </p:cNvPr>
          <p:cNvSpPr txBox="1"/>
          <p:nvPr/>
        </p:nvSpPr>
        <p:spPr>
          <a:xfrm rot="20129383">
            <a:off x="7440894" y="12371130"/>
            <a:ext cx="1105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N" sz="8800" dirty="0">
                <a:solidFill>
                  <a:schemeClr val="tx1">
                    <a:alpha val="25259"/>
                  </a:schemeClr>
                </a:solidFill>
                <a:latin typeface="Source Sans Pro" panose="020F0502020204030204" pitchFamily="34" charset="0"/>
              </a:rPr>
              <a:t>·</a:t>
            </a:r>
            <a:r>
              <a:rPr lang="en-CN" sz="8800" dirty="0">
                <a:solidFill>
                  <a:schemeClr val="tx1">
                    <a:alpha val="25259"/>
                  </a:schemeClr>
                </a:solidFill>
                <a:latin typeface="Source Sans Pro" panose="020B0503030403020204" pitchFamily="34" charset="0"/>
              </a:rPr>
              <a:t>··</a:t>
            </a:r>
            <a:endParaRPr lang="en-CN" sz="5400" dirty="0">
              <a:solidFill>
                <a:schemeClr val="tx1">
                  <a:alpha val="25259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585AC8E-1B6D-E9F1-35A5-45AC5947C1C8}"/>
              </a:ext>
            </a:extLst>
          </p:cNvPr>
          <p:cNvSpPr/>
          <p:nvPr/>
        </p:nvSpPr>
        <p:spPr>
          <a:xfrm>
            <a:off x="20975671" y="9623749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45537A7-4A97-9EAC-D03A-2A90417F1937}"/>
              </a:ext>
            </a:extLst>
          </p:cNvPr>
          <p:cNvSpPr/>
          <p:nvPr/>
        </p:nvSpPr>
        <p:spPr>
          <a:xfrm>
            <a:off x="9631445" y="1132917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C70385-6803-5B8C-9002-50C2F69DFAD9}"/>
                  </a:ext>
                </a:extLst>
              </p:cNvPr>
              <p:cNvSpPr txBox="1"/>
              <p:nvPr/>
            </p:nvSpPr>
            <p:spPr>
              <a:xfrm>
                <a:off x="9795004" y="1156630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C70385-6803-5B8C-9002-50C2F69DF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5004" y="11566304"/>
                <a:ext cx="1068597" cy="923330"/>
              </a:xfrm>
              <a:prstGeom prst="rect">
                <a:avLst/>
              </a:prstGeom>
              <a:blipFill>
                <a:blip r:embed="rId7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5DC80C-EEED-66D1-BD3D-1BD4BEBCFE0E}"/>
                  </a:ext>
                </a:extLst>
              </p:cNvPr>
              <p:cNvSpPr txBox="1"/>
              <p:nvPr/>
            </p:nvSpPr>
            <p:spPr>
              <a:xfrm>
                <a:off x="14011597" y="10218014"/>
                <a:ext cx="1509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4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48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CN" sz="4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5DC80C-EEED-66D1-BD3D-1BD4BEBCF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1597" y="10218014"/>
                <a:ext cx="1509102" cy="830997"/>
              </a:xfrm>
              <a:prstGeom prst="rect">
                <a:avLst/>
              </a:prstGeom>
              <a:blipFill>
                <a:blip r:embed="rId8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81CAC71-411F-2D47-18F0-ED6D61702C11}"/>
                  </a:ext>
                </a:extLst>
              </p:cNvPr>
              <p:cNvSpPr txBox="1"/>
              <p:nvPr/>
            </p:nvSpPr>
            <p:spPr>
              <a:xfrm>
                <a:off x="21139230" y="9827441"/>
                <a:ext cx="1068597" cy="990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81CAC71-411F-2D47-18F0-ED6D61702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9230" y="9827441"/>
                <a:ext cx="1068597" cy="990207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85C4A81-F849-8F0B-69F8-220F383E5587}"/>
              </a:ext>
            </a:extLst>
          </p:cNvPr>
          <p:cNvSpPr/>
          <p:nvPr/>
        </p:nvSpPr>
        <p:spPr>
          <a:xfrm>
            <a:off x="35108183" y="13469991"/>
            <a:ext cx="2650490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A13A0C-4C43-83DD-29E4-3EC6CFF3006F}"/>
              </a:ext>
            </a:extLst>
          </p:cNvPr>
          <p:cNvSpPr txBox="1"/>
          <p:nvPr/>
        </p:nvSpPr>
        <p:spPr>
          <a:xfrm>
            <a:off x="35148973" y="13691114"/>
            <a:ext cx="2568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4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Reward</a:t>
            </a:r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05F77F1-49F0-0D8A-61CE-343A54276B2A}"/>
                  </a:ext>
                </a:extLst>
              </p:cNvPr>
              <p:cNvSpPr txBox="1"/>
              <p:nvPr/>
            </p:nvSpPr>
            <p:spPr>
              <a:xfrm>
                <a:off x="9034728" y="7562788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05F77F1-49F0-0D8A-61CE-343A54276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728" y="7562788"/>
                <a:ext cx="2589148" cy="923330"/>
              </a:xfrm>
              <a:prstGeom prst="rect">
                <a:avLst/>
              </a:prstGeom>
              <a:blipFill>
                <a:blip r:embed="rId10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1342E5D-5126-C8C2-FB22-E7839DD3F0DC}"/>
              </a:ext>
            </a:extLst>
          </p:cNvPr>
          <p:cNvCxnSpPr>
            <a:cxnSpLocks/>
            <a:stCxn id="22" idx="0"/>
            <a:endCxn id="28" idx="2"/>
          </p:cNvCxnSpPr>
          <p:nvPr/>
        </p:nvCxnSpPr>
        <p:spPr>
          <a:xfrm flipH="1" flipV="1">
            <a:off x="10329302" y="8486118"/>
            <a:ext cx="1" cy="2843057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Arc 29">
            <a:extLst>
              <a:ext uri="{FF2B5EF4-FFF2-40B4-BE49-F238E27FC236}">
                <a16:creationId xmlns:a16="http://schemas.microsoft.com/office/drawing/2014/main" id="{A988420D-643F-D081-3043-326AF24B575F}"/>
              </a:ext>
            </a:extLst>
          </p:cNvPr>
          <p:cNvSpPr/>
          <p:nvPr/>
        </p:nvSpPr>
        <p:spPr>
          <a:xfrm rot="12921837">
            <a:off x="9945058" y="7474608"/>
            <a:ext cx="6431721" cy="3131614"/>
          </a:xfrm>
          <a:prstGeom prst="arc">
            <a:avLst>
              <a:gd name="adj1" fmla="val 13590683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D2B1FF6-6040-02DC-CE2A-8CD07B2F7E31}"/>
                  </a:ext>
                </a:extLst>
              </p:cNvPr>
              <p:cNvSpPr txBox="1"/>
              <p:nvPr/>
            </p:nvSpPr>
            <p:spPr>
              <a:xfrm>
                <a:off x="20393869" y="7578079"/>
                <a:ext cx="2589148" cy="1049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D2B1FF6-6040-02DC-CE2A-8CD07B2F7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3869" y="7578079"/>
                <a:ext cx="2589148" cy="1049646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856C050-158E-6A68-0C23-B91B198F9826}"/>
              </a:ext>
            </a:extLst>
          </p:cNvPr>
          <p:cNvCxnSpPr>
            <a:cxnSpLocks/>
            <a:stCxn id="21" idx="0"/>
            <a:endCxn id="31" idx="2"/>
          </p:cNvCxnSpPr>
          <p:nvPr/>
        </p:nvCxnSpPr>
        <p:spPr>
          <a:xfrm flipV="1">
            <a:off x="21673529" y="8627725"/>
            <a:ext cx="14914" cy="996024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8F23358-CA4F-80C5-5124-8074442D5205}"/>
              </a:ext>
            </a:extLst>
          </p:cNvPr>
          <p:cNvCxnSpPr>
            <a:cxnSpLocks/>
          </p:cNvCxnSpPr>
          <p:nvPr/>
        </p:nvCxnSpPr>
        <p:spPr>
          <a:xfrm flipV="1">
            <a:off x="33635249" y="1431267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6125627-E4F9-949C-6598-66C5A672BA68}"/>
              </a:ext>
            </a:extLst>
          </p:cNvPr>
          <p:cNvSpPr/>
          <p:nvPr/>
        </p:nvSpPr>
        <p:spPr>
          <a:xfrm>
            <a:off x="39233059" y="13469991"/>
            <a:ext cx="1512269" cy="1211688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117951-84B3-660E-07B0-0BE9086859C9}"/>
              </a:ext>
            </a:extLst>
          </p:cNvPr>
          <p:cNvSpPr txBox="1"/>
          <p:nvPr/>
        </p:nvSpPr>
        <p:spPr>
          <a:xfrm>
            <a:off x="39347134" y="13708091"/>
            <a:ext cx="128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-r</a:t>
            </a:r>
            <a:endParaRPr lang="en-CN" sz="4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3E4DFCC-DDC8-6EE4-3AD4-9D5FE7579A0C}"/>
              </a:ext>
            </a:extLst>
          </p:cNvPr>
          <p:cNvCxnSpPr>
            <a:cxnSpLocks/>
          </p:cNvCxnSpPr>
          <p:nvPr/>
        </p:nvCxnSpPr>
        <p:spPr>
          <a:xfrm flipV="1">
            <a:off x="37758673" y="14316497"/>
            <a:ext cx="1472934" cy="2629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F3EDCA6-3722-4AC7-8F41-FC0D692A2FAE}"/>
              </a:ext>
            </a:extLst>
          </p:cNvPr>
          <p:cNvCxnSpPr>
            <a:cxnSpLocks/>
          </p:cNvCxnSpPr>
          <p:nvPr/>
        </p:nvCxnSpPr>
        <p:spPr>
          <a:xfrm flipH="1">
            <a:off x="37758673" y="13981754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A0858AE-F3AF-0579-9B5B-A7D6E3AEE483}"/>
              </a:ext>
            </a:extLst>
          </p:cNvPr>
          <p:cNvCxnSpPr>
            <a:cxnSpLocks/>
          </p:cNvCxnSpPr>
          <p:nvPr/>
        </p:nvCxnSpPr>
        <p:spPr>
          <a:xfrm flipH="1">
            <a:off x="33635256" y="13986341"/>
            <a:ext cx="1472934" cy="0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7665BAD1-E8C0-1531-8BB3-B14BF9689D7E}"/>
              </a:ext>
            </a:extLst>
          </p:cNvPr>
          <p:cNvSpPr/>
          <p:nvPr/>
        </p:nvSpPr>
        <p:spPr>
          <a:xfrm>
            <a:off x="20978698" y="8042891"/>
            <a:ext cx="543482" cy="5434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572BB07-6A1F-E7E6-E266-E07ACEFA122F}"/>
              </a:ext>
            </a:extLst>
          </p:cNvPr>
          <p:cNvCxnSpPr>
            <a:cxnSpLocks/>
          </p:cNvCxnSpPr>
          <p:nvPr/>
        </p:nvCxnSpPr>
        <p:spPr>
          <a:xfrm>
            <a:off x="14703368" y="13374011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B19E881-F4A8-17E9-2265-106E2201CA97}"/>
              </a:ext>
            </a:extLst>
          </p:cNvPr>
          <p:cNvCxnSpPr>
            <a:cxnSpLocks/>
          </p:cNvCxnSpPr>
          <p:nvPr/>
        </p:nvCxnSpPr>
        <p:spPr>
          <a:xfrm>
            <a:off x="14703671" y="15761315"/>
            <a:ext cx="2710800" cy="0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CF433F3-B519-A611-7ABC-D63ED2FC0CF9}"/>
              </a:ext>
            </a:extLst>
          </p:cNvPr>
          <p:cNvSpPr txBox="1"/>
          <p:nvPr/>
        </p:nvSpPr>
        <p:spPr>
          <a:xfrm>
            <a:off x="17585284" y="12989291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540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Sampling </a:t>
            </a:r>
            <a:r>
              <a:rPr lang="en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Step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DDC6D5-A9A0-B51F-17AC-29EF8EF81A76}"/>
              </a:ext>
            </a:extLst>
          </p:cNvPr>
          <p:cNvSpPr txBox="1"/>
          <p:nvPr/>
        </p:nvSpPr>
        <p:spPr>
          <a:xfrm>
            <a:off x="17585284" y="15376595"/>
            <a:ext cx="8787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One-Step Prediction 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A293FA5-658F-C7B4-DA80-E92D78F16C1B}"/>
              </a:ext>
            </a:extLst>
          </p:cNvPr>
          <p:cNvCxnSpPr>
            <a:cxnSpLocks/>
          </p:cNvCxnSpPr>
          <p:nvPr/>
        </p:nvCxnSpPr>
        <p:spPr>
          <a:xfrm>
            <a:off x="14703368" y="14567663"/>
            <a:ext cx="2711406" cy="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FACE029-25DC-44BF-F571-EEEC9176BB32}"/>
                  </a:ext>
                </a:extLst>
              </p:cNvPr>
              <p:cNvSpPr txBox="1"/>
              <p:nvPr/>
            </p:nvSpPr>
            <p:spPr>
              <a:xfrm>
                <a:off x="17585284" y="14182943"/>
                <a:ext cx="950471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Input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altLang="zh-CN" sz="5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5400" dirty="0">
                    <a:latin typeface="OPTIMISTIC DM LIGHT 95" pitchFamily="2" charset="0"/>
                    <a:ea typeface="Ayuthaya" pitchFamily="2" charset="-34"/>
                    <a:cs typeface="OPTIMISTIC DM LIGHT 95" pitchFamily="2" charset="0"/>
                  </a:rPr>
                  <a:t> or reward model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FACE029-25DC-44BF-F571-EEEC9176B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5284" y="14182943"/>
                <a:ext cx="9504713" cy="923330"/>
              </a:xfrm>
              <a:prstGeom prst="rect">
                <a:avLst/>
              </a:prstGeom>
              <a:blipFill>
                <a:blip r:embed="rId12"/>
                <a:stretch>
                  <a:fillRect l="-3333" t="-16216" b="-37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EB86E9D-C097-F9B7-B532-9D16F25A2BDA}"/>
              </a:ext>
            </a:extLst>
          </p:cNvPr>
          <p:cNvCxnSpPr>
            <a:cxnSpLocks/>
          </p:cNvCxnSpPr>
          <p:nvPr/>
        </p:nvCxnSpPr>
        <p:spPr>
          <a:xfrm>
            <a:off x="22371386" y="10308526"/>
            <a:ext cx="9868148" cy="3673228"/>
          </a:xfrm>
          <a:prstGeom prst="straightConnector1">
            <a:avLst/>
          </a:prstGeom>
          <a:ln w="63500">
            <a:solidFill>
              <a:srgbClr val="4472C4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7" name="Graphic 46">
            <a:extLst>
              <a:ext uri="{FF2B5EF4-FFF2-40B4-BE49-F238E27FC236}">
                <a16:creationId xmlns:a16="http://schemas.microsoft.com/office/drawing/2014/main" id="{884B8403-9570-23CA-A4F2-6C1AEF4022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771115" y="9394846"/>
            <a:ext cx="1905000" cy="1905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1A767856-8A90-6358-93DD-B57408EFB3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582826" y="17691819"/>
            <a:ext cx="952490" cy="95249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0F85D6F-16CF-F26A-5047-9B92095F0E2B}"/>
              </a:ext>
            </a:extLst>
          </p:cNvPr>
          <p:cNvSpPr txBox="1"/>
          <p:nvPr/>
        </p:nvSpPr>
        <p:spPr>
          <a:xfrm>
            <a:off x="17585283" y="17783343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Stop</a:t>
            </a:r>
            <a:r>
              <a:rPr lang="zh-CN" alt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 </a:t>
            </a:r>
            <a:r>
              <a:rPr lang="en-US" altLang="zh-CN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Gradient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0C53458-5834-A368-C7A2-D2763C9B4930}"/>
              </a:ext>
            </a:extLst>
          </p:cNvPr>
          <p:cNvCxnSpPr>
            <a:cxnSpLocks/>
          </p:cNvCxnSpPr>
          <p:nvPr/>
        </p:nvCxnSpPr>
        <p:spPr>
          <a:xfrm flipH="1" flipV="1">
            <a:off x="22207827" y="8627725"/>
            <a:ext cx="10195266" cy="4989074"/>
          </a:xfrm>
          <a:prstGeom prst="straightConnector1">
            <a:avLst/>
          </a:prstGeom>
          <a:ln w="63500">
            <a:solidFill>
              <a:srgbClr val="7030A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19C55152-69A0-AE3D-9351-05E66BB86B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163773" y="18093492"/>
            <a:ext cx="3456000" cy="3456000"/>
          </a:xfrm>
          <a:prstGeom prst="rect">
            <a:avLst/>
          </a:prstGeom>
        </p:spPr>
      </p:pic>
      <p:sp>
        <p:nvSpPr>
          <p:cNvPr id="98" name="Oval 97">
            <a:extLst>
              <a:ext uri="{FF2B5EF4-FFF2-40B4-BE49-F238E27FC236}">
                <a16:creationId xmlns:a16="http://schemas.microsoft.com/office/drawing/2014/main" id="{90989540-70DC-4B5E-4BEC-74602312660B}"/>
              </a:ext>
            </a:extLst>
          </p:cNvPr>
          <p:cNvSpPr/>
          <p:nvPr/>
        </p:nvSpPr>
        <p:spPr>
          <a:xfrm>
            <a:off x="3132649" y="16386393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B5750F8-9EB8-C1D5-42A4-056909A71623}"/>
                  </a:ext>
                </a:extLst>
              </p:cNvPr>
              <p:cNvSpPr txBox="1"/>
              <p:nvPr/>
            </p:nvSpPr>
            <p:spPr>
              <a:xfrm>
                <a:off x="3087202" y="16623522"/>
                <a:ext cx="139571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5400" b="0" i="0" smtClean="0">
                              <a:latin typeface="Cambria Math" panose="02040503050406030204" pitchFamily="18" charset="0"/>
                            </a:rPr>
                            <m:t>real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B5750F8-9EB8-C1D5-42A4-056909A71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202" y="16623522"/>
                <a:ext cx="1395715" cy="923330"/>
              </a:xfrm>
              <a:prstGeom prst="rect">
                <a:avLst/>
              </a:prstGeom>
              <a:blipFill>
                <a:blip r:embed="rId14"/>
                <a:stretch>
                  <a:fillRect l="-4505" r="-13514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9A7EEED-5C41-9D7C-49A5-8D74A544217F}"/>
                  </a:ext>
                </a:extLst>
              </p:cNvPr>
              <p:cNvSpPr txBox="1"/>
              <p:nvPr/>
            </p:nvSpPr>
            <p:spPr>
              <a:xfrm>
                <a:off x="8902213" y="16623522"/>
                <a:ext cx="139571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9A7EEED-5C41-9D7C-49A5-8D74A5442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213" y="16623522"/>
                <a:ext cx="1395715" cy="9233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0B32479-0D9D-E918-7D24-5EB9C8BEEB84}"/>
                  </a:ext>
                </a:extLst>
              </p:cNvPr>
              <p:cNvSpPr txBox="1"/>
              <p:nvPr/>
            </p:nvSpPr>
            <p:spPr>
              <a:xfrm>
                <a:off x="4460929" y="15174133"/>
                <a:ext cx="8611128" cy="1001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5400">
                              <a:latin typeface="Cambria Math" panose="02040503050406030204" pitchFamily="18" charset="0"/>
                            </a:rPr>
                            <m:t>real</m:t>
                          </m:r>
                        </m:sub>
                      </m:sSub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30B32479-0D9D-E918-7D24-5EB9C8BEE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929" y="15174133"/>
                <a:ext cx="8611128" cy="1001043"/>
              </a:xfrm>
              <a:prstGeom prst="rect">
                <a:avLst/>
              </a:prstGeom>
              <a:blipFill>
                <a:blip r:embed="rId16"/>
                <a:stretch>
                  <a:fillRect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3D2FC68-4F12-903A-5E80-E8D72E558AD9}"/>
              </a:ext>
            </a:extLst>
          </p:cNvPr>
          <p:cNvCxnSpPr>
            <a:cxnSpLocks/>
            <a:stCxn id="98" idx="0"/>
            <a:endCxn id="22" idx="4"/>
          </p:cNvCxnSpPr>
          <p:nvPr/>
        </p:nvCxnSpPr>
        <p:spPr>
          <a:xfrm flipV="1">
            <a:off x="3830507" y="12726763"/>
            <a:ext cx="6498796" cy="3659630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2C1EDE48-24F3-3C22-7D8D-9350C5BF80CD}"/>
              </a:ext>
            </a:extLst>
          </p:cNvPr>
          <p:cNvCxnSpPr>
            <a:cxnSpLocks/>
            <a:stCxn id="102" idx="0"/>
            <a:endCxn id="22" idx="4"/>
          </p:cNvCxnSpPr>
          <p:nvPr/>
        </p:nvCxnSpPr>
        <p:spPr>
          <a:xfrm flipV="1">
            <a:off x="9600071" y="12726763"/>
            <a:ext cx="729232" cy="3896759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7058F3AB-0061-709B-E7F9-1759D5ACC0BB}"/>
              </a:ext>
            </a:extLst>
          </p:cNvPr>
          <p:cNvCxnSpPr>
            <a:cxnSpLocks/>
          </p:cNvCxnSpPr>
          <p:nvPr/>
        </p:nvCxnSpPr>
        <p:spPr>
          <a:xfrm>
            <a:off x="14703670" y="19349640"/>
            <a:ext cx="2710800" cy="0"/>
          </a:xfrm>
          <a:prstGeom prst="straightConnector1">
            <a:avLst/>
          </a:prstGeom>
          <a:ln w="63500">
            <a:solidFill>
              <a:srgbClr val="A0522D"/>
            </a:solidFill>
            <a:headEnd type="none"/>
            <a:tailEnd type="arrow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4E4C9188-7F82-15EE-997E-9BB915D0ED5A}"/>
              </a:ext>
            </a:extLst>
          </p:cNvPr>
          <p:cNvSpPr txBox="1"/>
          <p:nvPr/>
        </p:nvSpPr>
        <p:spPr>
          <a:xfrm>
            <a:off x="17585283" y="18964920"/>
            <a:ext cx="7691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Add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le 119">
                <a:extLst>
                  <a:ext uri="{FF2B5EF4-FFF2-40B4-BE49-F238E27FC236}">
                    <a16:creationId xmlns:a16="http://schemas.microsoft.com/office/drawing/2014/main" id="{60F6A052-9AD4-C008-770C-66B2038EA239}"/>
                  </a:ext>
                </a:extLst>
              </p:cNvPr>
              <p:cNvSpPr/>
              <p:nvPr/>
            </p:nvSpPr>
            <p:spPr>
              <a:xfrm>
                <a:off x="10297928" y="1082485"/>
                <a:ext cx="1410374" cy="4114800"/>
              </a:xfrm>
              <a:prstGeom prst="roundRect">
                <a:avLst/>
              </a:prstGeom>
              <a:solidFill>
                <a:srgbClr val="E5E6E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pre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0" name="Rounded Rectangle 119">
                <a:extLst>
                  <a:ext uri="{FF2B5EF4-FFF2-40B4-BE49-F238E27FC236}">
                    <a16:creationId xmlns:a16="http://schemas.microsoft.com/office/drawing/2014/main" id="{60F6A052-9AD4-C008-770C-66B2038EA2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7928" y="1082485"/>
                <a:ext cx="1410374" cy="4114800"/>
              </a:xfrm>
              <a:prstGeom prst="roundRect">
                <a:avLst/>
              </a:prstGeom>
              <a:blipFill>
                <a:blip r:embed="rId17"/>
                <a:stretch>
                  <a:fillRect l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ounded Rectangle 122">
                <a:extLst>
                  <a:ext uri="{FF2B5EF4-FFF2-40B4-BE49-F238E27FC236}">
                    <a16:creationId xmlns:a16="http://schemas.microsoft.com/office/drawing/2014/main" id="{DE11D57D-40F8-E170-B073-2D6FD4BD74C8}"/>
                  </a:ext>
                </a:extLst>
              </p:cNvPr>
              <p:cNvSpPr/>
              <p:nvPr/>
            </p:nvSpPr>
            <p:spPr>
              <a:xfrm>
                <a:off x="13836282" y="1082485"/>
                <a:ext cx="1410374" cy="4114800"/>
              </a:xfrm>
              <a:prstGeom prst="roundRect">
                <a:avLst/>
              </a:prstGeom>
              <a:solidFill>
                <a:srgbClr val="E5E6E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pre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3" name="Rounded Rectangle 122">
                <a:extLst>
                  <a:ext uri="{FF2B5EF4-FFF2-40B4-BE49-F238E27FC236}">
                    <a16:creationId xmlns:a16="http://schemas.microsoft.com/office/drawing/2014/main" id="{DE11D57D-40F8-E170-B073-2D6FD4BD74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6282" y="1082485"/>
                <a:ext cx="1410374" cy="4114800"/>
              </a:xfrm>
              <a:prstGeom prst="roundRect">
                <a:avLst/>
              </a:prstGeom>
              <a:blipFill>
                <a:blip r:embed="rId18"/>
                <a:stretch>
                  <a:fillRect l="-7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ounded Rectangle 123">
                <a:extLst>
                  <a:ext uri="{FF2B5EF4-FFF2-40B4-BE49-F238E27FC236}">
                    <a16:creationId xmlns:a16="http://schemas.microsoft.com/office/drawing/2014/main" id="{EEC6E61B-1E03-96F4-0F8C-432371216023}"/>
                  </a:ext>
                </a:extLst>
              </p:cNvPr>
              <p:cNvSpPr/>
              <p:nvPr/>
            </p:nvSpPr>
            <p:spPr>
              <a:xfrm>
                <a:off x="17374636" y="1082485"/>
                <a:ext cx="1410374" cy="4114800"/>
              </a:xfrm>
              <a:prstGeom prst="roundRect">
                <a:avLst/>
              </a:prstGeom>
              <a:solidFill>
                <a:srgbClr val="E5E6E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pre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4" name="Rounded Rectangle 123">
                <a:extLst>
                  <a:ext uri="{FF2B5EF4-FFF2-40B4-BE49-F238E27FC236}">
                    <a16:creationId xmlns:a16="http://schemas.microsoft.com/office/drawing/2014/main" id="{EEC6E61B-1E03-96F4-0F8C-4323712160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4636" y="1082485"/>
                <a:ext cx="1410374" cy="4114800"/>
              </a:xfrm>
              <a:prstGeom prst="roundRect">
                <a:avLst/>
              </a:prstGeom>
              <a:blipFill>
                <a:blip r:embed="rId19"/>
                <a:stretch>
                  <a:fillRect l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ounded Rectangle 124">
                <a:extLst>
                  <a:ext uri="{FF2B5EF4-FFF2-40B4-BE49-F238E27FC236}">
                    <a16:creationId xmlns:a16="http://schemas.microsoft.com/office/drawing/2014/main" id="{D6499854-FC36-D2EC-717B-C6645B41EABC}"/>
                  </a:ext>
                </a:extLst>
              </p:cNvPr>
              <p:cNvSpPr/>
              <p:nvPr/>
            </p:nvSpPr>
            <p:spPr>
              <a:xfrm>
                <a:off x="20912990" y="1082485"/>
                <a:ext cx="1410374" cy="4114800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5" name="Rounded Rectangle 124">
                <a:extLst>
                  <a:ext uri="{FF2B5EF4-FFF2-40B4-BE49-F238E27FC236}">
                    <a16:creationId xmlns:a16="http://schemas.microsoft.com/office/drawing/2014/main" id="{D6499854-FC36-D2EC-717B-C6645B41EA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2990" y="1082485"/>
                <a:ext cx="1410374" cy="4114800"/>
              </a:xfrm>
              <a:prstGeom prst="round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Rounded Rectangle 125">
                <a:extLst>
                  <a:ext uri="{FF2B5EF4-FFF2-40B4-BE49-F238E27FC236}">
                    <a16:creationId xmlns:a16="http://schemas.microsoft.com/office/drawing/2014/main" id="{326CC784-CB4B-D220-E08A-EB1EE9DA1DE8}"/>
                  </a:ext>
                </a:extLst>
              </p:cNvPr>
              <p:cNvSpPr/>
              <p:nvPr/>
            </p:nvSpPr>
            <p:spPr>
              <a:xfrm>
                <a:off x="24451344" y="1082485"/>
                <a:ext cx="1410374" cy="4114800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6" name="Rounded Rectangle 125">
                <a:extLst>
                  <a:ext uri="{FF2B5EF4-FFF2-40B4-BE49-F238E27FC236}">
                    <a16:creationId xmlns:a16="http://schemas.microsoft.com/office/drawing/2014/main" id="{326CC784-CB4B-D220-E08A-EB1EE9DA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1344" y="1082485"/>
                <a:ext cx="1410374" cy="4114800"/>
              </a:xfrm>
              <a:prstGeom prst="round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659FE720-506B-8850-1EE7-BB03DACEA3DC}"/>
                  </a:ext>
                </a:extLst>
              </p:cNvPr>
              <p:cNvSpPr/>
              <p:nvPr/>
            </p:nvSpPr>
            <p:spPr>
              <a:xfrm>
                <a:off x="27989698" y="1082485"/>
                <a:ext cx="1410374" cy="4114800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659FE720-506B-8850-1EE7-BB03DACEA3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9698" y="1082485"/>
                <a:ext cx="1410374" cy="4114800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93367755-EB4E-AE48-8097-D6C55BDE3B18}"/>
                  </a:ext>
                </a:extLst>
              </p:cNvPr>
              <p:cNvSpPr/>
              <p:nvPr/>
            </p:nvSpPr>
            <p:spPr>
              <a:xfrm>
                <a:off x="31528052" y="1082485"/>
                <a:ext cx="1410374" cy="4114800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93367755-EB4E-AE48-8097-D6C55BDE3B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8052" y="1082485"/>
                <a:ext cx="1410374" cy="4114800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5FCEDCA8-FBDF-1B59-866F-70FFDF773513}"/>
              </a:ext>
            </a:extLst>
          </p:cNvPr>
          <p:cNvCxnSpPr>
            <a:cxnSpLocks/>
            <a:stCxn id="120" idx="3"/>
            <a:endCxn id="123" idx="1"/>
          </p:cNvCxnSpPr>
          <p:nvPr/>
        </p:nvCxnSpPr>
        <p:spPr>
          <a:xfrm>
            <a:off x="11708302" y="3139885"/>
            <a:ext cx="212798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9440480F-B623-DDA4-CDE1-5A1669D87E1B}"/>
              </a:ext>
            </a:extLst>
          </p:cNvPr>
          <p:cNvCxnSpPr>
            <a:cxnSpLocks/>
            <a:stCxn id="123" idx="3"/>
            <a:endCxn id="124" idx="1"/>
          </p:cNvCxnSpPr>
          <p:nvPr/>
        </p:nvCxnSpPr>
        <p:spPr>
          <a:xfrm>
            <a:off x="15246656" y="3139885"/>
            <a:ext cx="212798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1A0C9A13-EBDA-1BCF-75B3-BD910B187489}"/>
              </a:ext>
            </a:extLst>
          </p:cNvPr>
          <p:cNvCxnSpPr>
            <a:cxnSpLocks/>
            <a:stCxn id="124" idx="3"/>
            <a:endCxn id="125" idx="1"/>
          </p:cNvCxnSpPr>
          <p:nvPr/>
        </p:nvCxnSpPr>
        <p:spPr>
          <a:xfrm>
            <a:off x="18785010" y="3139885"/>
            <a:ext cx="212798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A27B6656-2B5D-053C-9F1D-BCA14BC0A0D2}"/>
              </a:ext>
            </a:extLst>
          </p:cNvPr>
          <p:cNvCxnSpPr>
            <a:cxnSpLocks/>
            <a:stCxn id="125" idx="3"/>
            <a:endCxn id="126" idx="1"/>
          </p:cNvCxnSpPr>
          <p:nvPr/>
        </p:nvCxnSpPr>
        <p:spPr>
          <a:xfrm>
            <a:off x="22323364" y="3139885"/>
            <a:ext cx="212798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5A414792-E9FA-B100-FAF5-CCE6EA618673}"/>
              </a:ext>
            </a:extLst>
          </p:cNvPr>
          <p:cNvCxnSpPr>
            <a:cxnSpLocks/>
            <a:stCxn id="126" idx="3"/>
            <a:endCxn id="127" idx="1"/>
          </p:cNvCxnSpPr>
          <p:nvPr/>
        </p:nvCxnSpPr>
        <p:spPr>
          <a:xfrm>
            <a:off x="25861718" y="3139885"/>
            <a:ext cx="212798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7458E94D-0EA8-B6F7-27F2-1327D36CA26C}"/>
              </a:ext>
            </a:extLst>
          </p:cNvPr>
          <p:cNvCxnSpPr>
            <a:cxnSpLocks/>
            <a:stCxn id="127" idx="3"/>
            <a:endCxn id="128" idx="1"/>
          </p:cNvCxnSpPr>
          <p:nvPr/>
        </p:nvCxnSpPr>
        <p:spPr>
          <a:xfrm>
            <a:off x="29400072" y="3139885"/>
            <a:ext cx="212798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4657BC11-6544-6590-2FFD-1F0F7E8EFF2F}"/>
              </a:ext>
            </a:extLst>
          </p:cNvPr>
          <p:cNvSpPr txBox="1"/>
          <p:nvPr/>
        </p:nvSpPr>
        <p:spPr>
          <a:xfrm>
            <a:off x="2628685" y="2677157"/>
            <a:ext cx="3456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Inference: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pic>
        <p:nvPicPr>
          <p:cNvPr id="149" name="Picture 148">
            <a:extLst>
              <a:ext uri="{FF2B5EF4-FFF2-40B4-BE49-F238E27FC236}">
                <a16:creationId xmlns:a16="http://schemas.microsoft.com/office/drawing/2014/main" id="{A5D0F0CD-96DB-396F-DAE0-80B7682B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776" y="2091834"/>
            <a:ext cx="2093976" cy="2093976"/>
          </a:xfrm>
          <a:prstGeom prst="rect">
            <a:avLst/>
          </a:prstGeom>
        </p:spPr>
      </p:pic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E45544ED-2358-C80E-2932-BE8713BDB040}"/>
              </a:ext>
            </a:extLst>
          </p:cNvPr>
          <p:cNvCxnSpPr>
            <a:cxnSpLocks/>
            <a:stCxn id="149" idx="3"/>
            <a:endCxn id="120" idx="1"/>
          </p:cNvCxnSpPr>
          <p:nvPr/>
        </p:nvCxnSpPr>
        <p:spPr>
          <a:xfrm>
            <a:off x="8773752" y="3138822"/>
            <a:ext cx="1524176" cy="1063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5" name="Picture 154">
            <a:extLst>
              <a:ext uri="{FF2B5EF4-FFF2-40B4-BE49-F238E27FC236}">
                <a16:creationId xmlns:a16="http://schemas.microsoft.com/office/drawing/2014/main" id="{C7EBF77E-7244-3949-6199-6EB8EF9380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371716" y="2091834"/>
            <a:ext cx="2093976" cy="2093976"/>
          </a:xfrm>
          <a:prstGeom prst="rect">
            <a:avLst/>
          </a:prstGeom>
        </p:spPr>
      </p:pic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D53A38B-A574-E2EB-D479-FB6CB4E52AC4}"/>
              </a:ext>
            </a:extLst>
          </p:cNvPr>
          <p:cNvCxnSpPr>
            <a:cxnSpLocks/>
            <a:stCxn id="128" idx="3"/>
          </p:cNvCxnSpPr>
          <p:nvPr/>
        </p:nvCxnSpPr>
        <p:spPr>
          <a:xfrm>
            <a:off x="32938426" y="3139885"/>
            <a:ext cx="1433290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7A0E076C-A656-7CA4-BA95-7E0F0D7CEBA1}"/>
              </a:ext>
            </a:extLst>
          </p:cNvPr>
          <p:cNvCxnSpPr>
            <a:cxnSpLocks/>
          </p:cNvCxnSpPr>
          <p:nvPr/>
        </p:nvCxnSpPr>
        <p:spPr>
          <a:xfrm>
            <a:off x="9964687" y="5529334"/>
            <a:ext cx="0" cy="1008658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D83DE141-B291-3766-3C9B-06F58102B84D}"/>
              </a:ext>
            </a:extLst>
          </p:cNvPr>
          <p:cNvCxnSpPr>
            <a:cxnSpLocks/>
          </p:cNvCxnSpPr>
          <p:nvPr/>
        </p:nvCxnSpPr>
        <p:spPr>
          <a:xfrm>
            <a:off x="19849000" y="5529334"/>
            <a:ext cx="0" cy="1008658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809F0934-00B9-6EB0-0B8A-436623F8B804}"/>
              </a:ext>
            </a:extLst>
          </p:cNvPr>
          <p:cNvCxnSpPr>
            <a:cxnSpLocks/>
          </p:cNvCxnSpPr>
          <p:nvPr/>
        </p:nvCxnSpPr>
        <p:spPr>
          <a:xfrm>
            <a:off x="33635249" y="5529334"/>
            <a:ext cx="0" cy="1008658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Rectangle 166">
            <a:extLst>
              <a:ext uri="{FF2B5EF4-FFF2-40B4-BE49-F238E27FC236}">
                <a16:creationId xmlns:a16="http://schemas.microsoft.com/office/drawing/2014/main" id="{BE6E6BED-BDCC-CA3A-4F44-B151DA9297D1}"/>
              </a:ext>
            </a:extLst>
          </p:cNvPr>
          <p:cNvSpPr/>
          <p:nvPr/>
        </p:nvSpPr>
        <p:spPr>
          <a:xfrm>
            <a:off x="10030049" y="5995622"/>
            <a:ext cx="9753590" cy="65213"/>
          </a:xfrm>
          <a:prstGeom prst="rect">
            <a:avLst/>
          </a:prstGeom>
          <a:solidFill>
            <a:srgbClr val="E5E6E4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A7DB445F-4387-FFB4-8F14-AEE4938F623C}"/>
              </a:ext>
            </a:extLst>
          </p:cNvPr>
          <p:cNvSpPr/>
          <p:nvPr/>
        </p:nvSpPr>
        <p:spPr>
          <a:xfrm>
            <a:off x="19928864" y="6001056"/>
            <a:ext cx="13624560" cy="65213"/>
          </a:xfrm>
          <a:prstGeom prst="rect">
            <a:avLst/>
          </a:prstGeom>
          <a:solidFill>
            <a:srgbClr val="DCEAF8"/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CC5B92A-7AB6-4985-F130-802E063BA8C8}"/>
              </a:ext>
            </a:extLst>
          </p:cNvPr>
          <p:cNvSpPr txBox="1"/>
          <p:nvPr/>
        </p:nvSpPr>
        <p:spPr>
          <a:xfrm>
            <a:off x="11525088" y="6260315"/>
            <a:ext cx="6356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Pre-Trained Model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88FC29B-93B4-37BF-F66E-9BAF68B9C682}"/>
              </a:ext>
            </a:extLst>
          </p:cNvPr>
          <p:cNvSpPr txBox="1"/>
          <p:nvPr/>
        </p:nvSpPr>
        <p:spPr>
          <a:xfrm>
            <a:off x="23911717" y="6260315"/>
            <a:ext cx="6356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Fine-Tuned Model</a:t>
            </a:r>
            <a:endParaRPr lang="en-CN" sz="5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3C4A62-B84B-EFE2-3CFE-A358A258C497}"/>
              </a:ext>
            </a:extLst>
          </p:cNvPr>
          <p:cNvSpPr txBox="1"/>
          <p:nvPr/>
        </p:nvSpPr>
        <p:spPr>
          <a:xfrm>
            <a:off x="-1" y="22173109"/>
            <a:ext cx="4310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OPTIMISTIC DM LIGHT 95" pitchFamily="2" charset="0"/>
                <a:cs typeface="OPTIMISTIC DM LIGHT 95" pitchFamily="2" charset="0"/>
              </a:rPr>
              <a:t>Sorokin, Dmitrii, et al. "</a:t>
            </a:r>
            <a:r>
              <a:rPr lang="en-US" sz="4000" dirty="0" err="1">
                <a:latin typeface="OPTIMISTIC DM LIGHT 95" pitchFamily="2" charset="0"/>
                <a:cs typeface="OPTIMISTIC DM LIGHT 95" pitchFamily="2" charset="0"/>
              </a:rPr>
              <a:t>Imagerefl</a:t>
            </a:r>
            <a:r>
              <a:rPr lang="en-US" sz="4000" dirty="0">
                <a:latin typeface="OPTIMISTIC DM LIGHT 95" pitchFamily="2" charset="0"/>
                <a:cs typeface="OPTIMISTIC DM LIGHT 95" pitchFamily="2" charset="0"/>
              </a:rPr>
              <a:t>: Balancing quality and diversity in human-aligned diffusion models." </a:t>
            </a:r>
            <a:r>
              <a:rPr lang="en-US" sz="40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000" dirty="0">
                <a:latin typeface="OPTIMISTIC DM LIGHT 95" pitchFamily="2" charset="0"/>
                <a:cs typeface="OPTIMISTIC DM LIGHT 95" pitchFamily="2" charset="0"/>
              </a:rPr>
              <a:t> preprint arXiv:2505.22569 (2025).</a:t>
            </a:r>
          </a:p>
        </p:txBody>
      </p:sp>
    </p:spTree>
    <p:extLst>
      <p:ext uri="{BB962C8B-B14F-4D97-AF65-F5344CB8AC3E}">
        <p14:creationId xmlns:p14="http://schemas.microsoft.com/office/powerpoint/2010/main" val="249166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/>
      <p:bldP spid="28" grpId="0"/>
      <p:bldP spid="30" grpId="0" animBg="1"/>
      <p:bldP spid="31" grpId="0"/>
      <p:bldP spid="34" grpId="0" animBg="1"/>
      <p:bldP spid="35" grpId="0"/>
      <p:bldP spid="39" grpId="0" animBg="1"/>
      <p:bldP spid="42" grpId="0"/>
      <p:bldP spid="43" grpId="0"/>
      <p:bldP spid="45" grpId="0"/>
      <p:bldP spid="49" grpId="0"/>
      <p:bldP spid="98" grpId="0" animBg="1"/>
      <p:bldP spid="99" grpId="0"/>
      <p:bldP spid="102" grpId="0"/>
      <p:bldP spid="109" grpId="0"/>
      <p:bldP spid="119" grpId="0"/>
      <p:bldP spid="120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48" grpId="0"/>
      <p:bldP spid="167" grpId="0" animBg="1"/>
      <p:bldP spid="168" grpId="0" animBg="1"/>
      <p:bldP spid="176" grpId="0"/>
      <p:bldP spid="17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35492A-1900-D6D4-2790-40E0B582B5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268"/>
          <a:stretch/>
        </p:blipFill>
        <p:spPr>
          <a:xfrm>
            <a:off x="1944973" y="5893956"/>
            <a:ext cx="39218616" cy="55773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B6B13A-8D49-450E-CE07-74DC44B526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113"/>
          <a:stretch/>
        </p:blipFill>
        <p:spPr>
          <a:xfrm>
            <a:off x="1944973" y="11283386"/>
            <a:ext cx="39218616" cy="52809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1E11A7-B09E-D6CD-598D-AEFB49A5CCBE}"/>
              </a:ext>
            </a:extLst>
          </p:cNvPr>
          <p:cNvSpPr txBox="1"/>
          <p:nvPr/>
        </p:nvSpPr>
        <p:spPr>
          <a:xfrm>
            <a:off x="-1" y="22173109"/>
            <a:ext cx="431085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Sorokin, Dmitrii, et al. "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Imagerefl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: Balancing quality and diversity in human-aligned diffusion models." </a:t>
            </a:r>
            <a:r>
              <a:rPr lang="en-US" sz="44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400" dirty="0">
                <a:latin typeface="OPTIMISTIC DM LIGHT 95" pitchFamily="2" charset="0"/>
                <a:cs typeface="OPTIMISTIC DM LIGHT 95" pitchFamily="2" charset="0"/>
              </a:rPr>
              <a:t> preprint arXiv:2505.22569 (2025).</a:t>
            </a:r>
          </a:p>
        </p:txBody>
      </p:sp>
    </p:spTree>
    <p:extLst>
      <p:ext uri="{BB962C8B-B14F-4D97-AF65-F5344CB8AC3E}">
        <p14:creationId xmlns:p14="http://schemas.microsoft.com/office/powerpoint/2010/main" val="847205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c 19">
            <a:extLst>
              <a:ext uri="{FF2B5EF4-FFF2-40B4-BE49-F238E27FC236}">
                <a16:creationId xmlns:a16="http://schemas.microsoft.com/office/drawing/2014/main" id="{7A48E5E0-D404-7A4C-60AD-37EFA1D8FA98}"/>
              </a:ext>
            </a:extLst>
          </p:cNvPr>
          <p:cNvSpPr/>
          <p:nvPr/>
        </p:nvSpPr>
        <p:spPr>
          <a:xfrm rot="19635810">
            <a:off x="17171761" y="14968943"/>
            <a:ext cx="13566115" cy="3131614"/>
          </a:xfrm>
          <a:prstGeom prst="arc">
            <a:avLst>
              <a:gd name="adj1" fmla="val 12719920"/>
              <a:gd name="adj2" fmla="val 20556249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1BEA6582-66C7-BDBC-7624-D0932A578299}"/>
              </a:ext>
            </a:extLst>
          </p:cNvPr>
          <p:cNvSpPr/>
          <p:nvPr/>
        </p:nvSpPr>
        <p:spPr>
          <a:xfrm rot="2046011">
            <a:off x="9884524" y="14318097"/>
            <a:ext cx="15753356" cy="3131614"/>
          </a:xfrm>
          <a:prstGeom prst="arc">
            <a:avLst>
              <a:gd name="adj1" fmla="val 12700024"/>
              <a:gd name="adj2" fmla="val 20176544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87002-ADD1-FE28-4DB9-753701842CC4}"/>
              </a:ext>
            </a:extLst>
          </p:cNvPr>
          <p:cNvSpPr txBox="1"/>
          <p:nvPr/>
        </p:nvSpPr>
        <p:spPr>
          <a:xfrm>
            <a:off x="0" y="18298"/>
            <a:ext cx="40583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SRPO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8E9E3C-E54C-8085-6782-1F576170DF71}"/>
              </a:ext>
            </a:extLst>
          </p:cNvPr>
          <p:cNvSpPr txBox="1"/>
          <p:nvPr/>
        </p:nvSpPr>
        <p:spPr>
          <a:xfrm>
            <a:off x="-81868" y="22116234"/>
            <a:ext cx="43108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Shen,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Xiangwei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, et al. "Directly aligning the full diffusion trajectory with fine-grained human preference." </a:t>
            </a:r>
            <a:r>
              <a:rPr lang="en-US" sz="4800" dirty="0" err="1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48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 preprint arXiv:2509.06942 (2025).</a:t>
            </a:r>
            <a:endParaRPr lang="en-US" sz="4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FF389C-AF92-C3F7-8845-AE4E0162B1AD}"/>
              </a:ext>
            </a:extLst>
          </p:cNvPr>
          <p:cNvSpPr/>
          <p:nvPr/>
        </p:nvSpPr>
        <p:spPr>
          <a:xfrm>
            <a:off x="20547400" y="12526161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CBCE25-6198-4F3F-C977-F2C7E5FABD11}"/>
                  </a:ext>
                </a:extLst>
              </p:cNvPr>
              <p:cNvSpPr txBox="1"/>
              <p:nvPr/>
            </p:nvSpPr>
            <p:spPr>
              <a:xfrm>
                <a:off x="20710958" y="12763290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CBCE25-6198-4F3F-C977-F2C7E5FAB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0958" y="12763290"/>
                <a:ext cx="1068597" cy="923330"/>
              </a:xfrm>
              <a:prstGeom prst="rect">
                <a:avLst/>
              </a:prstGeom>
              <a:blipFill>
                <a:blip r:embed="rId3"/>
                <a:stretch>
                  <a:fillRect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8AC560CA-35FB-73C9-CF28-DD196EE6F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6633" y="16527662"/>
            <a:ext cx="3457246" cy="34572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8D1593-AE84-6819-3DCD-29D5FB06A7E9}"/>
                  </a:ext>
                </a:extLst>
              </p:cNvPr>
              <p:cNvSpPr txBox="1"/>
              <p:nvPr/>
            </p:nvSpPr>
            <p:spPr>
              <a:xfrm>
                <a:off x="20275583" y="19984908"/>
                <a:ext cx="1939345" cy="9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𝑔𝑡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8D1593-AE84-6819-3DCD-29D5FB06A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5583" y="19984908"/>
                <a:ext cx="1939345" cy="990977"/>
              </a:xfrm>
              <a:prstGeom prst="rect">
                <a:avLst/>
              </a:prstGeom>
              <a:blipFill>
                <a:blip r:embed="rId5"/>
                <a:stretch>
                  <a:fillRect b="-15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0CC58DB-779D-E283-94BF-9BC0979D6D6E}"/>
              </a:ext>
            </a:extLst>
          </p:cNvPr>
          <p:cNvCxnSpPr>
            <a:cxnSpLocks/>
          </p:cNvCxnSpPr>
          <p:nvPr/>
        </p:nvCxnSpPr>
        <p:spPr>
          <a:xfrm flipV="1">
            <a:off x="21256488" y="10673703"/>
            <a:ext cx="0" cy="1795380"/>
          </a:xfrm>
          <a:prstGeom prst="straightConnector1">
            <a:avLst/>
          </a:prstGeom>
          <a:ln w="635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07CD83-69BA-F9AF-A0D0-6106DFABFE82}"/>
                  </a:ext>
                </a:extLst>
              </p:cNvPr>
              <p:cNvSpPr txBox="1"/>
              <p:nvPr/>
            </p:nvSpPr>
            <p:spPr>
              <a:xfrm>
                <a:off x="19961914" y="9693295"/>
                <a:ext cx="2589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07CD83-69BA-F9AF-A0D0-6106DFABF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1914" y="9693295"/>
                <a:ext cx="2589148" cy="923330"/>
              </a:xfrm>
              <a:prstGeom prst="rect">
                <a:avLst/>
              </a:prstGeom>
              <a:blipFill>
                <a:blip r:embed="rId6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9C3FF8-ED39-7CFC-1D20-327D36627136}"/>
              </a:ext>
            </a:extLst>
          </p:cNvPr>
          <p:cNvCxnSpPr>
            <a:cxnSpLocks/>
          </p:cNvCxnSpPr>
          <p:nvPr/>
        </p:nvCxnSpPr>
        <p:spPr>
          <a:xfrm>
            <a:off x="21943115" y="13296129"/>
            <a:ext cx="5752531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B07E63B-60DB-E309-BC93-1E71041C1AD9}"/>
              </a:ext>
            </a:extLst>
          </p:cNvPr>
          <p:cNvSpPr/>
          <p:nvPr/>
        </p:nvSpPr>
        <p:spPr>
          <a:xfrm>
            <a:off x="27695646" y="12526161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96E95F-1BB7-59F9-C5EE-F36F40095F1C}"/>
                  </a:ext>
                </a:extLst>
              </p:cNvPr>
              <p:cNvSpPr txBox="1"/>
              <p:nvPr/>
            </p:nvSpPr>
            <p:spPr>
              <a:xfrm>
                <a:off x="27859205" y="12763290"/>
                <a:ext cx="1068597" cy="950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96E95F-1BB7-59F9-C5EE-F36F40095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9205" y="12763290"/>
                <a:ext cx="1068597" cy="950068"/>
              </a:xfrm>
              <a:prstGeom prst="rect">
                <a:avLst/>
              </a:prstGeom>
              <a:blipFill>
                <a:blip r:embed="rId7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>
            <a:extLst>
              <a:ext uri="{FF2B5EF4-FFF2-40B4-BE49-F238E27FC236}">
                <a16:creationId xmlns:a16="http://schemas.microsoft.com/office/drawing/2014/main" id="{BBF2516B-0C09-3A4E-11D0-1CD8E9855CC4}"/>
              </a:ext>
            </a:extLst>
          </p:cNvPr>
          <p:cNvSpPr/>
          <p:nvPr/>
        </p:nvSpPr>
        <p:spPr>
          <a:xfrm rot="12921837">
            <a:off x="20708475" y="9723441"/>
            <a:ext cx="7288073" cy="3131614"/>
          </a:xfrm>
          <a:prstGeom prst="arc">
            <a:avLst>
              <a:gd name="adj1" fmla="val 13520620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DE9E53F-15EA-03F6-3EE5-124C581AFBC9}"/>
                  </a:ext>
                </a:extLst>
              </p:cNvPr>
              <p:cNvSpPr txBox="1"/>
              <p:nvPr/>
            </p:nvSpPr>
            <p:spPr>
              <a:xfrm>
                <a:off x="23248766" y="10233368"/>
                <a:ext cx="13136007" cy="2005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5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𝑔𝑡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CN" sz="5400" i="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DE9E53F-15EA-03F6-3EE5-124C581AF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8766" y="10233368"/>
                <a:ext cx="13136007" cy="2005164"/>
              </a:xfrm>
              <a:prstGeom prst="rect">
                <a:avLst/>
              </a:prstGeom>
              <a:blipFill>
                <a:blip r:embed="rId8"/>
                <a:stretch>
                  <a:fillRect t="-6918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B07EF1A-E7B1-4A45-328D-54153AC3B651}"/>
              </a:ext>
            </a:extLst>
          </p:cNvPr>
          <p:cNvCxnSpPr>
            <a:cxnSpLocks/>
            <a:stCxn id="17" idx="6"/>
          </p:cNvCxnSpPr>
          <p:nvPr/>
        </p:nvCxnSpPr>
        <p:spPr>
          <a:xfrm>
            <a:off x="29091361" y="13224955"/>
            <a:ext cx="2472197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D90B570-F58A-FDCD-C74C-FDB1F9BE8B64}"/>
              </a:ext>
            </a:extLst>
          </p:cNvPr>
          <p:cNvCxnSpPr>
            <a:cxnSpLocks/>
          </p:cNvCxnSpPr>
          <p:nvPr/>
        </p:nvCxnSpPr>
        <p:spPr>
          <a:xfrm rot="10800000">
            <a:off x="14794869" y="13296129"/>
            <a:ext cx="5752531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7B750760-26C1-A4AB-C83A-913525C6C9BB}"/>
              </a:ext>
            </a:extLst>
          </p:cNvPr>
          <p:cNvSpPr/>
          <p:nvPr/>
        </p:nvSpPr>
        <p:spPr>
          <a:xfrm>
            <a:off x="13398679" y="12597335"/>
            <a:ext cx="1395715" cy="1397588"/>
          </a:xfrm>
          <a:prstGeom prst="ellipse">
            <a:avLst/>
          </a:prstGeom>
          <a:solidFill>
            <a:srgbClr val="EDEEEC"/>
          </a:solidFill>
          <a:ln w="15875">
            <a:solidFill>
              <a:srgbClr val="777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sz="6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68D276D-E8F0-F510-0B68-A92D58E0CA60}"/>
                  </a:ext>
                </a:extLst>
              </p:cNvPr>
              <p:cNvSpPr txBox="1"/>
              <p:nvPr/>
            </p:nvSpPr>
            <p:spPr>
              <a:xfrm>
                <a:off x="13562238" y="12834464"/>
                <a:ext cx="10685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68D276D-E8F0-F510-0B68-A92D58E0C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2238" y="12834464"/>
                <a:ext cx="1068597" cy="923330"/>
              </a:xfrm>
              <a:prstGeom prst="rect">
                <a:avLst/>
              </a:prstGeom>
              <a:blipFill>
                <a:blip r:embed="rId9"/>
                <a:stretch>
                  <a:fillRect l="-3571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EE5E072-E9A5-D9CC-3030-78C87EF474D0}"/>
                  </a:ext>
                </a:extLst>
              </p:cNvPr>
              <p:cNvSpPr txBox="1"/>
              <p:nvPr/>
            </p:nvSpPr>
            <p:spPr>
              <a:xfrm>
                <a:off x="5389792" y="9954099"/>
                <a:ext cx="13136007" cy="1985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5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5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sz="5400" i="1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𝑔𝑡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CN" sz="5400" i="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EE5E072-E9A5-D9CC-3030-78C87EF47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792" y="9954099"/>
                <a:ext cx="13136007" cy="1985031"/>
              </a:xfrm>
              <a:prstGeom prst="rect">
                <a:avLst/>
              </a:prstGeom>
              <a:blipFill>
                <a:blip r:embed="rId10"/>
                <a:stretch>
                  <a:fillRect t="-6962" b="-4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DA40E9-2CE0-AB24-23BB-6CDD4215DE59}"/>
                  </a:ext>
                </a:extLst>
              </p:cNvPr>
              <p:cNvSpPr txBox="1"/>
              <p:nvPr/>
            </p:nvSpPr>
            <p:spPr>
              <a:xfrm>
                <a:off x="16939691" y="8510332"/>
                <a:ext cx="8611128" cy="102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5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5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𝑔𝑡</m:t>
                          </m:r>
                        </m:sub>
                      </m:sSub>
                    </m:oMath>
                  </m:oMathPara>
                </a14:m>
                <a:endParaRPr lang="en-CN" sz="5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DA40E9-2CE0-AB24-23BB-6CDD4215D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9691" y="8510332"/>
                <a:ext cx="8611128" cy="1027397"/>
              </a:xfrm>
              <a:prstGeom prst="rect">
                <a:avLst/>
              </a:prstGeom>
              <a:blipFill>
                <a:blip r:embed="rId11"/>
                <a:stretch>
                  <a:fillRect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>
            <a:extLst>
              <a:ext uri="{FF2B5EF4-FFF2-40B4-BE49-F238E27FC236}">
                <a16:creationId xmlns:a16="http://schemas.microsoft.com/office/drawing/2014/main" id="{8BE0C5A8-AE95-F0E9-F151-CC571C991F93}"/>
              </a:ext>
            </a:extLst>
          </p:cNvPr>
          <p:cNvSpPr/>
          <p:nvPr/>
        </p:nvSpPr>
        <p:spPr>
          <a:xfrm rot="8395681">
            <a:off x="15026294" y="9281422"/>
            <a:ext cx="7288073" cy="3131614"/>
          </a:xfrm>
          <a:prstGeom prst="arc">
            <a:avLst>
              <a:gd name="adj1" fmla="val 13179886"/>
              <a:gd name="adj2" fmla="val 20068321"/>
            </a:avLst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286589D-7036-7D6E-6EE1-3C794E5823E8}"/>
              </a:ext>
            </a:extLst>
          </p:cNvPr>
          <p:cNvSpPr txBox="1"/>
          <p:nvPr/>
        </p:nvSpPr>
        <p:spPr>
          <a:xfrm>
            <a:off x="13087587" y="4328846"/>
            <a:ext cx="11108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OPTIMISTIC DM LIGHT 95" pitchFamily="2" charset="0"/>
                <a:cs typeface="OPTIMISTIC DM LIGHT 95" pitchFamily="2" charset="0"/>
              </a:rPr>
              <a:t>“[desired attributes], [text prompt]”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D56AE05-13D1-1C59-2FD5-7882179DCD7C}"/>
              </a:ext>
            </a:extLst>
          </p:cNvPr>
          <p:cNvCxnSpPr>
            <a:cxnSpLocks/>
            <a:stCxn id="66" idx="3"/>
          </p:cNvCxnSpPr>
          <p:nvPr/>
        </p:nvCxnSpPr>
        <p:spPr>
          <a:xfrm flipV="1">
            <a:off x="24196269" y="4713567"/>
            <a:ext cx="3077789" cy="30778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91EFE54-FF21-0943-07B4-6E0D09D9B72A}"/>
                  </a:ext>
                </a:extLst>
              </p:cNvPr>
              <p:cNvSpPr txBox="1"/>
              <p:nvPr/>
            </p:nvSpPr>
            <p:spPr>
              <a:xfrm>
                <a:off x="17332077" y="1944813"/>
                <a:ext cx="8444407" cy="1218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66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𝑟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66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6600" i="1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6600" i="1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6600" b="0" i="0" smtClean="0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  <m:t>img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6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6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6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⊺</m:t>
                          </m:r>
                        </m:sup>
                      </m:sSup>
                      <m:sSub>
                        <m:sSubPr>
                          <m:ctrlP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txt</m:t>
                          </m:r>
                        </m:sub>
                      </m:sSub>
                      <m:r>
                        <a:rPr lang="en-US" sz="66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(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𝑐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)</m:t>
                      </m:r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91EFE54-FF21-0943-07B4-6E0D09D9B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2077" y="1944813"/>
                <a:ext cx="8444407" cy="1218219"/>
              </a:xfrm>
              <a:prstGeom prst="rect">
                <a:avLst/>
              </a:prstGeom>
              <a:blipFill>
                <a:blip r:embed="rId12"/>
                <a:stretch>
                  <a:fillRect t="-16495" b="-27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1AB40E8C-B945-7D72-7DBC-0EEA6CC34992}"/>
              </a:ext>
            </a:extLst>
          </p:cNvPr>
          <p:cNvSpPr txBox="1"/>
          <p:nvPr/>
        </p:nvSpPr>
        <p:spPr>
          <a:xfrm>
            <a:off x="13087587" y="5923474"/>
            <a:ext cx="11108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OPTIMISTIC DM LIGHT 95" pitchFamily="2" charset="0"/>
                <a:cs typeface="OPTIMISTIC DM LIGHT 95" pitchFamily="2" charset="0"/>
              </a:rPr>
              <a:t>“[unwanted attributes], [text prompt]”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885CD35-7B0E-95F2-EA12-C16566BC31AF}"/>
              </a:ext>
            </a:extLst>
          </p:cNvPr>
          <p:cNvCxnSpPr>
            <a:cxnSpLocks/>
          </p:cNvCxnSpPr>
          <p:nvPr/>
        </p:nvCxnSpPr>
        <p:spPr>
          <a:xfrm>
            <a:off x="24196268" y="6308194"/>
            <a:ext cx="3077789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11B6DB0-3C99-7F64-00BB-FB964A40F94E}"/>
                  </a:ext>
                </a:extLst>
              </p:cNvPr>
              <p:cNvSpPr txBox="1"/>
              <p:nvPr/>
            </p:nvSpPr>
            <p:spPr>
              <a:xfrm>
                <a:off x="24820433" y="3573540"/>
                <a:ext cx="181789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txt</m:t>
                          </m:r>
                        </m:sub>
                      </m:sSub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11B6DB0-3C99-7F64-00BB-FB964A40F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0433" y="3573540"/>
                <a:ext cx="1817898" cy="1107996"/>
              </a:xfrm>
              <a:prstGeom prst="rect">
                <a:avLst/>
              </a:prstGeom>
              <a:blipFill>
                <a:blip r:embed="rId13"/>
                <a:stretch>
                  <a:fillRect l="-8333" t="-19318" r="-15278" b="-39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9D135F3-31C1-3C49-FD69-9E98B0EE0B9C}"/>
                  </a:ext>
                </a:extLst>
              </p:cNvPr>
              <p:cNvSpPr txBox="1"/>
              <p:nvPr/>
            </p:nvSpPr>
            <p:spPr>
              <a:xfrm>
                <a:off x="27274057" y="4113012"/>
                <a:ext cx="1817898" cy="1198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pos</m:t>
                          </m:r>
                        </m:sub>
                      </m:sSub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9D135F3-31C1-3C49-FD69-9E98B0EE0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4057" y="4113012"/>
                <a:ext cx="1817898" cy="1198405"/>
              </a:xfrm>
              <a:prstGeom prst="rect">
                <a:avLst/>
              </a:prstGeom>
              <a:blipFill>
                <a:blip r:embed="rId14"/>
                <a:stretch>
                  <a:fillRect l="-13194" t="-17895" r="-25000" b="-2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0C82558-A0C8-9F41-99BE-2762D79D6467}"/>
                  </a:ext>
                </a:extLst>
              </p:cNvPr>
              <p:cNvSpPr txBox="1"/>
              <p:nvPr/>
            </p:nvSpPr>
            <p:spPr>
              <a:xfrm>
                <a:off x="27274057" y="5708991"/>
                <a:ext cx="1817898" cy="1198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neg</m:t>
                          </m:r>
                        </m:sub>
                      </m:sSub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0C82558-A0C8-9F41-99BE-2762D79D6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4057" y="5708991"/>
                <a:ext cx="1817898" cy="1198405"/>
              </a:xfrm>
              <a:prstGeom prst="rect">
                <a:avLst/>
              </a:prstGeom>
              <a:blipFill>
                <a:blip r:embed="rId15"/>
                <a:stretch>
                  <a:fillRect l="-13889" t="-17895" r="-25694" b="-2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F26D4D2-97EC-A653-4ABC-925515D36B03}"/>
                  </a:ext>
                </a:extLst>
              </p:cNvPr>
              <p:cNvSpPr txBox="1"/>
              <p:nvPr/>
            </p:nvSpPr>
            <p:spPr>
              <a:xfrm>
                <a:off x="24819381" y="5175549"/>
                <a:ext cx="181789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txt</m:t>
                          </m:r>
                        </m:sub>
                      </m:sSub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F26D4D2-97EC-A653-4ABC-925515D36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9381" y="5175549"/>
                <a:ext cx="1817898" cy="1107996"/>
              </a:xfrm>
              <a:prstGeom prst="rect">
                <a:avLst/>
              </a:prstGeom>
              <a:blipFill>
                <a:blip r:embed="rId16"/>
                <a:stretch>
                  <a:fillRect l="-8333" t="-18182" r="-15278" b="-39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E42140F-382D-0716-4867-730DC7D02ACC}"/>
                  </a:ext>
                </a:extLst>
              </p:cNvPr>
              <p:cNvSpPr txBox="1"/>
              <p:nvPr/>
            </p:nvSpPr>
            <p:spPr>
              <a:xfrm>
                <a:off x="31523313" y="12623059"/>
                <a:ext cx="3404406" cy="1203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66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img</m:t>
                          </m:r>
                        </m:sub>
                      </m:sSub>
                      <m:d>
                        <m:dPr>
                          <m:ctrlPr>
                            <a:rPr lang="en-US" altLang="zh-CN" sz="6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E42140F-382D-0716-4867-730DC7D02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3313" y="12623059"/>
                <a:ext cx="3404406" cy="1203791"/>
              </a:xfrm>
              <a:prstGeom prst="rect">
                <a:avLst/>
              </a:prstGeom>
              <a:blipFill>
                <a:blip r:embed="rId17"/>
                <a:stretch>
                  <a:fillRect l="-8178" t="-17895" r="-11152" b="-2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60ADFF6-D742-589A-C9E2-15630920B52C}"/>
              </a:ext>
            </a:extLst>
          </p:cNvPr>
          <p:cNvCxnSpPr>
            <a:cxnSpLocks/>
            <a:stCxn id="81" idx="2"/>
            <a:endCxn id="83" idx="0"/>
          </p:cNvCxnSpPr>
          <p:nvPr/>
        </p:nvCxnSpPr>
        <p:spPr>
          <a:xfrm>
            <a:off x="33225516" y="13826850"/>
            <a:ext cx="0" cy="1851435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1C04D5C-03F7-2DA9-A8B2-F8A49C5D931E}"/>
                  </a:ext>
                </a:extLst>
              </p:cNvPr>
              <p:cNvSpPr txBox="1"/>
              <p:nvPr/>
            </p:nvSpPr>
            <p:spPr>
              <a:xfrm>
                <a:off x="26402699" y="15678285"/>
                <a:ext cx="13645633" cy="1034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denoise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5400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  <m:t>img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⊺</m:t>
                          </m:r>
                        </m:sup>
                      </m:sSup>
                      <m:r>
                        <a:rPr lang="en-US" sz="5400" i="1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[</m:t>
                      </m:r>
                      <m:d>
                        <m:d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d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1+</m:t>
                          </m:r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𝑘</m:t>
                          </m:r>
                        </m:e>
                      </m:d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pos</m:t>
                          </m:r>
                        </m:sub>
                      </m:sSub>
                      <m:r>
                        <a:rPr lang="en-US" sz="5400" i="1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−</m:t>
                      </m:r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neg</m:t>
                          </m:r>
                        </m:sub>
                      </m:sSub>
                      <m:r>
                        <a:rPr lang="en-US" sz="5400" i="1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]</m:t>
                      </m:r>
                    </m:oMath>
                  </m:oMathPara>
                </a14:m>
                <a:endParaRPr lang="en-CN" sz="5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1C04D5C-03F7-2DA9-A8B2-F8A49C5D9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2699" y="15678285"/>
                <a:ext cx="13645633" cy="1034963"/>
              </a:xfrm>
              <a:prstGeom prst="rect">
                <a:avLst/>
              </a:prstGeom>
              <a:blipFill>
                <a:blip r:embed="rId18"/>
                <a:stretch>
                  <a:fillRect t="-14458" b="-22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18E35FA-6BCA-7044-0C14-C1F958679A05}"/>
              </a:ext>
            </a:extLst>
          </p:cNvPr>
          <p:cNvCxnSpPr>
            <a:cxnSpLocks/>
          </p:cNvCxnSpPr>
          <p:nvPr/>
        </p:nvCxnSpPr>
        <p:spPr>
          <a:xfrm rot="10800000">
            <a:off x="10908331" y="13296129"/>
            <a:ext cx="2472197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3458C1F-67E6-4F92-D4E5-C143737ED936}"/>
                  </a:ext>
                </a:extLst>
              </p:cNvPr>
              <p:cNvSpPr txBox="1"/>
              <p:nvPr/>
            </p:nvSpPr>
            <p:spPr>
              <a:xfrm>
                <a:off x="7494849" y="12694233"/>
                <a:ext cx="3404406" cy="1203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66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66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660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img</m:t>
                          </m:r>
                        </m:sub>
                      </m:sSub>
                      <m:d>
                        <m:dPr>
                          <m:ctrlPr>
                            <a:rPr lang="en-US" altLang="zh-CN" sz="6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sz="6600" i="1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N" sz="66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3458C1F-67E6-4F92-D4E5-C143737ED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849" y="12694233"/>
                <a:ext cx="3404406" cy="1203791"/>
              </a:xfrm>
              <a:prstGeom prst="rect">
                <a:avLst/>
              </a:prstGeom>
              <a:blipFill>
                <a:blip r:embed="rId19"/>
                <a:stretch>
                  <a:fillRect l="-9259" t="-16667" r="-13333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10EBABE-69E9-14B7-C3BA-649DC513E7FF}"/>
              </a:ext>
            </a:extLst>
          </p:cNvPr>
          <p:cNvCxnSpPr>
            <a:cxnSpLocks/>
          </p:cNvCxnSpPr>
          <p:nvPr/>
        </p:nvCxnSpPr>
        <p:spPr>
          <a:xfrm>
            <a:off x="9183636" y="13898024"/>
            <a:ext cx="0" cy="1851435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BEC7862-1DF8-5598-DCB5-44755AD89C66}"/>
                  </a:ext>
                </a:extLst>
              </p:cNvPr>
              <p:cNvSpPr txBox="1"/>
              <p:nvPr/>
            </p:nvSpPr>
            <p:spPr>
              <a:xfrm>
                <a:off x="2396488" y="15732046"/>
                <a:ext cx="13645633" cy="1013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inverse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5400" i="1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5400" i="1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5400">
                                  <a:latin typeface="Cambria Math" panose="02040503050406030204" pitchFamily="18" charset="0"/>
                                  <a:ea typeface="Ayuthaya" pitchFamily="2" charset="-34"/>
                                  <a:cs typeface="OPTIMISTIC DM LIGHT 95" pitchFamily="2" charset="0"/>
                                </a:rPr>
                                <m:t>img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5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sz="5400" i="1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5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⊺</m:t>
                          </m:r>
                        </m:sup>
                      </m:sSup>
                      <m:r>
                        <a:rPr lang="en-US" sz="5400" i="1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[</m:t>
                      </m:r>
                      <m:d>
                        <m:d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d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1+</m:t>
                          </m:r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𝑘</m:t>
                          </m:r>
                        </m:e>
                      </m:d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neg</m:t>
                          </m:r>
                        </m:sub>
                      </m:sSub>
                      <m:r>
                        <a:rPr lang="en-US" sz="5400" i="1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−</m:t>
                      </m:r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5400" b="0" i="0" smtClean="0">
                              <a:latin typeface="Cambria Math" panose="02040503050406030204" pitchFamily="18" charset="0"/>
                              <a:ea typeface="Ayuthaya" pitchFamily="2" charset="-34"/>
                              <a:cs typeface="OPTIMISTIC DM LIGHT 95" pitchFamily="2" charset="0"/>
                            </a:rPr>
                            <m:t>pos</m:t>
                          </m:r>
                        </m:sub>
                      </m:sSub>
                      <m:r>
                        <a:rPr lang="en-US" sz="5400" i="1">
                          <a:latin typeface="Cambria Math" panose="02040503050406030204" pitchFamily="18" charset="0"/>
                          <a:ea typeface="Ayuthaya" pitchFamily="2" charset="-34"/>
                          <a:cs typeface="OPTIMISTIC DM LIGHT 95" pitchFamily="2" charset="0"/>
                        </a:rPr>
                        <m:t>]</m:t>
                      </m:r>
                    </m:oMath>
                  </m:oMathPara>
                </a14:m>
                <a:endParaRPr lang="en-CN" sz="5400" dirty="0">
                  <a:latin typeface="OPTIMISTIC DM LIGHT 95" pitchFamily="2" charset="0"/>
                  <a:ea typeface="Ayuthaya" pitchFamily="2" charset="-34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BEC7862-1DF8-5598-DCB5-44755AD89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488" y="15732046"/>
                <a:ext cx="13645633" cy="1013483"/>
              </a:xfrm>
              <a:prstGeom prst="rect">
                <a:avLst/>
              </a:prstGeom>
              <a:blipFill>
                <a:blip r:embed="rId20"/>
                <a:stretch>
                  <a:fillRect t="-14815" b="-27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07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1" grpId="0" animBg="1"/>
      <p:bldP spid="10" grpId="0" animBg="1"/>
      <p:bldP spid="11" grpId="0"/>
      <p:bldP spid="15" grpId="0"/>
      <p:bldP spid="17" grpId="0" animBg="1"/>
      <p:bldP spid="18" grpId="0"/>
      <p:bldP spid="19" grpId="0" animBg="1"/>
      <p:bldP spid="21" grpId="0"/>
      <p:bldP spid="38" grpId="0" animBg="1"/>
      <p:bldP spid="39" grpId="0"/>
      <p:bldP spid="40" grpId="0"/>
      <p:bldP spid="42" grpId="0"/>
      <p:bldP spid="43" grpId="0" animBg="1"/>
      <p:bldP spid="66" grpId="0"/>
      <p:bldP spid="74" grpId="0"/>
      <p:bldP spid="76" grpId="0"/>
      <p:bldP spid="77" grpId="0"/>
      <p:bldP spid="78" grpId="0"/>
      <p:bldP spid="79" grpId="0"/>
      <p:bldP spid="81" grpId="0"/>
      <p:bldP spid="83" grpId="0"/>
      <p:bldP spid="87" grpId="0"/>
      <p:bldP spid="8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2F967-859E-B1C9-C3C7-4909C1322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37181136" cy="2808514"/>
          </a:xfrm>
        </p:spPr>
        <p:txBody>
          <a:bodyPr/>
          <a:lstStyle/>
          <a:p>
            <a:r>
              <a:rPr lang="en-US" dirty="0">
                <a:latin typeface="OPTIMISTIC DM LIGHT 95" pitchFamily="2" charset="0"/>
                <a:cs typeface="OPTIMISTIC DM LIGHT 95" pitchFamily="2" charset="0"/>
              </a:rPr>
              <a:t>Open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A004C-8BD9-4E80-8BB9-17A1F29A96D8}"/>
              </a:ext>
            </a:extLst>
          </p:cNvPr>
          <p:cNvSpPr txBox="1"/>
          <p:nvPr/>
        </p:nvSpPr>
        <p:spPr>
          <a:xfrm>
            <a:off x="0" y="4042230"/>
            <a:ext cx="43108562" cy="1782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buAutoNum type="arabicPeriod"/>
            </a:pP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As reward systems become increasingly complex, incorporating components such as OCR models, object detectors, or VLM-based judges, it becomes </a:t>
            </a:r>
            <a:r>
              <a:rPr lang="en-US" sz="9600" dirty="0">
                <a:solidFill>
                  <a:srgbClr val="FF0000"/>
                </a:solidFill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difficult or even impossible to backpropagate gradients 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through the entire reward pipeline.</a:t>
            </a:r>
          </a:p>
          <a:p>
            <a:pPr marL="1371600" indent="-1371600">
              <a:buAutoNum type="arabicPeriod"/>
            </a:pPr>
            <a:endParaRPr lang="en-US" sz="96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  <a:p>
            <a:pPr marL="1371600" indent="-1371600">
              <a:buAutoNum type="arabicPeriod"/>
            </a:pPr>
            <a:endParaRPr lang="en-US" sz="96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  <a:p>
            <a:pPr marL="1371600" indent="-1371600">
              <a:buFontTx/>
              <a:buAutoNum type="arabicPeriod"/>
            </a:pPr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A reliable reward score </a:t>
            </a:r>
            <a:r>
              <a:rPr lang="en-US" sz="96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does not guarantee a reliable gradient</a:t>
            </a:r>
            <a:r>
              <a:rPr lang="en-US" sz="9600" dirty="0">
                <a:latin typeface="OPTIMISTIC DM LIGHT 95" pitchFamily="2" charset="0"/>
                <a:cs typeface="OPTIMISTIC DM LIGHT 95" pitchFamily="2" charset="0"/>
              </a:rPr>
              <a:t>, which may be noisy or misaligned with the optimization objective.</a:t>
            </a:r>
          </a:p>
          <a:p>
            <a:pPr marL="1371600" indent="-1371600">
              <a:buFontTx/>
              <a:buAutoNum type="arabicPeriod"/>
            </a:pP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  <a:p>
            <a:pPr marL="1371600" indent="-1371600">
              <a:buFontTx/>
              <a:buAutoNum type="arabicPeriod"/>
            </a:pPr>
            <a:endParaRPr lang="en-US" sz="9600" dirty="0">
              <a:latin typeface="OPTIMISTIC DM LIGHT 95" pitchFamily="2" charset="0"/>
              <a:cs typeface="OPTIMISTIC DM LIGHT 95" pitchFamily="2" charset="0"/>
            </a:endParaRPr>
          </a:p>
          <a:p>
            <a:pPr marL="1371600" indent="-1371600">
              <a:buAutoNum type="arabicPeriod"/>
            </a:pP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Direct gradient methods are </a:t>
            </a:r>
            <a:r>
              <a:rPr lang="en-US" sz="9600" dirty="0">
                <a:solidFill>
                  <a:srgbClr val="FF0000"/>
                </a:solidFill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difficult to scale</a:t>
            </a:r>
            <a:r>
              <a:rPr lang="en-US" sz="96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. For example, increasing the batch size does not necessarily improve performance.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9014E1-9F34-016F-DED1-F03B24E0DA9A}"/>
              </a:ext>
            </a:extLst>
          </p:cNvPr>
          <p:cNvSpPr/>
          <p:nvPr/>
        </p:nvSpPr>
        <p:spPr>
          <a:xfrm>
            <a:off x="0" y="11471275"/>
            <a:ext cx="43108562" cy="11471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6B255-3DF3-E091-7D17-01D075897940}"/>
              </a:ext>
            </a:extLst>
          </p:cNvPr>
          <p:cNvSpPr/>
          <p:nvPr/>
        </p:nvSpPr>
        <p:spPr>
          <a:xfrm>
            <a:off x="1" y="17716955"/>
            <a:ext cx="43108562" cy="5225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1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4C5C7-5634-5BEA-99F3-666AF7BF7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8A84-78EF-0007-C92F-54130DAF5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713" y="9254025"/>
            <a:ext cx="37181136" cy="4434499"/>
          </a:xfrm>
        </p:spPr>
        <p:txBody>
          <a:bodyPr>
            <a:normAutofit/>
          </a:bodyPr>
          <a:lstStyle/>
          <a:p>
            <a:pPr algn="ctr"/>
            <a:r>
              <a:rPr lang="en-US" sz="21200" dirty="0">
                <a:latin typeface="OPTIMISTIC DM LIGHT 95" pitchFamily="2" charset="0"/>
                <a:cs typeface="OPTIMISTIC DM LIGHT 95" pitchFamily="2" charset="0"/>
              </a:rPr>
              <a:t>Thank 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4920949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.6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.6|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8.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63602</TotalTime>
  <Words>1753</Words>
  <Application>Microsoft Macintosh PowerPoint</Application>
  <PresentationFormat>Custom</PresentationFormat>
  <Paragraphs>486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Aptos</vt:lpstr>
      <vt:lpstr>Aptos Display</vt:lpstr>
      <vt:lpstr>Arial</vt:lpstr>
      <vt:lpstr>Cambria Math</vt:lpstr>
      <vt:lpstr>Chalkboard</vt:lpstr>
      <vt:lpstr>OPTIMISTIC DM LIGHT 95</vt:lpstr>
      <vt:lpstr>Source Sans Pro</vt:lpstr>
      <vt:lpstr>Office Theme</vt:lpstr>
      <vt:lpstr>Reward Gradients Tell You Where to Go: Aligning Diffusion Models with Direct Backpropagation</vt:lpstr>
      <vt:lpstr> Objective of Diffusion RL: Maximizing Expected Reward</vt:lpstr>
      <vt:lpstr> Objective of Diffusion RL: Maximizing Expected Reward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Problems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梁展豪 Chinho</dc:creator>
  <cp:lastModifiedBy>Zhanhao Liang</cp:lastModifiedBy>
  <cp:revision>196</cp:revision>
  <dcterms:created xsi:type="dcterms:W3CDTF">2025-09-27T07:05:59Z</dcterms:created>
  <dcterms:modified xsi:type="dcterms:W3CDTF">2026-10-06T02:49:37Z</dcterms:modified>
</cp:coreProperties>
</file>